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256" r:id="rId3"/>
    <p:sldId id="257" r:id="rId4"/>
    <p:sldId id="258" r:id="rId5"/>
    <p:sldId id="301" r:id="rId6"/>
    <p:sldId id="290" r:id="rId7"/>
    <p:sldId id="291" r:id="rId8"/>
    <p:sldId id="277" r:id="rId9"/>
    <p:sldId id="280" r:id="rId10"/>
    <p:sldId id="293" r:id="rId11"/>
    <p:sldId id="292" r:id="rId12"/>
    <p:sldId id="278" r:id="rId13"/>
    <p:sldId id="294" r:id="rId14"/>
    <p:sldId id="279" r:id="rId15"/>
    <p:sldId id="281" r:id="rId16"/>
    <p:sldId id="295" r:id="rId17"/>
    <p:sldId id="282" r:id="rId18"/>
    <p:sldId id="283" r:id="rId19"/>
    <p:sldId id="296" r:id="rId20"/>
    <p:sldId id="297" r:id="rId21"/>
    <p:sldId id="299" r:id="rId22"/>
    <p:sldId id="298" r:id="rId23"/>
    <p:sldId id="259" r:id="rId24"/>
    <p:sldId id="285" r:id="rId25"/>
    <p:sldId id="286" r:id="rId26"/>
    <p:sldId id="288" r:id="rId27"/>
    <p:sldId id="300" r:id="rId28"/>
    <p:sldId id="268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2"/>
    <p:restoredTop sz="94624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42E1B-D81B-47D9-A71A-8167DB8C014F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0B0F7-AFA9-43B4-A5A9-6DD56DE4A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0B0F7-AFA9-43B4-A5A9-6DD56DE4AF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4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7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1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5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8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4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8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A68E-4215-431E-81AA-B258DA684BC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0EBD-59E7-4DDC-9B86-2850FAAC8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2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84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126836"/>
            <a:ext cx="983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76" y="1981258"/>
            <a:ext cx="9194331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 đình nhà Nguyễn có thái độ như thế nào trước cuộc xâm lược của Thực dân Pháp?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709" y="3645261"/>
            <a:ext cx="91943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 đình nhà Nguyễn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5715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29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763425"/>
            <a:ext cx="983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922" y="3257526"/>
            <a:ext cx="91943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27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377" y="1644567"/>
            <a:ext cx="9833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1862,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377" y="2563690"/>
            <a:ext cx="919433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An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08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975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763425"/>
            <a:ext cx="9833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922" y="3257526"/>
            <a:ext cx="91943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1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" y="-107396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818" y="999253"/>
            <a:ext cx="9833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818" y="1990812"/>
            <a:ext cx="919433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818" y="4235360"/>
            <a:ext cx="105063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818" y="4958232"/>
            <a:ext cx="87930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1182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22767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24 </a:t>
            </a:r>
            <a:r>
              <a:rPr lang="en-US" dirty="0" err="1"/>
              <a:t>tháng</a:t>
            </a:r>
            <a:r>
              <a:rPr lang="en-US" dirty="0"/>
              <a:t> 8 </a:t>
            </a:r>
            <a:r>
              <a:rPr lang="en-US" dirty="0" err="1"/>
              <a:t>năm</a:t>
            </a:r>
            <a:r>
              <a:rPr lang="en-US" dirty="0"/>
              <a:t> 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207"/>
            <a:ext cx="12312073" cy="71766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5819" y="1579327"/>
            <a:ext cx="2545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200" y="2498885"/>
            <a:ext cx="80416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5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42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42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271225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4" name="Cloud 3"/>
          <p:cNvSpPr/>
          <p:nvPr/>
        </p:nvSpPr>
        <p:spPr>
          <a:xfrm>
            <a:off x="436880" y="1584960"/>
            <a:ext cx="9530080" cy="5466912"/>
          </a:xfrm>
          <a:prstGeom prst="cloud">
            <a:avLst/>
          </a:prstGeom>
          <a:solidFill>
            <a:srgbClr val="00B05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203200"/>
            <a:ext cx="10750666" cy="1921597"/>
          </a:xfrm>
        </p:spPr>
        <p:txBody>
          <a:bodyPr>
            <a:normAutofit/>
          </a:bodyPr>
          <a:lstStyle/>
          <a:p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7920" y="2479041"/>
            <a:ext cx="858797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8621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763425"/>
            <a:ext cx="983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709" y="2634297"/>
            <a:ext cx="91943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09" y="4268032"/>
            <a:ext cx="8922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37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964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64" y="1156969"/>
            <a:ext cx="8922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2078182" y="2845830"/>
            <a:ext cx="6991927" cy="3491712"/>
          </a:xfrm>
          <a:prstGeom prst="cloud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28016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4839853" y="3260436"/>
            <a:ext cx="4839855" cy="27339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1856" y="1156969"/>
            <a:ext cx="8922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5709" y="2634297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</a:rPr>
              <a:t>Ông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là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người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</a:rPr>
              <a:t>yêu</a:t>
            </a:r>
            <a:r>
              <a:rPr lang="en-US" sz="3000" b="1" u="sng" dirty="0">
                <a:solidFill>
                  <a:srgbClr val="FFFF00"/>
                </a:solidFill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</a:rPr>
              <a:t>nước</a:t>
            </a:r>
            <a:r>
              <a:rPr lang="en-US" sz="3000" b="1" dirty="0">
                <a:solidFill>
                  <a:schemeClr val="bg1"/>
                </a:solidFill>
              </a:rPr>
              <a:t>, </a:t>
            </a:r>
            <a:r>
              <a:rPr lang="en-US" sz="3000" b="1" u="sng" dirty="0" err="1">
                <a:solidFill>
                  <a:srgbClr val="FFFF00"/>
                </a:solidFill>
              </a:rPr>
              <a:t>dũng</a:t>
            </a:r>
            <a:r>
              <a:rPr lang="en-US" sz="3000" b="1" u="sng" dirty="0">
                <a:solidFill>
                  <a:srgbClr val="FFFF00"/>
                </a:solidFill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</a:rPr>
              <a:t>cảm</a:t>
            </a:r>
            <a:r>
              <a:rPr lang="en-US" sz="3000" b="1" dirty="0">
                <a:solidFill>
                  <a:schemeClr val="bg1"/>
                </a:solidFill>
              </a:rPr>
              <a:t>, </a:t>
            </a:r>
            <a:r>
              <a:rPr lang="en-US" sz="3000" b="1" u="sng" dirty="0" err="1">
                <a:solidFill>
                  <a:srgbClr val="FFFF00"/>
                </a:solidFill>
              </a:rPr>
              <a:t>sẵn</a:t>
            </a:r>
            <a:r>
              <a:rPr lang="en-US" sz="3000" b="1" u="sng" dirty="0">
                <a:solidFill>
                  <a:srgbClr val="FFFF00"/>
                </a:solidFill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</a:rPr>
              <a:t>sàng</a:t>
            </a:r>
            <a:r>
              <a:rPr lang="en-US" sz="3000" b="1" u="sng" dirty="0">
                <a:solidFill>
                  <a:srgbClr val="FFFF00"/>
                </a:solidFill>
              </a:rPr>
              <a:t> hi </a:t>
            </a:r>
            <a:r>
              <a:rPr lang="en-US" sz="3000" b="1" u="sng" dirty="0" err="1">
                <a:solidFill>
                  <a:srgbClr val="FFFF00"/>
                </a:solidFill>
              </a:rPr>
              <a:t>sinh</a:t>
            </a:r>
            <a:r>
              <a:rPr lang="en-US" sz="3000" b="1" u="sng" dirty="0">
                <a:solidFill>
                  <a:srgbClr val="FFFF00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bản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thân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mình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cho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dân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tộc</a:t>
            </a:r>
            <a:r>
              <a:rPr lang="en-US" sz="3000" b="1" dirty="0">
                <a:solidFill>
                  <a:schemeClr val="bg1"/>
                </a:solidFill>
              </a:rPr>
              <a:t>, </a:t>
            </a:r>
            <a:r>
              <a:rPr lang="en-US" sz="3000" b="1" dirty="0" err="1">
                <a:solidFill>
                  <a:schemeClr val="bg1"/>
                </a:solidFill>
              </a:rPr>
              <a:t>cho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đất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nước</a:t>
            </a:r>
            <a:r>
              <a:rPr lang="en-US" sz="3000" b="1" dirty="0">
                <a:solidFill>
                  <a:schemeClr val="bg1"/>
                </a:solidFill>
              </a:rPr>
              <a:t>. </a:t>
            </a:r>
            <a:endParaRPr lang="en-US" sz="3000" b="1" dirty="0"/>
          </a:p>
        </p:txBody>
      </p:sp>
      <p:sp>
        <p:nvSpPr>
          <p:cNvPr id="9" name="Rectangle 8"/>
          <p:cNvSpPr/>
          <p:nvPr/>
        </p:nvSpPr>
        <p:spPr>
          <a:xfrm>
            <a:off x="600364" y="4324985"/>
            <a:ext cx="834967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95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" y="-4462"/>
            <a:ext cx="6230656" cy="3689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5" y="1"/>
            <a:ext cx="6059055" cy="3689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" y="3694440"/>
            <a:ext cx="6132945" cy="3357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70" y="3793273"/>
            <a:ext cx="5900630" cy="3254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1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0" y="12382"/>
            <a:ext cx="5931630" cy="6861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504871" cy="61557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774825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99" y="0"/>
            <a:ext cx="5923280" cy="66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8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9" y="501906"/>
            <a:ext cx="7579000" cy="5693530"/>
          </a:xfrm>
        </p:spPr>
      </p:pic>
    </p:spTree>
    <p:extLst>
      <p:ext uri="{BB962C8B-B14F-4D97-AF65-F5344CB8AC3E}">
        <p14:creationId xmlns:p14="http://schemas.microsoft.com/office/powerpoint/2010/main" val="179740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" y="-395163"/>
            <a:ext cx="12478327" cy="7703815"/>
          </a:xfrm>
        </p:spPr>
      </p:pic>
      <p:sp>
        <p:nvSpPr>
          <p:cNvPr id="7" name="Rectangle 6"/>
          <p:cNvSpPr/>
          <p:nvPr/>
        </p:nvSpPr>
        <p:spPr>
          <a:xfrm>
            <a:off x="735291" y="84841"/>
            <a:ext cx="46951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u="sng" dirty="0" err="1">
                <a:solidFill>
                  <a:srgbClr val="FFFF00"/>
                </a:solidFill>
              </a:rPr>
              <a:t>Mục</a:t>
            </a:r>
            <a:r>
              <a:rPr lang="en-US" sz="5000" b="1" u="sng" dirty="0">
                <a:solidFill>
                  <a:srgbClr val="FFFF00"/>
                </a:solidFill>
              </a:rPr>
              <a:t> </a:t>
            </a:r>
            <a:r>
              <a:rPr lang="en-US" sz="5000" b="1" u="sng" dirty="0" err="1">
                <a:solidFill>
                  <a:srgbClr val="FFFF00"/>
                </a:solidFill>
              </a:rPr>
              <a:t>tiêu</a:t>
            </a:r>
            <a:r>
              <a:rPr lang="en-US" sz="5000" b="1" u="sng" dirty="0">
                <a:solidFill>
                  <a:schemeClr val="bg1"/>
                </a:solidFill>
              </a:rPr>
              <a:t>: </a:t>
            </a:r>
          </a:p>
          <a:p>
            <a:endParaRPr lang="en-US" sz="5000" b="1" u="sng" dirty="0">
              <a:solidFill>
                <a:schemeClr val="bg1"/>
              </a:solidFill>
            </a:endParaRPr>
          </a:p>
          <a:p>
            <a:endParaRPr lang="en-US" sz="5000" b="1" u="sng" dirty="0">
              <a:solidFill>
                <a:schemeClr val="bg1"/>
              </a:solidFill>
            </a:endParaRPr>
          </a:p>
          <a:p>
            <a:endParaRPr lang="en-US" sz="50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637" y="1268978"/>
            <a:ext cx="9363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b="1" dirty="0" err="1">
                <a:solidFill>
                  <a:schemeClr val="bg1"/>
                </a:solidFill>
              </a:rPr>
              <a:t>Biết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Trương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Định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là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tấm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gương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tiêu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biểu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của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phong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trào</a:t>
            </a:r>
            <a:r>
              <a:rPr lang="en-US" sz="3000" b="1" dirty="0">
                <a:solidFill>
                  <a:schemeClr val="bg1"/>
                </a:solidFill>
              </a:rPr>
              <a:t>  </a:t>
            </a:r>
            <a:r>
              <a:rPr lang="en-US" sz="3000" b="1" dirty="0" err="1">
                <a:solidFill>
                  <a:schemeClr val="bg1"/>
                </a:solidFill>
              </a:rPr>
              <a:t>chống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Thực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dân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Pháp</a:t>
            </a:r>
            <a:r>
              <a:rPr lang="en-US" sz="3000" b="1" dirty="0">
                <a:solidFill>
                  <a:schemeClr val="bg1"/>
                </a:solidFill>
              </a:rPr>
              <a:t> ở Nam </a:t>
            </a:r>
            <a:r>
              <a:rPr lang="en-US" sz="3000" b="1" dirty="0" err="1">
                <a:solidFill>
                  <a:schemeClr val="bg1"/>
                </a:solidFill>
              </a:rPr>
              <a:t>Kì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636" y="2366993"/>
            <a:ext cx="9363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 b="1" dirty="0" err="1">
                <a:solidFill>
                  <a:schemeClr val="bg1"/>
                </a:solidFill>
              </a:rPr>
              <a:t>Biết</a:t>
            </a:r>
            <a:r>
              <a:rPr lang="en-US" sz="3000" b="1" dirty="0">
                <a:solidFill>
                  <a:schemeClr val="bg1"/>
                </a:solidFill>
              </a:rPr>
              <a:t> do </a:t>
            </a:r>
            <a:r>
              <a:rPr lang="en-US" sz="3000" b="1" dirty="0" err="1">
                <a:solidFill>
                  <a:schemeClr val="bg1"/>
                </a:solidFill>
              </a:rPr>
              <a:t>lòng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yêu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nước</a:t>
            </a:r>
            <a:r>
              <a:rPr lang="en-US" sz="3000" b="1" dirty="0">
                <a:solidFill>
                  <a:schemeClr val="bg1"/>
                </a:solidFill>
              </a:rPr>
              <a:t>, </a:t>
            </a:r>
            <a:r>
              <a:rPr lang="en-US" sz="3000" b="1" dirty="0" err="1">
                <a:solidFill>
                  <a:schemeClr val="bg1"/>
                </a:solidFill>
              </a:rPr>
              <a:t>Trương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Định</a:t>
            </a:r>
            <a:r>
              <a:rPr lang="en-US" sz="3000" b="1" dirty="0">
                <a:solidFill>
                  <a:schemeClr val="bg1"/>
                </a:solidFill>
              </a:rPr>
              <a:t>  </a:t>
            </a:r>
            <a:r>
              <a:rPr lang="en-US" sz="3000" b="1" dirty="0" err="1">
                <a:solidFill>
                  <a:schemeClr val="bg1"/>
                </a:solidFill>
              </a:rPr>
              <a:t>đã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không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tuầ</a:t>
            </a:r>
            <a:r>
              <a:rPr lang="vi-VN" sz="3000" b="1" dirty="0">
                <a:solidFill>
                  <a:schemeClr val="bg1"/>
                </a:solidFill>
              </a:rPr>
              <a:t>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theo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lệnh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vua</a:t>
            </a:r>
            <a:r>
              <a:rPr lang="en-US" sz="3000" b="1" dirty="0">
                <a:solidFill>
                  <a:schemeClr val="bg1"/>
                </a:solidFill>
              </a:rPr>
              <a:t>, ở </a:t>
            </a:r>
            <a:r>
              <a:rPr lang="en-US" sz="3000" b="1" dirty="0" err="1">
                <a:solidFill>
                  <a:schemeClr val="bg1"/>
                </a:solidFill>
              </a:rPr>
              <a:t>lại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cùng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nhân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dân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chống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quân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Pháp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xâm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lược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354" y="3847930"/>
            <a:ext cx="92802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-   </a:t>
            </a:r>
            <a:r>
              <a:rPr lang="en-US" sz="3000" b="1" dirty="0" err="1">
                <a:solidFill>
                  <a:schemeClr val="bg1"/>
                </a:solidFill>
              </a:rPr>
              <a:t>Kể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lại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diễn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biến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câu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chuyện</a:t>
            </a:r>
            <a:r>
              <a:rPr lang="en-US" sz="3000" b="1" dirty="0">
                <a:solidFill>
                  <a:schemeClr val="bg1"/>
                </a:solidFill>
              </a:rPr>
              <a:t>, </a:t>
            </a:r>
            <a:r>
              <a:rPr lang="en-US" sz="3000" b="1" dirty="0" err="1">
                <a:solidFill>
                  <a:schemeClr val="bg1"/>
                </a:solidFill>
              </a:rPr>
              <a:t>tập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trung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thể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hiện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tâm</a:t>
            </a:r>
            <a:r>
              <a:rPr lang="vi-VN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Trương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Định</a:t>
            </a:r>
            <a:endParaRPr lang="en-US" sz="3000" b="1" dirty="0">
              <a:solidFill>
                <a:schemeClr val="bg1"/>
              </a:solidFill>
            </a:endParaRPr>
          </a:p>
          <a:p>
            <a:endParaRPr lang="en-US" sz="3000" b="1" dirty="0"/>
          </a:p>
        </p:txBody>
      </p:sp>
      <p:sp>
        <p:nvSpPr>
          <p:cNvPr id="11" name="Rectangle 10"/>
          <p:cNvSpPr/>
          <p:nvPr/>
        </p:nvSpPr>
        <p:spPr>
          <a:xfrm>
            <a:off x="393354" y="5001433"/>
            <a:ext cx="9023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-   </a:t>
            </a:r>
            <a:r>
              <a:rPr lang="en-US" sz="3000" b="1" dirty="0" err="1">
                <a:solidFill>
                  <a:schemeClr val="bg1"/>
                </a:solidFill>
              </a:rPr>
              <a:t>Biết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cảm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động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và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học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tập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tinh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thần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xả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thân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vì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nước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của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Trương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Định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57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126836"/>
            <a:ext cx="983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75" y="1965490"/>
            <a:ext cx="91943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5376" y="3148038"/>
            <a:ext cx="919433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1/9/1858?	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 algn="just">
              <a:lnSpc>
                <a:spcPct val="150000"/>
              </a:lnSpc>
            </a:pP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tên một số cuộc khởi nghĩa tiêu biểu của nhân dân Nam Kì?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87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" y="520122"/>
            <a:ext cx="10060455" cy="5659006"/>
          </a:xfrm>
        </p:spPr>
      </p:pic>
    </p:spTree>
    <p:extLst>
      <p:ext uri="{BB962C8B-B14F-4D97-AF65-F5344CB8AC3E}">
        <p14:creationId xmlns:p14="http://schemas.microsoft.com/office/powerpoint/2010/main" val="71987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296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3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126836"/>
            <a:ext cx="983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76" y="1981258"/>
            <a:ext cx="9194331" cy="139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5709" y="3645261"/>
            <a:ext cx="91943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52483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Ảnh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998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877</Words>
  <Application>Microsoft Macintosh PowerPoint</Application>
  <PresentationFormat>Widescreen</PresentationFormat>
  <Paragraphs>54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Thứ ba ngày 24 tháng 8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Dặn dò:  - Học thuộc ghi nhớ SGK  - Tìm hiểu them về Trương Định  - Chuẩn bị bài sau: Nguyễn Trường Tộ muốn canh tân Đất nước.  - Làm sơ đồ tóm tắt bài học bài hôm nay.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ba ngày 24 tháng 8 năm 2021</dc:title>
  <dc:creator>DELL</dc:creator>
  <cp:lastModifiedBy>Nguyễn Thu Ngân</cp:lastModifiedBy>
  <cp:revision>20</cp:revision>
  <dcterms:created xsi:type="dcterms:W3CDTF">2021-08-20T04:22:34Z</dcterms:created>
  <dcterms:modified xsi:type="dcterms:W3CDTF">2022-09-08T07:51:25Z</dcterms:modified>
</cp:coreProperties>
</file>