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87" r:id="rId7"/>
    <p:sldId id="295" r:id="rId8"/>
    <p:sldId id="298" r:id="rId9"/>
    <p:sldId id="299" r:id="rId10"/>
    <p:sldId id="302" r:id="rId11"/>
    <p:sldId id="321" r:id="rId12"/>
    <p:sldId id="304" r:id="rId13"/>
    <p:sldId id="300" r:id="rId14"/>
    <p:sldId id="305" r:id="rId15"/>
    <p:sldId id="307" r:id="rId16"/>
    <p:sldId id="270" r:id="rId17"/>
    <p:sldId id="271" r:id="rId18"/>
    <p:sldId id="308" r:id="rId19"/>
    <p:sldId id="309" r:id="rId20"/>
    <p:sldId id="311" r:id="rId21"/>
    <p:sldId id="310" r:id="rId22"/>
    <p:sldId id="324" r:id="rId23"/>
    <p:sldId id="285" r:id="rId24"/>
    <p:sldId id="277" r:id="rId25"/>
    <p:sldId id="278" r:id="rId26"/>
    <p:sldId id="322" r:id="rId27"/>
    <p:sldId id="279" r:id="rId28"/>
    <p:sldId id="314" r:id="rId29"/>
    <p:sldId id="283" r:id="rId30"/>
    <p:sldId id="325" r:id="rId31"/>
    <p:sldId id="280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3284B-DA89-4952-88B2-86F2358D3AAC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53A8C-7D1E-4D49-9624-BCB4FF684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61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53A8C-7D1E-4D49-9624-BCB4FF684C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87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GV giới thiệu lại về phần mềm paint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2F533B-A7E0-43C1-AD31-7F4679780584}" type="slidenum">
              <a:rPr lang="en-US" altLang="vi-V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vi-VN" smtClean="0"/>
          </a:p>
        </p:txBody>
      </p:sp>
    </p:spTree>
    <p:extLst>
      <p:ext uri="{BB962C8B-B14F-4D97-AF65-F5344CB8AC3E}">
        <p14:creationId xmlns:p14="http://schemas.microsoft.com/office/powerpoint/2010/main" val="165962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B11E-C81A-4D23-B189-F00B55628D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F8A-860F-4651-9F81-E0FECC50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93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B11E-C81A-4D23-B189-F00B55628D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F8A-860F-4651-9F81-E0FECC50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90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B11E-C81A-4D23-B189-F00B55628D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F8A-860F-4651-9F81-E0FECC50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37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B11E-C81A-4D23-B189-F00B55628D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F8A-860F-4651-9F81-E0FECC50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88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B11E-C81A-4D23-B189-F00B55628D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F8A-860F-4651-9F81-E0FECC50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2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B11E-C81A-4D23-B189-F00B55628D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F8A-860F-4651-9F81-E0FECC50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24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B11E-C81A-4D23-B189-F00B55628D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F8A-860F-4651-9F81-E0FECC50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81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B11E-C81A-4D23-B189-F00B55628D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F8A-860F-4651-9F81-E0FECC50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31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B11E-C81A-4D23-B189-F00B55628D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F8A-860F-4651-9F81-E0FECC50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29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B11E-C81A-4D23-B189-F00B55628D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F8A-860F-4651-9F81-E0FECC50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17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B11E-C81A-4D23-B189-F00B55628D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F8A-860F-4651-9F81-E0FECC50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5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B11E-C81A-4D23-B189-F00B55628D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F8A-860F-4651-9F81-E0FECC50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34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B11E-C81A-4D23-B189-F00B55628D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F8A-860F-4651-9F81-E0FECC50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11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B11E-C81A-4D23-B189-F00B55628D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F8A-860F-4651-9F81-E0FECC50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32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B11E-C81A-4D23-B189-F00B55628D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F8A-860F-4651-9F81-E0FECC50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427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B11E-C81A-4D23-B189-F00B55628D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F8A-860F-4651-9F81-E0FECC50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17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B11E-C81A-4D23-B189-F00B55628D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F8A-860F-4651-9F81-E0FECC50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05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B11E-C81A-4D23-B189-F00B55628D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F8A-860F-4651-9F81-E0FECC50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74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B11E-C81A-4D23-B189-F00B55628D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F8A-860F-4651-9F81-E0FECC50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41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B11E-C81A-4D23-B189-F00B55628D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F8A-860F-4651-9F81-E0FECC50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31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B11E-C81A-4D23-B189-F00B55628D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F8A-860F-4651-9F81-E0FECC50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24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B11E-C81A-4D23-B189-F00B55628D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F8A-860F-4651-9F81-E0FECC50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2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B11E-C81A-4D23-B189-F00B55628D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F8A-860F-4651-9F81-E0FECC50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09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B11E-C81A-4D23-B189-F00B55628D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F8A-860F-4651-9F81-E0FECC50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13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B11E-C81A-4D23-B189-F00B55628D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F8A-860F-4651-9F81-E0FECC50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50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B11E-C81A-4D23-B189-F00B55628D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F8A-860F-4651-9F81-E0FECC50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359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B11E-C81A-4D23-B189-F00B55628D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F8A-860F-4651-9F81-E0FECC50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20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B11E-C81A-4D23-B189-F00B55628D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F8A-860F-4651-9F81-E0FECC50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752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B11E-C81A-4D23-B189-F00B55628D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F8A-860F-4651-9F81-E0FECC50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93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B11E-C81A-4D23-B189-F00B55628D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F8A-860F-4651-9F81-E0FECC50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346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27DE3-E677-414A-B6A4-A1FDBC8FC7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315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27DE3-E677-414A-B6A4-A1FDBC8FC7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58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B11E-C81A-4D23-B189-F00B55628D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F8A-860F-4651-9F81-E0FECC50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5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B11E-C81A-4D23-B189-F00B55628D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F8A-860F-4651-9F81-E0FECC50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6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B11E-C81A-4D23-B189-F00B55628D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F8A-860F-4651-9F81-E0FECC50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7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B11E-C81A-4D23-B189-F00B55628D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F8A-860F-4651-9F81-E0FECC50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5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B11E-C81A-4D23-B189-F00B55628D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F8A-860F-4651-9F81-E0FECC50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9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B11E-C81A-4D23-B189-F00B55628D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3F8A-860F-4651-9F81-E0FECC50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0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4B11E-C81A-4D23-B189-F00B55628D9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53F8A-860F-4651-9F81-E0FECC50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9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83" r:id="rId3"/>
    <p:sldLayoutId id="2147483662" r:id="rId4"/>
    <p:sldLayoutId id="2147483661" r:id="rId5"/>
    <p:sldLayoutId id="2147483650" r:id="rId6"/>
    <p:sldLayoutId id="2147483685" r:id="rId7"/>
    <p:sldLayoutId id="2147483684" r:id="rId8"/>
    <p:sldLayoutId id="2147483680" r:id="rId9"/>
    <p:sldLayoutId id="2147483679" r:id="rId10"/>
    <p:sldLayoutId id="2147483676" r:id="rId11"/>
    <p:sldLayoutId id="2147483675" r:id="rId12"/>
    <p:sldLayoutId id="2147483668" r:id="rId13"/>
    <p:sldLayoutId id="2147483665" r:id="rId14"/>
    <p:sldLayoutId id="2147483663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682" r:id="rId21"/>
    <p:sldLayoutId id="2147483681" r:id="rId22"/>
    <p:sldLayoutId id="2147483678" r:id="rId23"/>
    <p:sldLayoutId id="2147483677" r:id="rId24"/>
    <p:sldLayoutId id="2147483674" r:id="rId25"/>
    <p:sldLayoutId id="2147483673" r:id="rId26"/>
    <p:sldLayoutId id="2147483672" r:id="rId27"/>
    <p:sldLayoutId id="2147483671" r:id="rId28"/>
    <p:sldLayoutId id="2147483670" r:id="rId29"/>
    <p:sldLayoutId id="2147483669" r:id="rId30"/>
    <p:sldLayoutId id="2147483666" r:id="rId31"/>
    <p:sldLayoutId id="2147483664" r:id="rId32"/>
    <p:sldLayoutId id="2147483656" r:id="rId33"/>
    <p:sldLayoutId id="2147483657" r:id="rId34"/>
    <p:sldLayoutId id="2147483658" r:id="rId35"/>
    <p:sldLayoutId id="2147483659" r:id="rId36"/>
    <p:sldLayoutId id="2147483660" r:id="rId37"/>
    <p:sldLayoutId id="2147483667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37.xml"/><Relationship Id="rId6" Type="http://schemas.openxmlformats.org/officeDocument/2006/relationships/slide" Target="slide17.xml"/><Relationship Id="rId5" Type="http://schemas.openxmlformats.org/officeDocument/2006/relationships/image" Target="../media/image10.jpeg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13.xml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9.png"/><Relationship Id="rId7" Type="http://schemas.openxmlformats.org/officeDocument/2006/relationships/image" Target="../media/image1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1.pn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50.png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49.png"/><Relationship Id="rId7" Type="http://schemas.openxmlformats.org/officeDocument/2006/relationships/image" Target="../media/image13.png"/><Relationship Id="rId12" Type="http://schemas.openxmlformats.org/officeDocument/2006/relationships/image" Target="../media/image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1.png"/><Relationship Id="rId11" Type="http://schemas.openxmlformats.org/officeDocument/2006/relationships/image" Target="../media/image8.png"/><Relationship Id="rId5" Type="http://schemas.openxmlformats.org/officeDocument/2006/relationships/image" Target="../media/image12.png"/><Relationship Id="rId10" Type="http://schemas.openxmlformats.org/officeDocument/2006/relationships/image" Target="../media/image62.png"/><Relationship Id="rId4" Type="http://schemas.openxmlformats.org/officeDocument/2006/relationships/image" Target="../media/image50.png"/><Relationship Id="rId9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.png"/><Relationship Id="rId3" Type="http://schemas.openxmlformats.org/officeDocument/2006/relationships/image" Target="../media/image49.png"/><Relationship Id="rId7" Type="http://schemas.openxmlformats.org/officeDocument/2006/relationships/image" Target="../media/image13.png"/><Relationship Id="rId12" Type="http://schemas.openxmlformats.org/officeDocument/2006/relationships/image" Target="../media/image6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1.png"/><Relationship Id="rId11" Type="http://schemas.openxmlformats.org/officeDocument/2006/relationships/image" Target="../media/image64.png"/><Relationship Id="rId5" Type="http://schemas.openxmlformats.org/officeDocument/2006/relationships/image" Target="../media/image12.png"/><Relationship Id="rId15" Type="http://schemas.openxmlformats.org/officeDocument/2006/relationships/image" Target="../media/image14.png"/><Relationship Id="rId10" Type="http://schemas.openxmlformats.org/officeDocument/2006/relationships/image" Target="../media/image61.png"/><Relationship Id="rId4" Type="http://schemas.openxmlformats.org/officeDocument/2006/relationships/image" Target="../media/image50.png"/><Relationship Id="rId9" Type="http://schemas.openxmlformats.org/officeDocument/2006/relationships/image" Target="../media/image63.png"/><Relationship Id="rId1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2023" y="3486554"/>
            <a:ext cx="3845984" cy="288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492" y="1941147"/>
            <a:ext cx="7900426" cy="408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184" y="3983568"/>
            <a:ext cx="7137400" cy="306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2656" y="3124227"/>
            <a:ext cx="6326716" cy="1231092"/>
          </a:xfrm>
          <a:prstGeom prst="rect">
            <a:avLst/>
          </a:prstGeom>
          <a:noFill/>
        </p:spPr>
        <p:txBody>
          <a:bodyPr lIns="121907" tIns="60953" rIns="121907" bIns="60953">
            <a:spAutoFit/>
          </a:bodyPr>
          <a:lstStyle/>
          <a:p>
            <a:pPr algn="ctr">
              <a:defRPr/>
            </a:pPr>
            <a:r>
              <a:rPr lang="en-US" sz="72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7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72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22"/>
          <p:cNvSpPr>
            <a:spLocks noChangeArrowheads="1"/>
          </p:cNvSpPr>
          <p:nvPr/>
        </p:nvSpPr>
        <p:spPr bwMode="auto">
          <a:xfrm>
            <a:off x="2616590" y="1141989"/>
            <a:ext cx="6750050" cy="61555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vi-VN" altLang="zh-CN" sz="4000" b="1" u="sng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Địa lí</a:t>
            </a:r>
            <a:endParaRPr lang="en-US" altLang="zh-CN" sz="4000" b="1" u="sng" spc="3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78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4346078" y="1273352"/>
            <a:ext cx="48006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267" b="1">
              <a:solidFill>
                <a:srgbClr val="FF3300"/>
              </a:solidFill>
              <a:latin typeface="Tahoma" panose="020B0604030504040204" pitchFamily="34" charset="0"/>
            </a:endParaRP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7620775" y="6285487"/>
            <a:ext cx="35560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 b="1" dirty="0" err="1">
                <a:latin typeface="Times New Roman" panose="02020603050405020304" pitchFamily="18" charset="0"/>
              </a:rPr>
              <a:t>Lược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nông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nghiệp</a:t>
            </a:r>
            <a:endParaRPr lang="en-US" altLang="en-US" sz="2667" b="1" dirty="0">
              <a:latin typeface="Times New Roman" panose="02020603050405020304" pitchFamily="18" charset="0"/>
            </a:endParaRPr>
          </a:p>
        </p:txBody>
      </p:sp>
      <p:sp>
        <p:nvSpPr>
          <p:cNvPr id="32789" name="AutoShape 21"/>
          <p:cNvSpPr>
            <a:spLocks noChangeArrowheads="1"/>
          </p:cNvSpPr>
          <p:nvPr/>
        </p:nvSpPr>
        <p:spPr bwMode="auto">
          <a:xfrm>
            <a:off x="262272" y="3768132"/>
            <a:ext cx="1972928" cy="66251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63500" cmpd="dbl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altLang="en-US" sz="3200" b="1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en-US" altLang="en-US" sz="3200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 flipV="1">
            <a:off x="1692816" y="2976678"/>
            <a:ext cx="0" cy="793749"/>
          </a:xfrm>
          <a:prstGeom prst="line">
            <a:avLst/>
          </a:prstGeom>
          <a:noFill/>
          <a:ln w="66675" cmpd="dbl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1692816" y="4490094"/>
            <a:ext cx="0" cy="956733"/>
          </a:xfrm>
          <a:prstGeom prst="line">
            <a:avLst/>
          </a:prstGeom>
          <a:noFill/>
          <a:ln w="66675" cmpd="dbl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V="1">
            <a:off x="1631433" y="2853853"/>
            <a:ext cx="1310217" cy="143992"/>
          </a:xfrm>
          <a:prstGeom prst="line">
            <a:avLst/>
          </a:prstGeom>
          <a:noFill/>
          <a:ln w="66675" cmpd="dbl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1648367" y="5446828"/>
            <a:ext cx="1284817" cy="681956"/>
          </a:xfrm>
          <a:prstGeom prst="line">
            <a:avLst/>
          </a:prstGeom>
          <a:noFill/>
          <a:ln w="66675" cmpd="dbl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2270666" y="4221278"/>
            <a:ext cx="670984" cy="0"/>
          </a:xfrm>
          <a:prstGeom prst="line">
            <a:avLst/>
          </a:prstGeom>
          <a:noFill/>
          <a:ln w="66675" cmpd="dbl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auto">
          <a:xfrm>
            <a:off x="2941649" y="2239347"/>
            <a:ext cx="1889980" cy="1192803"/>
          </a:xfrm>
          <a:prstGeom prst="rightArrowCallout">
            <a:avLst>
              <a:gd name="adj1" fmla="val 25000"/>
              <a:gd name="adj2" fmla="val 25000"/>
              <a:gd name="adj3" fmla="val 19088"/>
              <a:gd name="adj4" fmla="val 6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lương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2783" name="AutoShape 15"/>
          <p:cNvSpPr>
            <a:spLocks noChangeArrowheads="1"/>
          </p:cNvSpPr>
          <p:nvPr/>
        </p:nvSpPr>
        <p:spPr bwMode="auto">
          <a:xfrm>
            <a:off x="2933184" y="3731626"/>
            <a:ext cx="1892061" cy="1320800"/>
          </a:xfrm>
          <a:prstGeom prst="rightArrowCallout">
            <a:avLst>
              <a:gd name="adj1" fmla="val 25000"/>
              <a:gd name="adj2" fmla="val 25000"/>
              <a:gd name="adj3" fmla="val 16806"/>
              <a:gd name="adj4" fmla="val 6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endParaRPr lang="en-US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84" name="AutoShape 16"/>
          <p:cNvSpPr>
            <a:spLocks noChangeArrowheads="1"/>
          </p:cNvSpPr>
          <p:nvPr/>
        </p:nvSpPr>
        <p:spPr bwMode="auto">
          <a:xfrm>
            <a:off x="2933184" y="5446827"/>
            <a:ext cx="1898305" cy="1424906"/>
          </a:xfrm>
          <a:prstGeom prst="rightArrowCallout">
            <a:avLst>
              <a:gd name="adj1" fmla="val 25000"/>
              <a:gd name="adj2" fmla="val 25000"/>
              <a:gd name="adj3" fmla="val 18696"/>
              <a:gd name="adj4" fmla="val 6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nghiệp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H="1">
            <a:off x="1692816" y="4509145"/>
            <a:ext cx="0" cy="956733"/>
          </a:xfrm>
          <a:prstGeom prst="line">
            <a:avLst/>
          </a:prstGeom>
          <a:noFill/>
          <a:ln w="66675" cmpd="dbl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pic>
        <p:nvPicPr>
          <p:cNvPr id="24" name="Picture 8" descr="Luoc_do_nong_nghiep_Viet_Nam"/>
          <p:cNvPicPr>
            <a:picLocks noChangeAspect="1" noChangeArrowheads="1"/>
          </p:cNvPicPr>
          <p:nvPr/>
        </p:nvPicPr>
        <p:blipFill>
          <a:blip r:embed="rId2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99" y="2239347"/>
            <a:ext cx="4364653" cy="39932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4775" y="1647846"/>
            <a:ext cx="45720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u="sng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b="1" u="sng" kern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Ngành</a:t>
            </a:r>
            <a:r>
              <a:rPr lang="en-US" altLang="en-US" b="1" u="sng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kern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b="1" u="sng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kern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trọt</a:t>
            </a:r>
            <a:r>
              <a:rPr lang="en-US" altLang="en-US" b="1" u="sng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17" name="Group 8"/>
          <p:cNvGrpSpPr>
            <a:grpSpLocks/>
          </p:cNvGrpSpPr>
          <p:nvPr/>
        </p:nvGrpSpPr>
        <p:grpSpPr bwMode="auto">
          <a:xfrm>
            <a:off x="738245" y="713726"/>
            <a:ext cx="11195599" cy="1123325"/>
            <a:chOff x="1042817" y="2314265"/>
            <a:chExt cx="9030341" cy="1275475"/>
          </a:xfrm>
        </p:grpSpPr>
        <p:sp>
          <p:nvSpPr>
            <p:cNvPr id="19" name="矩形 22"/>
            <p:cNvSpPr>
              <a:spLocks noChangeArrowheads="1"/>
            </p:cNvSpPr>
            <p:nvPr/>
          </p:nvSpPr>
          <p:spPr bwMode="auto">
            <a:xfrm>
              <a:off x="2648562" y="2314265"/>
              <a:ext cx="5584214" cy="44382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en-US" altLang="zh-CN" b="1" u="sng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Địa</a:t>
              </a:r>
              <a:r>
                <a:rPr lang="en-US" altLang="zh-CN" b="1" u="sng" spc="3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b="1" u="sng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lí</a:t>
              </a:r>
              <a:endParaRPr lang="en-US" altLang="zh-CN" b="1" u="sng" spc="30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0" name="矩形 22"/>
            <p:cNvSpPr>
              <a:spLocks noChangeArrowheads="1"/>
            </p:cNvSpPr>
            <p:nvPr/>
          </p:nvSpPr>
          <p:spPr bwMode="auto">
            <a:xfrm>
              <a:off x="1042817" y="3030598"/>
              <a:ext cx="9030341" cy="55914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en-US" altLang="zh-CN" b="1" u="sng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Tiết</a:t>
              </a:r>
              <a:r>
                <a:rPr lang="en-US" altLang="zh-CN" b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b="1" u="sng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10:</a:t>
              </a:r>
              <a:r>
                <a:rPr lang="en-US" altLang="zh-CN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b="1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Nông</a:t>
              </a:r>
              <a:r>
                <a:rPr lang="en-US" altLang="zh-CN" b="1" spc="3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b="1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nghiệp</a:t>
              </a:r>
              <a:endParaRPr lang="en-US" altLang="zh-CN" b="1" spc="30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982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 animBg="1"/>
      <p:bldP spid="32783" grpId="0" animBg="1"/>
      <p:bldP spid="327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091">
            <a:off x="9025733" y="3053581"/>
            <a:ext cx="1969794" cy="99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1256">
            <a:off x="8859306" y="2311156"/>
            <a:ext cx="2698361" cy="150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478" y="3247053"/>
            <a:ext cx="3357942" cy="209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928" y="3424335"/>
            <a:ext cx="4607347" cy="200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06" y="3989848"/>
            <a:ext cx="2569047" cy="164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8"/>
          <p:cNvGrpSpPr>
            <a:grpSpLocks/>
          </p:cNvGrpSpPr>
          <p:nvPr/>
        </p:nvGrpSpPr>
        <p:grpSpPr bwMode="auto">
          <a:xfrm>
            <a:off x="615716" y="1224895"/>
            <a:ext cx="10767523" cy="1319865"/>
            <a:chOff x="1042817" y="2314265"/>
            <a:chExt cx="9030341" cy="1189566"/>
          </a:xfrm>
        </p:grpSpPr>
        <p:sp>
          <p:nvSpPr>
            <p:cNvPr id="19" name="矩形 22"/>
            <p:cNvSpPr>
              <a:spLocks noChangeArrowheads="1"/>
            </p:cNvSpPr>
            <p:nvPr/>
          </p:nvSpPr>
          <p:spPr bwMode="auto">
            <a:xfrm>
              <a:off x="2648562" y="2314265"/>
              <a:ext cx="5584214" cy="47323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en-US" altLang="zh-CN" sz="4400" b="1" u="sng" spc="3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Địa lí</a:t>
              </a:r>
              <a:endParaRPr lang="en-US" altLang="zh-CN" sz="4400" b="1" u="sng" spc="30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0" name="矩形 22"/>
            <p:cNvSpPr>
              <a:spLocks noChangeArrowheads="1"/>
            </p:cNvSpPr>
            <p:nvPr/>
          </p:nvSpPr>
          <p:spPr bwMode="auto">
            <a:xfrm>
              <a:off x="1042817" y="3030598"/>
              <a:ext cx="9030341" cy="47323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en-US" altLang="zh-CN" sz="4400" b="1" u="sng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Tiết</a:t>
              </a:r>
              <a:r>
                <a:rPr lang="en-US" altLang="zh-CN" sz="4400" b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400" b="1" u="sng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10:</a:t>
              </a:r>
              <a:r>
                <a:rPr lang="en-US" altLang="zh-CN" sz="4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400" b="1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Nông</a:t>
              </a:r>
              <a:r>
                <a:rPr lang="en-US" altLang="zh-CN" sz="4400" b="1" spc="3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400" b="1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nghiệp</a:t>
              </a:r>
              <a:endParaRPr lang="en-US" altLang="zh-CN" sz="4400" b="1" spc="30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626664" y="2282225"/>
            <a:ext cx="8204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20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197" y="3688808"/>
            <a:ext cx="1991731" cy="95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86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12"/>
          <p:cNvSpPr txBox="1">
            <a:spLocks noChangeArrowheads="1"/>
          </p:cNvSpPr>
          <p:nvPr/>
        </p:nvSpPr>
        <p:spPr bwMode="auto">
          <a:xfrm>
            <a:off x="589903" y="1670650"/>
            <a:ext cx="8540751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0" dirty="0">
                <a:latin typeface="Times New Roman" pitchFamily="18" charset="0"/>
              </a:rPr>
              <a:t>1/ </a:t>
            </a:r>
            <a:r>
              <a:rPr lang="en-US" altLang="en-US" sz="3200" i="0" dirty="0" err="1">
                <a:latin typeface="Times New Roman" pitchFamily="18" charset="0"/>
              </a:rPr>
              <a:t>Ngành</a:t>
            </a:r>
            <a:r>
              <a:rPr lang="en-US" altLang="en-US" sz="3200" i="0" dirty="0">
                <a:latin typeface="Times New Roman" pitchFamily="18" charset="0"/>
              </a:rPr>
              <a:t> </a:t>
            </a:r>
            <a:r>
              <a:rPr lang="en-US" altLang="en-US" sz="3200" i="0" dirty="0" err="1">
                <a:latin typeface="Times New Roman" pitchFamily="18" charset="0"/>
              </a:rPr>
              <a:t>trồng</a:t>
            </a:r>
            <a:r>
              <a:rPr lang="en-US" altLang="en-US" sz="3200" i="0" dirty="0">
                <a:latin typeface="Times New Roman" pitchFamily="18" charset="0"/>
              </a:rPr>
              <a:t> </a:t>
            </a:r>
            <a:r>
              <a:rPr lang="en-US" altLang="en-US" sz="3200" i="0" dirty="0" err="1">
                <a:latin typeface="Times New Roman" pitchFamily="18" charset="0"/>
              </a:rPr>
              <a:t>trọt</a:t>
            </a:r>
            <a:r>
              <a:rPr lang="en-US" altLang="en-US" sz="3200" i="0" dirty="0">
                <a:latin typeface="Times New Roman" pitchFamily="18" charset="0"/>
              </a:rPr>
              <a:t>:</a:t>
            </a:r>
            <a:r>
              <a:rPr lang="en-US" altLang="en-US" sz="3200" dirty="0">
                <a:latin typeface="Times New Roman" pitchFamily="18" charset="0"/>
              </a:rPr>
              <a:t>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91067" y="3178175"/>
            <a:ext cx="10957984" cy="2738438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u="sng" dirty="0">
                <a:solidFill>
                  <a:srgbClr val="800000"/>
                </a:solidFill>
                <a:latin typeface="Times New Roman" pitchFamily="18" charset="0"/>
              </a:rPr>
              <a:t>PHIẾU BÀI TẬP: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</a:rPr>
              <a:t>  </a:t>
            </a:r>
            <a:r>
              <a:rPr lang="en-US" altLang="en-US" sz="2400" dirty="0" err="1">
                <a:latin typeface="Times New Roman" pitchFamily="18" charset="0"/>
              </a:rPr>
              <a:t>Em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hãy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kể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tên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một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số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cây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trồng</a:t>
            </a:r>
            <a:r>
              <a:rPr lang="en-US" altLang="en-US" sz="2400" dirty="0">
                <a:latin typeface="Times New Roman" pitchFamily="18" charset="0"/>
              </a:rPr>
              <a:t> ở </a:t>
            </a:r>
            <a:r>
              <a:rPr lang="en-US" altLang="en-US" sz="2400" dirty="0" err="1">
                <a:latin typeface="Times New Roman" pitchFamily="18" charset="0"/>
              </a:rPr>
              <a:t>nước</a:t>
            </a:r>
            <a:r>
              <a:rPr lang="en-US" altLang="en-US" sz="2400" dirty="0">
                <a:latin typeface="Times New Roman" pitchFamily="18" charset="0"/>
              </a:rPr>
              <a:t> ta: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</a:rPr>
              <a:t>- </a:t>
            </a:r>
            <a:r>
              <a:rPr lang="en-US" altLang="en-US" sz="2400" dirty="0" err="1">
                <a:latin typeface="Times New Roman" pitchFamily="18" charset="0"/>
              </a:rPr>
              <a:t>Cây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lương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thực</a:t>
            </a:r>
            <a:r>
              <a:rPr lang="en-US" altLang="en-US" sz="2400" dirty="0">
                <a:latin typeface="Times New Roman" pitchFamily="18" charset="0"/>
              </a:rPr>
              <a:t>: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………………………………………………</a:t>
            </a:r>
            <a:endParaRPr lang="en-US" altLang="en-US" sz="2400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</a:rPr>
              <a:t>- </a:t>
            </a:r>
            <a:r>
              <a:rPr lang="en-US" altLang="en-US" sz="2400" dirty="0" err="1">
                <a:latin typeface="Times New Roman" pitchFamily="18" charset="0"/>
              </a:rPr>
              <a:t>Cây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ăn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quả</a:t>
            </a:r>
            <a:r>
              <a:rPr lang="en-US" altLang="en-US" sz="2400" dirty="0">
                <a:latin typeface="Times New Roman" pitchFamily="18" charset="0"/>
              </a:rPr>
              <a:t>: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……………………………………………………</a:t>
            </a:r>
            <a:endParaRPr lang="en-US" altLang="en-US" sz="2400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 typeface="Arial" charset="0"/>
              <a:buChar char="-"/>
            </a:pP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Cây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công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nghiệp</a:t>
            </a:r>
            <a:r>
              <a:rPr lang="en-US" altLang="en-US" sz="2400" dirty="0">
                <a:latin typeface="Times New Roman" pitchFamily="18" charset="0"/>
              </a:rPr>
              <a:t>: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………………………………………………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72533" y="2393950"/>
            <a:ext cx="11819467" cy="596900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990033"/>
                </a:solidFill>
                <a:latin typeface="Times New Roman" pitchFamily="18" charset="0"/>
              </a:rPr>
              <a:t>Quan sát Hình 1 SGK/87 </a:t>
            </a:r>
            <a:r>
              <a:rPr lang="vi-VN" altLang="en-US" sz="2800">
                <a:solidFill>
                  <a:srgbClr val="990033"/>
                </a:solidFill>
                <a:latin typeface="Times New Roman" pitchFamily="18" charset="0"/>
              </a:rPr>
              <a:t>để hoàn thành phiếu bài tập sau:</a:t>
            </a:r>
            <a:endParaRPr lang="en-US" altLang="en-US" sz="280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974851" y="2508250"/>
            <a:ext cx="912706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zh-CN">
              <a:ea typeface="SimSun" pitchFamily="2" charset="-122"/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738245" y="713726"/>
            <a:ext cx="11195599" cy="1123325"/>
            <a:chOff x="1042817" y="2314265"/>
            <a:chExt cx="9030341" cy="1275475"/>
          </a:xfrm>
        </p:grpSpPr>
        <p:sp>
          <p:nvSpPr>
            <p:cNvPr id="10" name="矩形 22"/>
            <p:cNvSpPr>
              <a:spLocks noChangeArrowheads="1"/>
            </p:cNvSpPr>
            <p:nvPr/>
          </p:nvSpPr>
          <p:spPr bwMode="auto">
            <a:xfrm>
              <a:off x="2648562" y="2314265"/>
              <a:ext cx="5584214" cy="55914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en-US" altLang="zh-CN" b="1" u="sng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Địa</a:t>
              </a:r>
              <a:r>
                <a:rPr lang="en-US" altLang="zh-CN" b="1" u="sng" spc="3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b="1" u="sng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lí</a:t>
              </a:r>
              <a:endParaRPr lang="en-US" altLang="zh-CN" b="1" u="sng" spc="30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22"/>
            <p:cNvSpPr>
              <a:spLocks noChangeArrowheads="1"/>
            </p:cNvSpPr>
            <p:nvPr/>
          </p:nvSpPr>
          <p:spPr bwMode="auto">
            <a:xfrm>
              <a:off x="1042817" y="3030598"/>
              <a:ext cx="9030341" cy="55914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en-US" altLang="zh-CN" b="1" u="sng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Tiết</a:t>
              </a:r>
              <a:r>
                <a:rPr lang="en-US" altLang="zh-CN" b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b="1" u="sng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10:</a:t>
              </a:r>
              <a:r>
                <a:rPr lang="en-US" altLang="zh-CN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b="1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Nông</a:t>
              </a:r>
              <a:r>
                <a:rPr lang="en-US" altLang="zh-CN" b="1" spc="3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b="1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nghiệp</a:t>
              </a:r>
              <a:endParaRPr lang="en-US" altLang="zh-CN" b="1" spc="30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672" y="3816220"/>
            <a:ext cx="3332404" cy="270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86070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4271433" y="1198033"/>
            <a:ext cx="48006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267" b="1">
              <a:solidFill>
                <a:srgbClr val="FF3300"/>
              </a:solidFill>
              <a:latin typeface="Tahoma" panose="020B0604030504040204" pitchFamily="34" charset="0"/>
            </a:endParaRP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7567469" y="6192177"/>
            <a:ext cx="35560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 b="1" dirty="0" err="1">
                <a:latin typeface="Times New Roman" panose="02020603050405020304" pitchFamily="18" charset="0"/>
              </a:rPr>
              <a:t>Lược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nông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nghiệp</a:t>
            </a:r>
            <a:endParaRPr lang="en-US" altLang="en-US" sz="2667" b="1" dirty="0">
              <a:latin typeface="Times New Roman" panose="02020603050405020304" pitchFamily="18" charset="0"/>
            </a:endParaRP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 flipV="1">
            <a:off x="1538171" y="3106496"/>
            <a:ext cx="0" cy="793749"/>
          </a:xfrm>
          <a:prstGeom prst="line">
            <a:avLst/>
          </a:prstGeom>
          <a:noFill/>
          <a:ln w="66675" cmpd="dbl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1504780" y="4507175"/>
            <a:ext cx="0" cy="956733"/>
          </a:xfrm>
          <a:prstGeom prst="line">
            <a:avLst/>
          </a:prstGeom>
          <a:noFill/>
          <a:ln w="66675" cmpd="dbl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V="1">
            <a:off x="1499939" y="2936881"/>
            <a:ext cx="1301751" cy="143992"/>
          </a:xfrm>
          <a:prstGeom prst="line">
            <a:avLst/>
          </a:prstGeom>
          <a:noFill/>
          <a:ln w="66675" cmpd="dbl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1488298" y="5457303"/>
            <a:ext cx="1284817" cy="681956"/>
          </a:xfrm>
          <a:prstGeom prst="line">
            <a:avLst/>
          </a:prstGeom>
          <a:noFill/>
          <a:ln w="66675" cmpd="dbl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2235200" y="4350127"/>
            <a:ext cx="670984" cy="0"/>
          </a:xfrm>
          <a:prstGeom prst="line">
            <a:avLst/>
          </a:prstGeom>
          <a:noFill/>
          <a:ln w="66675" cmpd="dbl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auto">
          <a:xfrm>
            <a:off x="2801690" y="2340479"/>
            <a:ext cx="1889980" cy="1192803"/>
          </a:xfrm>
          <a:prstGeom prst="rightArrowCallout">
            <a:avLst>
              <a:gd name="adj1" fmla="val 25000"/>
              <a:gd name="adj2" fmla="val 25000"/>
              <a:gd name="adj3" fmla="val 19088"/>
              <a:gd name="adj4" fmla="val 6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lương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2783" name="AutoShape 15"/>
          <p:cNvSpPr>
            <a:spLocks noChangeArrowheads="1"/>
          </p:cNvSpPr>
          <p:nvPr/>
        </p:nvSpPr>
        <p:spPr bwMode="auto">
          <a:xfrm>
            <a:off x="2828008" y="3733553"/>
            <a:ext cx="1892061" cy="1201677"/>
          </a:xfrm>
          <a:prstGeom prst="rightArrowCallout">
            <a:avLst>
              <a:gd name="adj1" fmla="val 25000"/>
              <a:gd name="adj2" fmla="val 25000"/>
              <a:gd name="adj3" fmla="val 16806"/>
              <a:gd name="adj4" fmla="val 6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endParaRPr lang="en-US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84" name="AutoShape 16"/>
          <p:cNvSpPr>
            <a:spLocks noChangeArrowheads="1"/>
          </p:cNvSpPr>
          <p:nvPr/>
        </p:nvSpPr>
        <p:spPr bwMode="auto">
          <a:xfrm>
            <a:off x="2793225" y="5234473"/>
            <a:ext cx="1898305" cy="1344934"/>
          </a:xfrm>
          <a:prstGeom prst="rightArrowCallout">
            <a:avLst>
              <a:gd name="adj1" fmla="val 25000"/>
              <a:gd name="adj2" fmla="val 25000"/>
              <a:gd name="adj3" fmla="val 18696"/>
              <a:gd name="adj4" fmla="val 6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nghiệp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2785" name="Text Box 1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703593" y="1991576"/>
            <a:ext cx="2376608" cy="92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3200" b="1" dirty="0" err="1">
                <a:latin typeface="Times New Roman" panose="02020603050405020304" pitchFamily="18" charset="0"/>
              </a:rPr>
              <a:t>Lúa</a:t>
            </a:r>
            <a:r>
              <a:rPr lang="en-US" altLang="en-US" sz="3200" b="1" dirty="0"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ngô</a:t>
            </a:r>
            <a:r>
              <a:rPr lang="en-US" altLang="en-US" sz="3200" b="1" dirty="0"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3200" b="1" dirty="0" err="1">
                <a:latin typeface="Times New Roman" panose="02020603050405020304" pitchFamily="18" charset="0"/>
              </a:rPr>
              <a:t>khoai</a:t>
            </a:r>
            <a:r>
              <a:rPr lang="en-US" altLang="en-US" sz="3200" b="1" dirty="0"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sắn</a:t>
            </a:r>
            <a:r>
              <a:rPr lang="en-US" altLang="en-US" sz="3200" b="1" dirty="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32786" name="Text Box 1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720069" y="3278593"/>
            <a:ext cx="2320323" cy="13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3200" b="1" dirty="0">
                <a:latin typeface="Times New Roman" panose="02020603050405020304" pitchFamily="18" charset="0"/>
              </a:rPr>
              <a:t>Cam,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nhãn</a:t>
            </a:r>
            <a:r>
              <a:rPr lang="en-US" altLang="en-US" sz="3200" b="1" dirty="0"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3200" b="1" dirty="0" err="1">
                <a:latin typeface="Times New Roman" panose="02020603050405020304" pitchFamily="18" charset="0"/>
              </a:rPr>
              <a:t>chuối</a:t>
            </a:r>
            <a:r>
              <a:rPr lang="en-US" altLang="en-US" sz="3200" b="1" dirty="0"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mít</a:t>
            </a:r>
            <a:r>
              <a:rPr lang="en-US" altLang="en-US" sz="3200" b="1" dirty="0"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3200" b="1" dirty="0" err="1">
                <a:latin typeface="Times New Roman" panose="02020603050405020304" pitchFamily="18" charset="0"/>
              </a:rPr>
              <a:t>vải</a:t>
            </a:r>
            <a:r>
              <a:rPr lang="en-US" altLang="en-US" sz="3200" b="1" dirty="0"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dừa</a:t>
            </a:r>
            <a:r>
              <a:rPr lang="en-US" altLang="en-US" sz="3200" b="1" dirty="0">
                <a:latin typeface="Times New Roman" panose="02020603050405020304" pitchFamily="18" charset="0"/>
              </a:rPr>
              <a:t>, …</a:t>
            </a:r>
          </a:p>
        </p:txBody>
      </p:sp>
      <p:sp>
        <p:nvSpPr>
          <p:cNvPr id="32787" name="Text Box 1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703593" y="5041684"/>
            <a:ext cx="2336800" cy="13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3200" b="1" dirty="0" err="1">
                <a:latin typeface="Times New Roman" panose="02020603050405020304" pitchFamily="18" charset="0"/>
              </a:rPr>
              <a:t>Cà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phê</a:t>
            </a:r>
            <a:r>
              <a:rPr lang="en-US" altLang="en-US" sz="3200" b="1" dirty="0"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chè</a:t>
            </a:r>
            <a:r>
              <a:rPr lang="en-US" altLang="en-US" sz="3200" b="1" dirty="0"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32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su</a:t>
            </a:r>
            <a:r>
              <a:rPr lang="en-US" altLang="en-US" sz="3200" b="1" dirty="0"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mía</a:t>
            </a:r>
            <a:r>
              <a:rPr lang="en-US" altLang="en-US" sz="3200" b="1" dirty="0"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3200" b="1" dirty="0" err="1">
                <a:latin typeface="Times New Roman" panose="02020603050405020304" pitchFamily="18" charset="0"/>
              </a:rPr>
              <a:t>hồ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tiêu</a:t>
            </a:r>
            <a:r>
              <a:rPr lang="en-US" altLang="en-US" sz="3200" b="1" dirty="0">
                <a:latin typeface="Times New Roman" panose="02020603050405020304" pitchFamily="18" charset="0"/>
              </a:rPr>
              <a:t>, …</a:t>
            </a:r>
          </a:p>
        </p:txBody>
      </p:sp>
      <p:sp>
        <p:nvSpPr>
          <p:cNvPr id="32789" name="AutoShape 21"/>
          <p:cNvSpPr>
            <a:spLocks noChangeArrowheads="1"/>
          </p:cNvSpPr>
          <p:nvPr/>
        </p:nvSpPr>
        <p:spPr bwMode="auto">
          <a:xfrm>
            <a:off x="262272" y="3900245"/>
            <a:ext cx="1972928" cy="66251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63500" cmpd="dbl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altLang="en-US" sz="3200" b="1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en-US" altLang="en-US" sz="3200" dirty="0">
                <a:solidFill>
                  <a:srgbClr val="6600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H="1">
            <a:off x="1504780" y="4613023"/>
            <a:ext cx="0" cy="844280"/>
          </a:xfrm>
          <a:prstGeom prst="line">
            <a:avLst/>
          </a:prstGeom>
          <a:noFill/>
          <a:ln w="66675" cmpd="dbl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2796" name="Oval 28"/>
          <p:cNvSpPr>
            <a:spLocks noChangeArrowheads="1"/>
          </p:cNvSpPr>
          <p:nvPr/>
        </p:nvSpPr>
        <p:spPr bwMode="auto">
          <a:xfrm>
            <a:off x="4720069" y="1735494"/>
            <a:ext cx="855133" cy="8001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667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Lúa</a:t>
            </a:r>
            <a:endParaRPr lang="en-US" altLang="en-US" sz="2667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" name="Picture 8" descr="Luoc_do_nong_nghiep_Viet_Nam"/>
          <p:cNvPicPr>
            <a:picLocks noChangeAspect="1" noChangeArrowheads="1"/>
          </p:cNvPicPr>
          <p:nvPr/>
        </p:nvPicPr>
        <p:blipFill>
          <a:blip r:embed="rId5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1715307"/>
            <a:ext cx="4267200" cy="44239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119670" y="1715307"/>
            <a:ext cx="45720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u="sng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b="1" u="sng" kern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Ngành</a:t>
            </a:r>
            <a:r>
              <a:rPr lang="en-US" altLang="en-US" b="1" u="sng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kern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b="1" u="sng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kern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trọt</a:t>
            </a:r>
            <a:r>
              <a:rPr lang="en-US" altLang="en-US" b="1" u="sng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21" name="Group 8"/>
          <p:cNvGrpSpPr>
            <a:grpSpLocks/>
          </p:cNvGrpSpPr>
          <p:nvPr/>
        </p:nvGrpSpPr>
        <p:grpSpPr bwMode="auto">
          <a:xfrm>
            <a:off x="738245" y="713726"/>
            <a:ext cx="11195599" cy="1123325"/>
            <a:chOff x="1042817" y="2314265"/>
            <a:chExt cx="9030341" cy="1275475"/>
          </a:xfrm>
        </p:grpSpPr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2648562" y="2314265"/>
              <a:ext cx="5584214" cy="44382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en-US" altLang="zh-CN" b="1" u="sng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Địa</a:t>
              </a:r>
              <a:r>
                <a:rPr lang="en-US" altLang="zh-CN" b="1" u="sng" spc="3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b="1" u="sng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lí</a:t>
              </a:r>
              <a:endParaRPr lang="en-US" altLang="zh-CN" b="1" u="sng" spc="30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7" name="矩形 22"/>
            <p:cNvSpPr>
              <a:spLocks noChangeArrowheads="1"/>
            </p:cNvSpPr>
            <p:nvPr/>
          </p:nvSpPr>
          <p:spPr bwMode="auto">
            <a:xfrm>
              <a:off x="1042817" y="3030598"/>
              <a:ext cx="9030341" cy="55914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en-US" altLang="zh-CN" b="1" u="sng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Tiết</a:t>
              </a:r>
              <a:r>
                <a:rPr lang="en-US" altLang="zh-CN" b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b="1" u="sng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10:</a:t>
              </a:r>
              <a:r>
                <a:rPr lang="en-US" altLang="zh-CN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b="1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Nông</a:t>
              </a:r>
              <a:r>
                <a:rPr lang="en-US" altLang="zh-CN" b="1" spc="3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b="1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nghiệp</a:t>
              </a:r>
              <a:endParaRPr lang="en-US" altLang="zh-CN" b="1" spc="30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2" name="Right Arrow 1">
            <a:hlinkClick r:id="rId6" action="ppaction://hlinksldjump"/>
          </p:cNvPr>
          <p:cNvSpPr/>
          <p:nvPr/>
        </p:nvSpPr>
        <p:spPr>
          <a:xfrm>
            <a:off x="11417533" y="6367191"/>
            <a:ext cx="516311" cy="414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7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5" grpId="0"/>
      <p:bldP spid="32786" grpId="0"/>
      <p:bldP spid="32787" grpId="0"/>
      <p:bldP spid="327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ornc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76601"/>
            <a:ext cx="3168651" cy="2974975"/>
          </a:xfrm>
          <a:prstGeom prst="rect">
            <a:avLst/>
          </a:prstGeom>
          <a:noFill/>
          <a:ln w="28575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images734765_Cay20ngo20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300932"/>
            <a:ext cx="3048000" cy="2895600"/>
          </a:xfrm>
          <a:prstGeom prst="rect">
            <a:avLst/>
          </a:prstGeom>
          <a:noFill/>
          <a:ln w="57150" cmpd="thinThick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60" name="Line 8"/>
          <p:cNvSpPr>
            <a:spLocks noChangeShapeType="1"/>
          </p:cNvSpPr>
          <p:nvPr/>
        </p:nvSpPr>
        <p:spPr bwMode="auto">
          <a:xfrm>
            <a:off x="5181601" y="1828801"/>
            <a:ext cx="3409951" cy="15875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1" name="Line 9"/>
          <p:cNvSpPr>
            <a:spLocks noChangeShapeType="1"/>
          </p:cNvSpPr>
          <p:nvPr/>
        </p:nvSpPr>
        <p:spPr bwMode="auto">
          <a:xfrm flipH="1">
            <a:off x="8496300" y="1828801"/>
            <a:ext cx="44451" cy="15875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2" name="Line 10"/>
          <p:cNvSpPr>
            <a:spLocks noChangeShapeType="1"/>
          </p:cNvSpPr>
          <p:nvPr/>
        </p:nvSpPr>
        <p:spPr bwMode="auto">
          <a:xfrm>
            <a:off x="8496301" y="0"/>
            <a:ext cx="38100" cy="3200400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3" name="Line 11"/>
          <p:cNvSpPr>
            <a:spLocks noChangeShapeType="1"/>
          </p:cNvSpPr>
          <p:nvPr/>
        </p:nvSpPr>
        <p:spPr bwMode="auto">
          <a:xfrm>
            <a:off x="5384800" y="1828800"/>
            <a:ext cx="0" cy="5029200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4" name="Line 12"/>
          <p:cNvSpPr>
            <a:spLocks noChangeShapeType="1"/>
          </p:cNvSpPr>
          <p:nvPr/>
        </p:nvSpPr>
        <p:spPr bwMode="auto">
          <a:xfrm flipV="1">
            <a:off x="1" y="3168650"/>
            <a:ext cx="8496300" cy="31750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06" name="Picture 14" descr="ANd9GcQ8iwLPbEcyo6UEd8i9JGNyE7mkqdsfkmbxeZBg5ejD8w9cHmoIQ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1" y="1"/>
            <a:ext cx="3503083" cy="2525713"/>
          </a:xfrm>
          <a:prstGeom prst="rect">
            <a:avLst/>
          </a:prstGeom>
          <a:noFill/>
          <a:ln w="57150" cmpd="thinThick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66" name="Line 15"/>
          <p:cNvSpPr>
            <a:spLocks noChangeShapeType="1"/>
          </p:cNvSpPr>
          <p:nvPr/>
        </p:nvSpPr>
        <p:spPr bwMode="auto">
          <a:xfrm flipV="1">
            <a:off x="8591552" y="3141663"/>
            <a:ext cx="3600449" cy="0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441951" y="2633663"/>
            <a:ext cx="3149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20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Cây lương thực</a:t>
            </a:r>
          </a:p>
        </p:txBody>
      </p:sp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78400" cy="2667000"/>
          </a:xfrm>
          <a:prstGeom prst="rect">
            <a:avLst/>
          </a:prstGeom>
          <a:noFill/>
          <a:ln w="57150" cmpd="thinThick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0"/>
            <a:ext cx="3352800" cy="2590800"/>
          </a:xfrm>
          <a:prstGeom prst="rect">
            <a:avLst/>
          </a:prstGeom>
          <a:noFill/>
          <a:ln w="57150" cmpd="thinThick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1"/>
            <a:ext cx="2743200" cy="2733675"/>
          </a:xfrm>
          <a:prstGeom prst="rect">
            <a:avLst/>
          </a:prstGeom>
          <a:noFill/>
          <a:ln w="57150" cmpd="thinThick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3505201"/>
            <a:ext cx="2438400" cy="2676525"/>
          </a:xfrm>
          <a:prstGeom prst="rect">
            <a:avLst/>
          </a:prstGeom>
          <a:noFill/>
          <a:ln w="57150" cmpd="thinThick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9245600" y="2667001"/>
            <a:ext cx="2336800" cy="396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0000FF"/>
                </a:solidFill>
                <a:latin typeface="Arial" charset="0"/>
                <a:ea typeface="SimSun" pitchFamily="2" charset="-122"/>
              </a:rPr>
              <a:t>Cây lúa gạo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3962400" y="1"/>
            <a:ext cx="2641600" cy="396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0000FF"/>
                </a:solidFill>
                <a:latin typeface="Arial" charset="0"/>
                <a:ea typeface="SimSun" pitchFamily="2" charset="-122"/>
              </a:rPr>
              <a:t>Cây khoai lang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2032000" y="6461125"/>
            <a:ext cx="2438400" cy="4000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0000FF"/>
                </a:solidFill>
                <a:latin typeface="Arial" charset="0"/>
                <a:ea typeface="SimSun" pitchFamily="2" charset="-122"/>
              </a:rPr>
              <a:t>Cây sắn(mì)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7721600" y="6461125"/>
            <a:ext cx="2844800" cy="4000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0000FF"/>
                </a:solidFill>
                <a:latin typeface="Arial" charset="0"/>
                <a:ea typeface="SimSun" pitchFamily="2" charset="-122"/>
              </a:rPr>
              <a:t>Cây ngô(bắp)</a:t>
            </a:r>
          </a:p>
        </p:txBody>
      </p:sp>
    </p:spTree>
    <p:extLst>
      <p:ext uri="{BB962C8B-B14F-4D97-AF65-F5344CB8AC3E}">
        <p14:creationId xmlns:p14="http://schemas.microsoft.com/office/powerpoint/2010/main" val="126798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/>
      <p:bldP spid="8215" grpId="0" animBg="1"/>
      <p:bldP spid="8217" grpId="0" animBg="1"/>
      <p:bldP spid="8218" grpId="0" animBg="1"/>
      <p:bldP spid="82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ca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"/>
            <a:ext cx="5181600" cy="2819400"/>
          </a:xfrm>
          <a:prstGeom prst="rect">
            <a:avLst/>
          </a:prstGeom>
          <a:noFill/>
          <a:ln w="57150" cmpd="thinThick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52400"/>
            <a:ext cx="4775200" cy="2819400"/>
          </a:xfrm>
          <a:prstGeom prst="rect">
            <a:avLst/>
          </a:prstGeom>
          <a:noFill/>
          <a:ln w="57150" cmpd="thinThick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08" name="Line 11"/>
          <p:cNvSpPr>
            <a:spLocks noChangeShapeType="1"/>
          </p:cNvSpPr>
          <p:nvPr/>
        </p:nvSpPr>
        <p:spPr bwMode="auto">
          <a:xfrm>
            <a:off x="5283200" y="0"/>
            <a:ext cx="0" cy="6858000"/>
          </a:xfrm>
          <a:prstGeom prst="lin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09" name="Line 12"/>
          <p:cNvSpPr>
            <a:spLocks noChangeShapeType="1"/>
          </p:cNvSpPr>
          <p:nvPr/>
        </p:nvSpPr>
        <p:spPr bwMode="auto">
          <a:xfrm>
            <a:off x="0" y="3505200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384800" y="2057400"/>
            <a:ext cx="1320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3300"/>
                </a:solidFill>
                <a:latin typeface="Arial" charset="0"/>
                <a:ea typeface="SimSun" pitchFamily="2" charset="-122"/>
              </a:rPr>
              <a:t>Cây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3300"/>
                </a:solidFill>
                <a:latin typeface="Arial" charset="0"/>
                <a:ea typeface="SimSun" pitchFamily="2" charset="-122"/>
              </a:rPr>
              <a:t>ăn quả </a:t>
            </a:r>
            <a:endParaRPr lang="en-US" altLang="zh-CN" sz="3200">
              <a:solidFill>
                <a:srgbClr val="FF3300"/>
              </a:solidFill>
              <a:ea typeface="SimSun" pitchFamily="2" charset="-122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1422400" y="2971801"/>
            <a:ext cx="254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</a:rPr>
              <a:t>Cây chuối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8534400" y="2971801"/>
            <a:ext cx="254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</a:rPr>
              <a:t>Cây cam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1320800" y="6334126"/>
            <a:ext cx="33528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</a:rPr>
              <a:t>Cây sầu riêng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7924800" y="6338888"/>
            <a:ext cx="2540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 i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</a:rPr>
              <a:t>Cây nhãn</a:t>
            </a:r>
          </a:p>
        </p:txBody>
      </p:sp>
      <p:pic>
        <p:nvPicPr>
          <p:cNvPr id="5139" name="Picture 1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57600"/>
            <a:ext cx="5181600" cy="2590800"/>
          </a:xfrm>
          <a:prstGeom prst="rect">
            <a:avLst/>
          </a:prstGeom>
          <a:noFill/>
          <a:ln w="57150" cmpd="thinThick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1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1" y="3490914"/>
            <a:ext cx="4756149" cy="275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4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/>
      <p:bldP spid="5134" grpId="0"/>
      <p:bldP spid="5136" grpId="0"/>
      <p:bldP spid="5137" grpId="0" animBg="1"/>
      <p:bldP spid="51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0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61385"/>
            <a:ext cx="4157133" cy="2273300"/>
          </a:xfrm>
          <a:prstGeom prst="rect">
            <a:avLst/>
          </a:prstGeom>
          <a:noFill/>
          <a:ln w="28575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 descr="caycaf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917" y="2766485"/>
            <a:ext cx="3056467" cy="2882900"/>
          </a:xfrm>
          <a:prstGeom prst="rect">
            <a:avLst/>
          </a:prstGeom>
          <a:noFill/>
          <a:ln w="28575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Nhựa mủ chảy từ thân cây cao su bị rạch"/>
          <p:cNvPicPr>
            <a:picLocks noChangeAspect="1" noChangeArrowheads="1"/>
          </p:cNvPicPr>
          <p:nvPr/>
        </p:nvPicPr>
        <p:blipFill>
          <a:blip r:embed="rId5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719917"/>
            <a:ext cx="2777067" cy="2893483"/>
          </a:xfrm>
          <a:prstGeom prst="rect">
            <a:avLst/>
          </a:prstGeom>
          <a:noFill/>
          <a:ln w="28575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6212417" y="1"/>
            <a:ext cx="0" cy="2544233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H="1">
            <a:off x="0" y="2554817"/>
            <a:ext cx="6197600" cy="0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H="1">
            <a:off x="6195485" y="2543078"/>
            <a:ext cx="5996516" cy="0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3500967" y="2592917"/>
            <a:ext cx="0" cy="4265083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8449733" y="2592917"/>
            <a:ext cx="0" cy="4265083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3530600" y="3545417"/>
            <a:ext cx="4887384" cy="0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359834" y="958851"/>
            <a:ext cx="1369484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 b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Cây chè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10426700" y="933451"/>
            <a:ext cx="13716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 b="1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altLang="en-US" sz="2667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67" b="1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cọ</a:t>
            </a:r>
            <a:endParaRPr lang="en-US" altLang="en-US" sz="2667" b="1" dirty="0">
              <a:solidFill>
                <a:srgbClr val="0066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283633" y="5818717"/>
            <a:ext cx="2802467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67" b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Cây cao su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8964084" y="5770033"/>
            <a:ext cx="2802467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67" b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Cây cà phê</a:t>
            </a:r>
          </a:p>
        </p:txBody>
      </p:sp>
      <p:sp>
        <p:nvSpPr>
          <p:cNvPr id="37906" name="WordArt 18"/>
          <p:cNvSpPr>
            <a:spLocks noChangeArrowheads="1" noChangeShapeType="1" noTextEdit="1"/>
          </p:cNvSpPr>
          <p:nvPr/>
        </p:nvSpPr>
        <p:spPr bwMode="auto">
          <a:xfrm>
            <a:off x="4000500" y="2751667"/>
            <a:ext cx="3962400" cy="6307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CÂY CÔNG NGHIỆP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959" y="32172"/>
            <a:ext cx="3699548" cy="2446987"/>
          </a:xfrm>
          <a:prstGeom prst="rect">
            <a:avLst/>
          </a:prstGeom>
        </p:spPr>
      </p:pic>
      <p:pic>
        <p:nvPicPr>
          <p:cNvPr id="1026" name="Picture 2" descr="Hồ tiêu là gì với tác dụng của cây hồ tiêu và cách dùng hiệu quả ra sao?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3529181"/>
            <a:ext cx="4919133" cy="228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59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1" grpId="0"/>
      <p:bldP spid="37902" grpId="0"/>
      <p:bldP spid="37903" grpId="0"/>
      <p:bldP spid="3790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117685"/>
            <a:ext cx="6474691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?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nông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nghiệp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Nam,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lúa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gạo,c</a:t>
            </a:r>
            <a:r>
              <a:rPr lang="vi-VN" alt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ây ăn quả,</a:t>
            </a:r>
            <a:r>
              <a:rPr lang="en-US" alt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nghiệp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lâu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yếu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51345" y="2218545"/>
            <a:ext cx="45720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u="sng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733" b="1" u="sng" kern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Ngành</a:t>
            </a:r>
            <a:r>
              <a:rPr lang="en-US" altLang="en-US" sz="3733" b="1" u="sng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u="sng" kern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3733" b="1" u="sng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u="sng" kern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trọt</a:t>
            </a:r>
            <a:r>
              <a:rPr lang="en-US" altLang="en-US" sz="3733" b="1" u="sng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8" descr="Luoc_do_nong_nghiep_Viet_Nam"/>
          <p:cNvPicPr>
            <a:picLocks noChangeAspect="1" noChangeArrowheads="1"/>
          </p:cNvPicPr>
          <p:nvPr/>
        </p:nvPicPr>
        <p:blipFill>
          <a:blip r:embed="rId2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891" y="2218545"/>
            <a:ext cx="4267200" cy="401696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740073" y="6260897"/>
            <a:ext cx="35560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 b="1" dirty="0" err="1">
                <a:latin typeface="Times New Roman" panose="02020603050405020304" pitchFamily="18" charset="0"/>
              </a:rPr>
              <a:t>Lược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nông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nghiệp</a:t>
            </a:r>
            <a:endParaRPr lang="en-US" altLang="en-US" sz="2667" b="1" dirty="0">
              <a:latin typeface="Times New Roman" panose="02020603050405020304" pitchFamily="18" charset="0"/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592796" y="863015"/>
            <a:ext cx="11195599" cy="1123325"/>
            <a:chOff x="1042817" y="2314265"/>
            <a:chExt cx="9030341" cy="1275475"/>
          </a:xfrm>
        </p:grpSpPr>
        <p:sp>
          <p:nvSpPr>
            <p:cNvPr id="10" name="矩形 22"/>
            <p:cNvSpPr>
              <a:spLocks noChangeArrowheads="1"/>
            </p:cNvSpPr>
            <p:nvPr/>
          </p:nvSpPr>
          <p:spPr bwMode="auto">
            <a:xfrm>
              <a:off x="2648562" y="2314265"/>
              <a:ext cx="5584214" cy="44382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en-US" altLang="zh-CN" b="1" u="sng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Địa</a:t>
              </a:r>
              <a:r>
                <a:rPr lang="en-US" altLang="zh-CN" b="1" u="sng" spc="3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b="1" u="sng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lí</a:t>
              </a:r>
              <a:endParaRPr lang="en-US" altLang="zh-CN" b="1" u="sng" spc="30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22"/>
            <p:cNvSpPr>
              <a:spLocks noChangeArrowheads="1"/>
            </p:cNvSpPr>
            <p:nvPr/>
          </p:nvSpPr>
          <p:spPr bwMode="auto">
            <a:xfrm>
              <a:off x="1042817" y="3030598"/>
              <a:ext cx="9030341" cy="55914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en-US" altLang="zh-CN" b="1" u="sng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Tiết</a:t>
              </a:r>
              <a:r>
                <a:rPr lang="en-US" altLang="zh-CN" b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b="1" u="sng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10:</a:t>
              </a:r>
              <a:r>
                <a:rPr lang="en-US" altLang="zh-CN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b="1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Nông</a:t>
              </a:r>
              <a:r>
                <a:rPr lang="en-US" altLang="zh-CN" b="1" spc="3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b="1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nghiệp</a:t>
              </a:r>
              <a:endParaRPr lang="en-US" altLang="zh-CN" b="1" spc="30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1901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khoai la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518" y="3644901"/>
            <a:ext cx="623993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bắ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2" y="188913"/>
            <a:ext cx="6191249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8" name="Content Placeholder 2" descr="Nong-nghiep-VN.jpg"/>
          <p:cNvPicPr>
            <a:picLocks noGrp="1" noChangeAspect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918" y="0"/>
            <a:ext cx="5617633" cy="6669088"/>
          </a:xfrm>
        </p:spPr>
      </p:pic>
      <p:sp>
        <p:nvSpPr>
          <p:cNvPr id="7" name="Oval 6"/>
          <p:cNvSpPr/>
          <p:nvPr/>
        </p:nvSpPr>
        <p:spPr>
          <a:xfrm rot="20598115">
            <a:off x="2410884" y="696913"/>
            <a:ext cx="632883" cy="102711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</a:pPr>
            <a:endParaRPr lang="en-US" b="0" i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831682">
            <a:off x="2063751" y="5300663"/>
            <a:ext cx="1151467" cy="1223962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</a:pPr>
            <a:endParaRPr lang="en-US" b="0" i="0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603500" y="1814513"/>
            <a:ext cx="1932517" cy="3925887"/>
          </a:xfrm>
          <a:custGeom>
            <a:avLst/>
            <a:gdLst>
              <a:gd name="connsiteX0" fmla="*/ 45630 w 1449273"/>
              <a:gd name="connsiteY0" fmla="*/ 0 h 3924886"/>
              <a:gd name="connsiteX1" fmla="*/ 31563 w 1449273"/>
              <a:gd name="connsiteY1" fmla="*/ 42203 h 3924886"/>
              <a:gd name="connsiteX2" fmla="*/ 3427 w 1449273"/>
              <a:gd name="connsiteY2" fmla="*/ 70339 h 3924886"/>
              <a:gd name="connsiteX3" fmla="*/ 31563 w 1449273"/>
              <a:gd name="connsiteY3" fmla="*/ 211016 h 3924886"/>
              <a:gd name="connsiteX4" fmla="*/ 59698 w 1449273"/>
              <a:gd name="connsiteY4" fmla="*/ 267286 h 3924886"/>
              <a:gd name="connsiteX5" fmla="*/ 73766 w 1449273"/>
              <a:gd name="connsiteY5" fmla="*/ 323557 h 3924886"/>
              <a:gd name="connsiteX6" fmla="*/ 144104 w 1449273"/>
              <a:gd name="connsiteY6" fmla="*/ 365760 h 3924886"/>
              <a:gd name="connsiteX7" fmla="*/ 186307 w 1449273"/>
              <a:gd name="connsiteY7" fmla="*/ 506437 h 3924886"/>
              <a:gd name="connsiteX8" fmla="*/ 228510 w 1449273"/>
              <a:gd name="connsiteY8" fmla="*/ 520505 h 3924886"/>
              <a:gd name="connsiteX9" fmla="*/ 256646 w 1449273"/>
              <a:gd name="connsiteY9" fmla="*/ 562708 h 3924886"/>
              <a:gd name="connsiteX10" fmla="*/ 341052 w 1449273"/>
              <a:gd name="connsiteY10" fmla="*/ 618979 h 3924886"/>
              <a:gd name="connsiteX11" fmla="*/ 369187 w 1449273"/>
              <a:gd name="connsiteY11" fmla="*/ 661182 h 3924886"/>
              <a:gd name="connsiteX12" fmla="*/ 397323 w 1449273"/>
              <a:gd name="connsiteY12" fmla="*/ 759656 h 3924886"/>
              <a:gd name="connsiteX13" fmla="*/ 411390 w 1449273"/>
              <a:gd name="connsiteY13" fmla="*/ 801859 h 3924886"/>
              <a:gd name="connsiteX14" fmla="*/ 425458 w 1449273"/>
              <a:gd name="connsiteY14" fmla="*/ 872197 h 3924886"/>
              <a:gd name="connsiteX15" fmla="*/ 453593 w 1449273"/>
              <a:gd name="connsiteY15" fmla="*/ 956603 h 3924886"/>
              <a:gd name="connsiteX16" fmla="*/ 495796 w 1449273"/>
              <a:gd name="connsiteY16" fmla="*/ 984739 h 3924886"/>
              <a:gd name="connsiteX17" fmla="*/ 580203 w 1449273"/>
              <a:gd name="connsiteY17" fmla="*/ 1012874 h 3924886"/>
              <a:gd name="connsiteX18" fmla="*/ 608338 w 1449273"/>
              <a:gd name="connsiteY18" fmla="*/ 1041010 h 3924886"/>
              <a:gd name="connsiteX19" fmla="*/ 636473 w 1449273"/>
              <a:gd name="connsiteY19" fmla="*/ 1083213 h 3924886"/>
              <a:gd name="connsiteX20" fmla="*/ 678676 w 1449273"/>
              <a:gd name="connsiteY20" fmla="*/ 1097280 h 3924886"/>
              <a:gd name="connsiteX21" fmla="*/ 706812 w 1449273"/>
              <a:gd name="connsiteY21" fmla="*/ 1125416 h 3924886"/>
              <a:gd name="connsiteX22" fmla="*/ 734947 w 1449273"/>
              <a:gd name="connsiteY22" fmla="*/ 1223890 h 3924886"/>
              <a:gd name="connsiteX23" fmla="*/ 763083 w 1449273"/>
              <a:gd name="connsiteY23" fmla="*/ 1252025 h 3924886"/>
              <a:gd name="connsiteX24" fmla="*/ 875624 w 1449273"/>
              <a:gd name="connsiteY24" fmla="*/ 1378634 h 3924886"/>
              <a:gd name="connsiteX25" fmla="*/ 917827 w 1449273"/>
              <a:gd name="connsiteY25" fmla="*/ 1392702 h 3924886"/>
              <a:gd name="connsiteX26" fmla="*/ 945963 w 1449273"/>
              <a:gd name="connsiteY26" fmla="*/ 1420837 h 3924886"/>
              <a:gd name="connsiteX27" fmla="*/ 988166 w 1449273"/>
              <a:gd name="connsiteY27" fmla="*/ 1434905 h 3924886"/>
              <a:gd name="connsiteX28" fmla="*/ 1002233 w 1449273"/>
              <a:gd name="connsiteY28" fmla="*/ 1477108 h 3924886"/>
              <a:gd name="connsiteX29" fmla="*/ 1044436 w 1449273"/>
              <a:gd name="connsiteY29" fmla="*/ 1491176 h 3924886"/>
              <a:gd name="connsiteX30" fmla="*/ 1114775 w 1449273"/>
              <a:gd name="connsiteY30" fmla="*/ 1505243 h 3924886"/>
              <a:gd name="connsiteX31" fmla="*/ 1156978 w 1449273"/>
              <a:gd name="connsiteY31" fmla="*/ 1702191 h 3924886"/>
              <a:gd name="connsiteX32" fmla="*/ 1213249 w 1449273"/>
              <a:gd name="connsiteY32" fmla="*/ 1772530 h 3924886"/>
              <a:gd name="connsiteX33" fmla="*/ 1255452 w 1449273"/>
              <a:gd name="connsiteY33" fmla="*/ 1871003 h 3924886"/>
              <a:gd name="connsiteX34" fmla="*/ 1269520 w 1449273"/>
              <a:gd name="connsiteY34" fmla="*/ 1913206 h 3924886"/>
              <a:gd name="connsiteX35" fmla="*/ 1297655 w 1449273"/>
              <a:gd name="connsiteY35" fmla="*/ 1955410 h 3924886"/>
              <a:gd name="connsiteX36" fmla="*/ 1325790 w 1449273"/>
              <a:gd name="connsiteY36" fmla="*/ 2039816 h 3924886"/>
              <a:gd name="connsiteX37" fmla="*/ 1353926 w 1449273"/>
              <a:gd name="connsiteY37" fmla="*/ 2124222 h 3924886"/>
              <a:gd name="connsiteX38" fmla="*/ 1367993 w 1449273"/>
              <a:gd name="connsiteY38" fmla="*/ 2166425 h 3924886"/>
              <a:gd name="connsiteX39" fmla="*/ 1382061 w 1449273"/>
              <a:gd name="connsiteY39" fmla="*/ 2236763 h 3924886"/>
              <a:gd name="connsiteX40" fmla="*/ 1396129 w 1449273"/>
              <a:gd name="connsiteY40" fmla="*/ 2405576 h 3924886"/>
              <a:gd name="connsiteX41" fmla="*/ 1410196 w 1449273"/>
              <a:gd name="connsiteY41" fmla="*/ 2475914 h 3924886"/>
              <a:gd name="connsiteX42" fmla="*/ 1396129 w 1449273"/>
              <a:gd name="connsiteY42" fmla="*/ 2757268 h 3924886"/>
              <a:gd name="connsiteX43" fmla="*/ 1367993 w 1449273"/>
              <a:gd name="connsiteY43" fmla="*/ 2841674 h 3924886"/>
              <a:gd name="connsiteX44" fmla="*/ 1339858 w 1449273"/>
              <a:gd name="connsiteY44" fmla="*/ 2940148 h 3924886"/>
              <a:gd name="connsiteX45" fmla="*/ 1367993 w 1449273"/>
              <a:gd name="connsiteY45" fmla="*/ 3123028 h 3924886"/>
              <a:gd name="connsiteX46" fmla="*/ 1396129 w 1449273"/>
              <a:gd name="connsiteY46" fmla="*/ 3165231 h 3924886"/>
              <a:gd name="connsiteX47" fmla="*/ 1410196 w 1449273"/>
              <a:gd name="connsiteY47" fmla="*/ 3376246 h 3924886"/>
              <a:gd name="connsiteX48" fmla="*/ 1325790 w 1449273"/>
              <a:gd name="connsiteY48" fmla="*/ 3404382 h 3924886"/>
              <a:gd name="connsiteX49" fmla="*/ 1283587 w 1449273"/>
              <a:gd name="connsiteY49" fmla="*/ 3418450 h 3924886"/>
              <a:gd name="connsiteX50" fmla="*/ 1269520 w 1449273"/>
              <a:gd name="connsiteY50" fmla="*/ 3460653 h 3924886"/>
              <a:gd name="connsiteX51" fmla="*/ 1241384 w 1449273"/>
              <a:gd name="connsiteY51" fmla="*/ 3488788 h 3924886"/>
              <a:gd name="connsiteX52" fmla="*/ 1213249 w 1449273"/>
              <a:gd name="connsiteY52" fmla="*/ 3530991 h 3924886"/>
              <a:gd name="connsiteX53" fmla="*/ 1156978 w 1449273"/>
              <a:gd name="connsiteY53" fmla="*/ 3601330 h 3924886"/>
              <a:gd name="connsiteX54" fmla="*/ 1142910 w 1449273"/>
              <a:gd name="connsiteY54" fmla="*/ 3643533 h 3924886"/>
              <a:gd name="connsiteX55" fmla="*/ 1058504 w 1449273"/>
              <a:gd name="connsiteY55" fmla="*/ 3699803 h 3924886"/>
              <a:gd name="connsiteX56" fmla="*/ 1002233 w 1449273"/>
              <a:gd name="connsiteY56" fmla="*/ 3756074 h 3924886"/>
              <a:gd name="connsiteX57" fmla="*/ 917827 w 1449273"/>
              <a:gd name="connsiteY57" fmla="*/ 3798277 h 3924886"/>
              <a:gd name="connsiteX58" fmla="*/ 861556 w 1449273"/>
              <a:gd name="connsiteY58" fmla="*/ 3854548 h 3924886"/>
              <a:gd name="connsiteX59" fmla="*/ 706812 w 1449273"/>
              <a:gd name="connsiteY59" fmla="*/ 3868616 h 3924886"/>
              <a:gd name="connsiteX60" fmla="*/ 678676 w 1449273"/>
              <a:gd name="connsiteY60" fmla="*/ 3896751 h 3924886"/>
              <a:gd name="connsiteX61" fmla="*/ 636473 w 1449273"/>
              <a:gd name="connsiteY61" fmla="*/ 3924886 h 392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449273" h="3924886">
                <a:moveTo>
                  <a:pt x="45630" y="0"/>
                </a:moveTo>
                <a:cubicBezTo>
                  <a:pt x="40941" y="14068"/>
                  <a:pt x="39192" y="29488"/>
                  <a:pt x="31563" y="42203"/>
                </a:cubicBezTo>
                <a:cubicBezTo>
                  <a:pt x="24739" y="53576"/>
                  <a:pt x="4892" y="57157"/>
                  <a:pt x="3427" y="70339"/>
                </a:cubicBezTo>
                <a:cubicBezTo>
                  <a:pt x="0" y="101179"/>
                  <a:pt x="15771" y="174168"/>
                  <a:pt x="31563" y="211016"/>
                </a:cubicBezTo>
                <a:cubicBezTo>
                  <a:pt x="39824" y="230291"/>
                  <a:pt x="52335" y="247651"/>
                  <a:pt x="59698" y="267286"/>
                </a:cubicBezTo>
                <a:cubicBezTo>
                  <a:pt x="66487" y="285389"/>
                  <a:pt x="65120" y="306264"/>
                  <a:pt x="73766" y="323557"/>
                </a:cubicBezTo>
                <a:cubicBezTo>
                  <a:pt x="89215" y="354455"/>
                  <a:pt x="115224" y="356134"/>
                  <a:pt x="144104" y="365760"/>
                </a:cubicBezTo>
                <a:cubicBezTo>
                  <a:pt x="150260" y="408854"/>
                  <a:pt x="145033" y="473417"/>
                  <a:pt x="186307" y="506437"/>
                </a:cubicBezTo>
                <a:cubicBezTo>
                  <a:pt x="197886" y="515700"/>
                  <a:pt x="214442" y="515816"/>
                  <a:pt x="228510" y="520505"/>
                </a:cubicBezTo>
                <a:cubicBezTo>
                  <a:pt x="237889" y="534573"/>
                  <a:pt x="243922" y="551574"/>
                  <a:pt x="256646" y="562708"/>
                </a:cubicBezTo>
                <a:cubicBezTo>
                  <a:pt x="282094" y="584975"/>
                  <a:pt x="341052" y="618979"/>
                  <a:pt x="341052" y="618979"/>
                </a:cubicBezTo>
                <a:cubicBezTo>
                  <a:pt x="350430" y="633047"/>
                  <a:pt x="361626" y="646060"/>
                  <a:pt x="369187" y="661182"/>
                </a:cubicBezTo>
                <a:cubicBezTo>
                  <a:pt x="380431" y="683669"/>
                  <a:pt x="391313" y="738621"/>
                  <a:pt x="397323" y="759656"/>
                </a:cubicBezTo>
                <a:cubicBezTo>
                  <a:pt x="401397" y="773914"/>
                  <a:pt x="407794" y="787473"/>
                  <a:pt x="411390" y="801859"/>
                </a:cubicBezTo>
                <a:cubicBezTo>
                  <a:pt x="417189" y="825055"/>
                  <a:pt x="419167" y="849129"/>
                  <a:pt x="425458" y="872197"/>
                </a:cubicBezTo>
                <a:cubicBezTo>
                  <a:pt x="433261" y="900809"/>
                  <a:pt x="428917" y="940152"/>
                  <a:pt x="453593" y="956603"/>
                </a:cubicBezTo>
                <a:cubicBezTo>
                  <a:pt x="467661" y="965982"/>
                  <a:pt x="480346" y="977872"/>
                  <a:pt x="495796" y="984739"/>
                </a:cubicBezTo>
                <a:cubicBezTo>
                  <a:pt x="522897" y="996784"/>
                  <a:pt x="580203" y="1012874"/>
                  <a:pt x="580203" y="1012874"/>
                </a:cubicBezTo>
                <a:cubicBezTo>
                  <a:pt x="589581" y="1022253"/>
                  <a:pt x="600053" y="1030653"/>
                  <a:pt x="608338" y="1041010"/>
                </a:cubicBezTo>
                <a:cubicBezTo>
                  <a:pt x="618900" y="1054212"/>
                  <a:pt x="623271" y="1072651"/>
                  <a:pt x="636473" y="1083213"/>
                </a:cubicBezTo>
                <a:cubicBezTo>
                  <a:pt x="648052" y="1092476"/>
                  <a:pt x="664608" y="1092591"/>
                  <a:pt x="678676" y="1097280"/>
                </a:cubicBezTo>
                <a:cubicBezTo>
                  <a:pt x="688055" y="1106659"/>
                  <a:pt x="699988" y="1114043"/>
                  <a:pt x="706812" y="1125416"/>
                </a:cubicBezTo>
                <a:cubicBezTo>
                  <a:pt x="727560" y="1159995"/>
                  <a:pt x="716546" y="1187088"/>
                  <a:pt x="734947" y="1223890"/>
                </a:cubicBezTo>
                <a:cubicBezTo>
                  <a:pt x="740878" y="1235753"/>
                  <a:pt x="754797" y="1241668"/>
                  <a:pt x="763083" y="1252025"/>
                </a:cubicBezTo>
                <a:cubicBezTo>
                  <a:pt x="797205" y="1294677"/>
                  <a:pt x="817116" y="1359131"/>
                  <a:pt x="875624" y="1378634"/>
                </a:cubicBezTo>
                <a:lnTo>
                  <a:pt x="917827" y="1392702"/>
                </a:lnTo>
                <a:cubicBezTo>
                  <a:pt x="927206" y="1402080"/>
                  <a:pt x="934590" y="1414013"/>
                  <a:pt x="945963" y="1420837"/>
                </a:cubicBezTo>
                <a:cubicBezTo>
                  <a:pt x="958679" y="1428466"/>
                  <a:pt x="977681" y="1424419"/>
                  <a:pt x="988166" y="1434905"/>
                </a:cubicBezTo>
                <a:cubicBezTo>
                  <a:pt x="998651" y="1445390"/>
                  <a:pt x="991748" y="1466623"/>
                  <a:pt x="1002233" y="1477108"/>
                </a:cubicBezTo>
                <a:cubicBezTo>
                  <a:pt x="1012718" y="1487594"/>
                  <a:pt x="1030050" y="1487580"/>
                  <a:pt x="1044436" y="1491176"/>
                </a:cubicBezTo>
                <a:cubicBezTo>
                  <a:pt x="1067633" y="1496975"/>
                  <a:pt x="1091329" y="1500554"/>
                  <a:pt x="1114775" y="1505243"/>
                </a:cubicBezTo>
                <a:cubicBezTo>
                  <a:pt x="1120835" y="1541601"/>
                  <a:pt x="1141399" y="1678823"/>
                  <a:pt x="1156978" y="1702191"/>
                </a:cubicBezTo>
                <a:cubicBezTo>
                  <a:pt x="1192470" y="1755430"/>
                  <a:pt x="1173158" y="1732439"/>
                  <a:pt x="1213249" y="1772530"/>
                </a:cubicBezTo>
                <a:cubicBezTo>
                  <a:pt x="1242525" y="1889637"/>
                  <a:pt x="1206877" y="1773856"/>
                  <a:pt x="1255452" y="1871003"/>
                </a:cubicBezTo>
                <a:cubicBezTo>
                  <a:pt x="1262084" y="1884266"/>
                  <a:pt x="1262888" y="1899943"/>
                  <a:pt x="1269520" y="1913206"/>
                </a:cubicBezTo>
                <a:cubicBezTo>
                  <a:pt x="1277081" y="1928329"/>
                  <a:pt x="1290788" y="1939960"/>
                  <a:pt x="1297655" y="1955410"/>
                </a:cubicBezTo>
                <a:cubicBezTo>
                  <a:pt x="1309700" y="1982511"/>
                  <a:pt x="1316412" y="2011681"/>
                  <a:pt x="1325790" y="2039816"/>
                </a:cubicBezTo>
                <a:lnTo>
                  <a:pt x="1353926" y="2124222"/>
                </a:lnTo>
                <a:cubicBezTo>
                  <a:pt x="1358615" y="2138290"/>
                  <a:pt x="1365085" y="2151884"/>
                  <a:pt x="1367993" y="2166425"/>
                </a:cubicBezTo>
                <a:lnTo>
                  <a:pt x="1382061" y="2236763"/>
                </a:lnTo>
                <a:cubicBezTo>
                  <a:pt x="1386750" y="2293034"/>
                  <a:pt x="1389532" y="2349497"/>
                  <a:pt x="1396129" y="2405576"/>
                </a:cubicBezTo>
                <a:cubicBezTo>
                  <a:pt x="1398923" y="2429323"/>
                  <a:pt x="1410196" y="2452004"/>
                  <a:pt x="1410196" y="2475914"/>
                </a:cubicBezTo>
                <a:cubicBezTo>
                  <a:pt x="1410196" y="2569816"/>
                  <a:pt x="1406892" y="2663985"/>
                  <a:pt x="1396129" y="2757268"/>
                </a:cubicBezTo>
                <a:cubicBezTo>
                  <a:pt x="1392730" y="2786730"/>
                  <a:pt x="1377371" y="2813539"/>
                  <a:pt x="1367993" y="2841674"/>
                </a:cubicBezTo>
                <a:cubicBezTo>
                  <a:pt x="1347815" y="2902208"/>
                  <a:pt x="1357519" y="2869506"/>
                  <a:pt x="1339858" y="2940148"/>
                </a:cubicBezTo>
                <a:cubicBezTo>
                  <a:pt x="1343891" y="2980481"/>
                  <a:pt x="1342646" y="3072334"/>
                  <a:pt x="1367993" y="3123028"/>
                </a:cubicBezTo>
                <a:cubicBezTo>
                  <a:pt x="1375554" y="3138150"/>
                  <a:pt x="1386750" y="3151163"/>
                  <a:pt x="1396129" y="3165231"/>
                </a:cubicBezTo>
                <a:cubicBezTo>
                  <a:pt x="1397692" y="3173047"/>
                  <a:pt x="1449273" y="3337169"/>
                  <a:pt x="1410196" y="3376246"/>
                </a:cubicBezTo>
                <a:cubicBezTo>
                  <a:pt x="1389225" y="3397217"/>
                  <a:pt x="1353925" y="3395003"/>
                  <a:pt x="1325790" y="3404382"/>
                </a:cubicBezTo>
                <a:lnTo>
                  <a:pt x="1283587" y="3418450"/>
                </a:lnTo>
                <a:cubicBezTo>
                  <a:pt x="1278898" y="3432518"/>
                  <a:pt x="1277149" y="3447938"/>
                  <a:pt x="1269520" y="3460653"/>
                </a:cubicBezTo>
                <a:cubicBezTo>
                  <a:pt x="1262696" y="3472026"/>
                  <a:pt x="1249670" y="3478431"/>
                  <a:pt x="1241384" y="3488788"/>
                </a:cubicBezTo>
                <a:cubicBezTo>
                  <a:pt x="1230822" y="3501990"/>
                  <a:pt x="1220810" y="3515869"/>
                  <a:pt x="1213249" y="3530991"/>
                </a:cubicBezTo>
                <a:cubicBezTo>
                  <a:pt x="1179274" y="3598941"/>
                  <a:pt x="1228120" y="3553901"/>
                  <a:pt x="1156978" y="3601330"/>
                </a:cubicBezTo>
                <a:cubicBezTo>
                  <a:pt x="1152289" y="3615398"/>
                  <a:pt x="1153395" y="3633048"/>
                  <a:pt x="1142910" y="3643533"/>
                </a:cubicBezTo>
                <a:cubicBezTo>
                  <a:pt x="1119000" y="3667443"/>
                  <a:pt x="1082414" y="3675893"/>
                  <a:pt x="1058504" y="3699803"/>
                </a:cubicBezTo>
                <a:cubicBezTo>
                  <a:pt x="1039747" y="3718560"/>
                  <a:pt x="1027398" y="3747685"/>
                  <a:pt x="1002233" y="3756074"/>
                </a:cubicBezTo>
                <a:cubicBezTo>
                  <a:pt x="961386" y="3769690"/>
                  <a:pt x="952534" y="3768528"/>
                  <a:pt x="917827" y="3798277"/>
                </a:cubicBezTo>
                <a:cubicBezTo>
                  <a:pt x="897687" y="3815540"/>
                  <a:pt x="887973" y="3852146"/>
                  <a:pt x="861556" y="3854548"/>
                </a:cubicBezTo>
                <a:lnTo>
                  <a:pt x="706812" y="3868616"/>
                </a:lnTo>
                <a:cubicBezTo>
                  <a:pt x="697433" y="3877994"/>
                  <a:pt x="690049" y="3889927"/>
                  <a:pt x="678676" y="3896751"/>
                </a:cubicBezTo>
                <a:cubicBezTo>
                  <a:pt x="632025" y="3924742"/>
                  <a:pt x="636473" y="3892057"/>
                  <a:pt x="636473" y="3924886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en-US" b="0" i="0">
              <a:solidFill>
                <a:srgbClr val="080808"/>
              </a:solidFill>
            </a:endParaRPr>
          </a:p>
        </p:txBody>
      </p:sp>
      <p:pic>
        <p:nvPicPr>
          <p:cNvPr id="11" name="Picture 10" descr="lu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0"/>
            <a:ext cx="61722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3119967" y="1412876"/>
            <a:ext cx="2495551" cy="20161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31"/>
          </p:cNvCxnSpPr>
          <p:nvPr/>
        </p:nvCxnSpPr>
        <p:spPr>
          <a:xfrm flipV="1">
            <a:off x="4144434" y="3429001"/>
            <a:ext cx="1471084" cy="873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119967" y="3500438"/>
            <a:ext cx="2400300" cy="26654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lua 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3500438"/>
            <a:ext cx="617220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17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Nong-nghiep-V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463"/>
            <a:ext cx="5880100" cy="638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31801" y="333376"/>
            <a:ext cx="1919817" cy="792163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</a:pPr>
            <a:endParaRPr lang="en-US" b="0" i="0">
              <a:solidFill>
                <a:srgbClr val="FFFF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63751" y="981075"/>
            <a:ext cx="2880783" cy="194310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đa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267" y="1268413"/>
            <a:ext cx="6337300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mâ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218" y="1268413"/>
            <a:ext cx="6864349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nha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1" y="1268413"/>
            <a:ext cx="6961716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va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67" y="1268413"/>
            <a:ext cx="70104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37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11">
            <a:extLst>
              <a:ext uri="{FF2B5EF4-FFF2-40B4-BE49-F238E27FC236}">
                <a16:creationId xmlns:a16="http://schemas.microsoft.com/office/drawing/2014/main" id="{E9D88C2F-34C8-45A9-A265-39F13231373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227338" y="5831768"/>
            <a:ext cx="1183121" cy="203200"/>
            <a:chOff x="0" y="1896"/>
            <a:chExt cx="5760" cy="120"/>
          </a:xfrm>
        </p:grpSpPr>
        <p:sp>
          <p:nvSpPr>
            <p:cNvPr id="81" name="Rectangle 12">
              <a:extLst>
                <a:ext uri="{FF2B5EF4-FFF2-40B4-BE49-F238E27FC236}">
                  <a16:creationId xmlns:a16="http://schemas.microsoft.com/office/drawing/2014/main" id="{C36DD79F-6ECD-45A6-965F-9FF7E09A71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ectangle 13">
              <a:extLst>
                <a:ext uri="{FF2B5EF4-FFF2-40B4-BE49-F238E27FC236}">
                  <a16:creationId xmlns:a16="http://schemas.microsoft.com/office/drawing/2014/main" id="{6CBD1FB4-C8A2-4FF4-B090-3D835090FAF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894225" y="4839855"/>
            <a:ext cx="4518785" cy="723019"/>
            <a:chOff x="516" y="1008"/>
            <a:chExt cx="4416" cy="765"/>
          </a:xfrm>
        </p:grpSpPr>
        <p:sp>
          <p:nvSpPr>
            <p:cNvPr id="22593" name="AutoShape 6"/>
            <p:cNvSpPr>
              <a:spLocks noChangeArrowheads="1"/>
            </p:cNvSpPr>
            <p:nvPr/>
          </p:nvSpPr>
          <p:spPr bwMode="gray">
            <a:xfrm>
              <a:off x="516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solidFill>
                  <a:srgbClr val="FF006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594" name="Text Box 7"/>
            <p:cNvSpPr txBox="1">
              <a:spLocks noChangeArrowheads="1"/>
            </p:cNvSpPr>
            <p:nvPr/>
          </p:nvSpPr>
          <p:spPr bwMode="gray">
            <a:xfrm>
              <a:off x="944" y="1169"/>
              <a:ext cx="3976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 b="1">
                  <a:solidFill>
                    <a:srgbClr val="FF0066"/>
                  </a:solidFill>
                  <a:cs typeface="Arial" panose="020B0604020202020204" pitchFamily="34" charset="0"/>
                </a:rPr>
                <a:t>53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978891" y="3620655"/>
            <a:ext cx="4443681" cy="723017"/>
            <a:chOff x="504" y="1008"/>
            <a:chExt cx="4416" cy="765"/>
          </a:xfrm>
        </p:grpSpPr>
        <p:sp>
          <p:nvSpPr>
            <p:cNvPr id="65545" name="AutoShape 9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/>
            </a:p>
          </p:txBody>
        </p:sp>
        <p:sp>
          <p:nvSpPr>
            <p:cNvPr id="22592" name="Text Box 10"/>
            <p:cNvSpPr txBox="1">
              <a:spLocks noChangeArrowheads="1"/>
            </p:cNvSpPr>
            <p:nvPr/>
          </p:nvSpPr>
          <p:spPr bwMode="gray">
            <a:xfrm>
              <a:off x="795" y="1208"/>
              <a:ext cx="3976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 b="1">
                  <a:solidFill>
                    <a:srgbClr val="FF0066"/>
                  </a:solidFill>
                  <a:cs typeface="Arial" panose="020B0604020202020204" pitchFamily="34" charset="0"/>
                </a:rPr>
                <a:t>45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 rot="5400000">
            <a:off x="1089891" y="4801754"/>
            <a:ext cx="1371600" cy="203200"/>
            <a:chOff x="0" y="1896"/>
            <a:chExt cx="5760" cy="120"/>
          </a:xfrm>
        </p:grpSpPr>
        <p:sp>
          <p:nvSpPr>
            <p:cNvPr id="22589" name="Rectangle 1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90" name="Rectangle 1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 rot="5400000">
            <a:off x="1156567" y="3725430"/>
            <a:ext cx="1238249" cy="203200"/>
            <a:chOff x="0" y="1896"/>
            <a:chExt cx="5760" cy="120"/>
          </a:xfrm>
        </p:grpSpPr>
        <p:sp>
          <p:nvSpPr>
            <p:cNvPr id="22587" name="Rectangle 1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88" name="Rectangle 1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 rot="5400000">
            <a:off x="1230651" y="2281863"/>
            <a:ext cx="1085849" cy="203200"/>
            <a:chOff x="0" y="1896"/>
            <a:chExt cx="5760" cy="120"/>
          </a:xfrm>
        </p:grpSpPr>
        <p:sp>
          <p:nvSpPr>
            <p:cNvPr id="22585" name="Rectangle 2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86" name="Rectangle 2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1937433" y="2490648"/>
            <a:ext cx="4518785" cy="837686"/>
            <a:chOff x="504" y="1008"/>
            <a:chExt cx="5533" cy="765"/>
          </a:xfrm>
        </p:grpSpPr>
        <p:sp>
          <p:nvSpPr>
            <p:cNvPr id="65560" name="AutoShape 24"/>
            <p:cNvSpPr>
              <a:spLocks noChangeArrowheads="1"/>
            </p:cNvSpPr>
            <p:nvPr/>
          </p:nvSpPr>
          <p:spPr bwMode="gray">
            <a:xfrm>
              <a:off x="504" y="1008"/>
              <a:ext cx="5533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/>
            </a:p>
          </p:txBody>
        </p:sp>
        <p:sp>
          <p:nvSpPr>
            <p:cNvPr id="22584" name="Text Box 25"/>
            <p:cNvSpPr txBox="1">
              <a:spLocks noChangeArrowheads="1"/>
            </p:cNvSpPr>
            <p:nvPr/>
          </p:nvSpPr>
          <p:spPr bwMode="gray">
            <a:xfrm>
              <a:off x="852" y="1225"/>
              <a:ext cx="3769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3200" b="1">
                  <a:solidFill>
                    <a:srgbClr val="FF0066"/>
                  </a:solidFill>
                  <a:cs typeface="Arial" panose="020B0604020202020204" pitchFamily="34" charset="0"/>
                </a:rPr>
                <a:t>54</a:t>
              </a:r>
              <a:endParaRPr lang="en-US" altLang="en-US" sz="2933" b="1">
                <a:solidFill>
                  <a:srgbClr val="FF0066"/>
                </a:solidFill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1077191" y="3529639"/>
            <a:ext cx="1229784" cy="843521"/>
            <a:chOff x="150" y="1175"/>
            <a:chExt cx="580" cy="615"/>
          </a:xfrm>
        </p:grpSpPr>
        <p:grpSp>
          <p:nvGrpSpPr>
            <p:cNvPr id="22572" name="Group 39"/>
            <p:cNvGrpSpPr>
              <a:grpSpLocks/>
            </p:cNvGrpSpPr>
            <p:nvPr/>
          </p:nvGrpSpPr>
          <p:grpSpPr bwMode="auto">
            <a:xfrm rot="5400000">
              <a:off x="132" y="1193"/>
              <a:ext cx="615" cy="580"/>
              <a:chOff x="1867" y="1824"/>
              <a:chExt cx="1981" cy="1800"/>
            </a:xfrm>
          </p:grpSpPr>
          <p:sp>
            <p:nvSpPr>
              <p:cNvPr id="65576" name="AutoShape 40"/>
              <p:cNvSpPr>
                <a:spLocks noChangeArrowheads="1"/>
              </p:cNvSpPr>
              <p:nvPr/>
            </p:nvSpPr>
            <p:spPr bwMode="gray">
              <a:xfrm rot="16200000" flipH="1">
                <a:off x="1816" y="2425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65577" name="AutoShape 41"/>
              <p:cNvSpPr>
                <a:spLocks noChangeArrowheads="1"/>
              </p:cNvSpPr>
              <p:nvPr/>
            </p:nvSpPr>
            <p:spPr bwMode="gray">
              <a:xfrm rot="5400000" flipH="1">
                <a:off x="3593" y="2464"/>
                <a:ext cx="307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65578" name="AutoShape 42"/>
              <p:cNvSpPr>
                <a:spLocks noChangeArrowheads="1"/>
              </p:cNvSpPr>
              <p:nvPr/>
            </p:nvSpPr>
            <p:spPr bwMode="gray">
              <a:xfrm rot="10800000" flipH="1">
                <a:off x="2715" y="3416"/>
                <a:ext cx="304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22577" name="Oval 4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78" name="Oval 44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581" name="Oval 45"/>
              <p:cNvSpPr>
                <a:spLocks noChangeArrowheads="1"/>
              </p:cNvSpPr>
              <p:nvPr/>
            </p:nvSpPr>
            <p:spPr bwMode="gray">
              <a:xfrm>
                <a:off x="2620" y="2149"/>
                <a:ext cx="526" cy="95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22580" name="Oval 46"/>
              <p:cNvSpPr>
                <a:spLocks noChangeArrowheads="1"/>
              </p:cNvSpPr>
              <p:nvPr/>
            </p:nvSpPr>
            <p:spPr bwMode="gray">
              <a:xfrm>
                <a:off x="2623" y="2157"/>
                <a:ext cx="526" cy="95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583" name="Oval 47"/>
              <p:cNvSpPr>
                <a:spLocks noChangeArrowheads="1"/>
              </p:cNvSpPr>
              <p:nvPr/>
            </p:nvSpPr>
            <p:spPr bwMode="gray">
              <a:xfrm>
                <a:off x="2325" y="2149"/>
                <a:ext cx="1102" cy="950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22582" name="Oval 48"/>
              <p:cNvSpPr>
                <a:spLocks noChangeArrowheads="1"/>
              </p:cNvSpPr>
              <p:nvPr/>
            </p:nvSpPr>
            <p:spPr bwMode="gray">
              <a:xfrm>
                <a:off x="2337" y="2157"/>
                <a:ext cx="1096" cy="95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5585" name="Text Box 49"/>
            <p:cNvSpPr txBox="1">
              <a:spLocks noChangeArrowheads="1"/>
            </p:cNvSpPr>
            <p:nvPr/>
          </p:nvSpPr>
          <p:spPr bwMode="gray">
            <a:xfrm>
              <a:off x="337" y="1216"/>
              <a:ext cx="213" cy="4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733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1070842" y="4793289"/>
            <a:ext cx="1229783" cy="841240"/>
            <a:chOff x="150" y="1175"/>
            <a:chExt cx="580" cy="614"/>
          </a:xfrm>
        </p:grpSpPr>
        <p:grpSp>
          <p:nvGrpSpPr>
            <p:cNvPr id="22561" name="Group 51"/>
            <p:cNvGrpSpPr>
              <a:grpSpLocks/>
            </p:cNvGrpSpPr>
            <p:nvPr/>
          </p:nvGrpSpPr>
          <p:grpSpPr bwMode="auto">
            <a:xfrm rot="5400000">
              <a:off x="133" y="1192"/>
              <a:ext cx="614" cy="580"/>
              <a:chOff x="1865" y="1824"/>
              <a:chExt cx="1975" cy="1799"/>
            </a:xfrm>
          </p:grpSpPr>
          <p:sp>
            <p:nvSpPr>
              <p:cNvPr id="65588" name="AutoShape 52"/>
              <p:cNvSpPr>
                <a:spLocks noChangeArrowheads="1"/>
              </p:cNvSpPr>
              <p:nvPr/>
            </p:nvSpPr>
            <p:spPr bwMode="gray">
              <a:xfrm rot="16200000" flipH="1">
                <a:off x="1813" y="2423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65589" name="AutoShape 53"/>
              <p:cNvSpPr>
                <a:spLocks noChangeArrowheads="1"/>
              </p:cNvSpPr>
              <p:nvPr/>
            </p:nvSpPr>
            <p:spPr bwMode="gray">
              <a:xfrm rot="5400000" flipH="1">
                <a:off x="3583" y="2440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65590" name="AutoShape 54"/>
              <p:cNvSpPr>
                <a:spLocks noChangeArrowheads="1"/>
              </p:cNvSpPr>
              <p:nvPr/>
            </p:nvSpPr>
            <p:spPr bwMode="gray">
              <a:xfrm rot="10800000" flipH="1">
                <a:off x="2715" y="3415"/>
                <a:ext cx="305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22566" name="Oval 55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67" name="Oval 56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593" name="Oval 57"/>
              <p:cNvSpPr>
                <a:spLocks noChangeArrowheads="1"/>
              </p:cNvSpPr>
              <p:nvPr/>
            </p:nvSpPr>
            <p:spPr bwMode="gray">
              <a:xfrm>
                <a:off x="2109" y="2895"/>
                <a:ext cx="1579" cy="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22569" name="Oval 58"/>
              <p:cNvSpPr>
                <a:spLocks noChangeArrowheads="1"/>
              </p:cNvSpPr>
              <p:nvPr/>
            </p:nvSpPr>
            <p:spPr bwMode="gray">
              <a:xfrm>
                <a:off x="2121" y="2922"/>
                <a:ext cx="1579" cy="19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595" name="Oval 59"/>
              <p:cNvSpPr>
                <a:spLocks noChangeArrowheads="1"/>
              </p:cNvSpPr>
              <p:nvPr/>
            </p:nvSpPr>
            <p:spPr bwMode="gray">
              <a:xfrm>
                <a:off x="2108" y="2049"/>
                <a:ext cx="1580" cy="1097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22571" name="Oval 60"/>
              <p:cNvSpPr>
                <a:spLocks noChangeArrowheads="1"/>
              </p:cNvSpPr>
              <p:nvPr/>
            </p:nvSpPr>
            <p:spPr bwMode="gray">
              <a:xfrm>
                <a:off x="2119" y="2081"/>
                <a:ext cx="1579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5597" name="Text Box 61"/>
            <p:cNvSpPr txBox="1">
              <a:spLocks noChangeArrowheads="1"/>
            </p:cNvSpPr>
            <p:nvPr/>
          </p:nvSpPr>
          <p:spPr bwMode="gray">
            <a:xfrm>
              <a:off x="343" y="1252"/>
              <a:ext cx="207" cy="4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733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22538" name="Group 74"/>
          <p:cNvGrpSpPr>
            <a:grpSpLocks/>
          </p:cNvGrpSpPr>
          <p:nvPr/>
        </p:nvGrpSpPr>
        <p:grpSpPr bwMode="auto">
          <a:xfrm>
            <a:off x="1191491" y="1178552"/>
            <a:ext cx="10033000" cy="1056216"/>
            <a:chOff x="156" y="192"/>
            <a:chExt cx="5460" cy="529"/>
          </a:xfrm>
        </p:grpSpPr>
        <p:sp>
          <p:nvSpPr>
            <p:cNvPr id="65611" name="AutoShape 75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6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5333" b="1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 </a:t>
              </a:r>
            </a:p>
          </p:txBody>
        </p:sp>
        <p:grpSp>
          <p:nvGrpSpPr>
            <p:cNvPr id="22558" name="Group 76"/>
            <p:cNvGrpSpPr>
              <a:grpSpLocks/>
            </p:cNvGrpSpPr>
            <p:nvPr/>
          </p:nvGrpSpPr>
          <p:grpSpPr bwMode="auto">
            <a:xfrm rot="5400000">
              <a:off x="208" y="400"/>
              <a:ext cx="528" cy="114"/>
              <a:chOff x="0" y="1875"/>
              <a:chExt cx="5760" cy="141"/>
            </a:xfrm>
          </p:grpSpPr>
          <p:sp>
            <p:nvSpPr>
              <p:cNvPr id="22559" name="Rectangle 77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60" name="Rectangle 78"/>
              <p:cNvSpPr>
                <a:spLocks noChangeArrowheads="1"/>
              </p:cNvSpPr>
              <p:nvPr/>
            </p:nvSpPr>
            <p:spPr bwMode="gray">
              <a:xfrm>
                <a:off x="0" y="1875"/>
                <a:ext cx="5760" cy="141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26"/>
          <p:cNvGrpSpPr>
            <a:grpSpLocks/>
          </p:cNvGrpSpPr>
          <p:nvPr/>
        </p:nvGrpSpPr>
        <p:grpSpPr bwMode="auto">
          <a:xfrm>
            <a:off x="1134338" y="2403571"/>
            <a:ext cx="1183220" cy="990600"/>
            <a:chOff x="169" y="1178"/>
            <a:chExt cx="558" cy="624"/>
          </a:xfrm>
        </p:grpSpPr>
        <p:grpSp>
          <p:nvGrpSpPr>
            <p:cNvPr id="22544" name="Group 27"/>
            <p:cNvGrpSpPr>
              <a:grpSpLocks/>
            </p:cNvGrpSpPr>
            <p:nvPr/>
          </p:nvGrpSpPr>
          <p:grpSpPr bwMode="auto">
            <a:xfrm rot="5400000">
              <a:off x="136" y="1211"/>
              <a:ext cx="624" cy="558"/>
              <a:chOff x="1871" y="1824"/>
              <a:chExt cx="2008" cy="1726"/>
            </a:xfrm>
          </p:grpSpPr>
          <p:sp>
            <p:nvSpPr>
              <p:cNvPr id="88" name="AutoShape 28"/>
              <p:cNvSpPr>
                <a:spLocks noChangeArrowheads="1"/>
              </p:cNvSpPr>
              <p:nvPr/>
            </p:nvSpPr>
            <p:spPr bwMode="gray">
              <a:xfrm rot="16200000" flipH="1">
                <a:off x="1819" y="2430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89" name="AutoShape 29"/>
              <p:cNvSpPr>
                <a:spLocks noChangeArrowheads="1"/>
              </p:cNvSpPr>
              <p:nvPr/>
            </p:nvSpPr>
            <p:spPr bwMode="gray">
              <a:xfrm rot="5400000" flipH="1">
                <a:off x="3623" y="2401"/>
                <a:ext cx="309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90" name="AutoShape 30"/>
              <p:cNvSpPr>
                <a:spLocks noChangeArrowheads="1"/>
              </p:cNvSpPr>
              <p:nvPr/>
            </p:nvSpPr>
            <p:spPr bwMode="gray">
              <a:xfrm rot="10800000" flipH="1">
                <a:off x="2720" y="3346"/>
                <a:ext cx="305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22549" name="Oval 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50" name="Oval 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Oval 33"/>
              <p:cNvSpPr>
                <a:spLocks noChangeArrowheads="1"/>
              </p:cNvSpPr>
              <p:nvPr/>
            </p:nvSpPr>
            <p:spPr bwMode="gray">
              <a:xfrm>
                <a:off x="2622" y="2156"/>
                <a:ext cx="527" cy="94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22552" name="Oval 34"/>
              <p:cNvSpPr>
                <a:spLocks noChangeArrowheads="1"/>
              </p:cNvSpPr>
              <p:nvPr/>
            </p:nvSpPr>
            <p:spPr bwMode="gray">
              <a:xfrm>
                <a:off x="2622" y="2159"/>
                <a:ext cx="527" cy="94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Oval 35"/>
              <p:cNvSpPr>
                <a:spLocks noChangeArrowheads="1"/>
              </p:cNvSpPr>
              <p:nvPr/>
            </p:nvSpPr>
            <p:spPr bwMode="gray">
              <a:xfrm>
                <a:off x="2330" y="2069"/>
                <a:ext cx="1098" cy="947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22554" name="Oval 36"/>
              <p:cNvSpPr>
                <a:spLocks noChangeArrowheads="1"/>
              </p:cNvSpPr>
              <p:nvPr/>
            </p:nvSpPr>
            <p:spPr bwMode="gray">
              <a:xfrm>
                <a:off x="2337" y="2159"/>
                <a:ext cx="1096" cy="94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7" name="Text Box 37"/>
            <p:cNvSpPr txBox="1">
              <a:spLocks noChangeArrowheads="1"/>
            </p:cNvSpPr>
            <p:nvPr/>
          </p:nvSpPr>
          <p:spPr bwMode="gray">
            <a:xfrm>
              <a:off x="371" y="1297"/>
              <a:ext cx="224" cy="4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733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20" name="Group 26"/>
          <p:cNvGrpSpPr>
            <a:grpSpLocks/>
          </p:cNvGrpSpPr>
          <p:nvPr/>
        </p:nvGrpSpPr>
        <p:grpSpPr bwMode="auto">
          <a:xfrm>
            <a:off x="1089156" y="2453677"/>
            <a:ext cx="1231883" cy="853107"/>
            <a:chOff x="149" y="1175"/>
            <a:chExt cx="581" cy="623"/>
          </a:xfrm>
          <a:solidFill>
            <a:srgbClr val="1344E1"/>
          </a:solidFill>
        </p:grpSpPr>
        <p:grpSp>
          <p:nvGrpSpPr>
            <p:cNvPr id="21" name="Group 27"/>
            <p:cNvGrpSpPr>
              <a:grpSpLocks/>
            </p:cNvGrpSpPr>
            <p:nvPr/>
          </p:nvGrpSpPr>
          <p:grpSpPr bwMode="auto">
            <a:xfrm rot="5400000">
              <a:off x="128" y="1196"/>
              <a:ext cx="623" cy="581"/>
              <a:chOff x="1868" y="1824"/>
              <a:chExt cx="2009" cy="1807"/>
            </a:xfrm>
            <a:grpFill/>
          </p:grpSpPr>
          <p:sp>
            <p:nvSpPr>
              <p:cNvPr id="65564" name="AutoShape 28"/>
              <p:cNvSpPr>
                <a:spLocks noChangeArrowheads="1"/>
              </p:cNvSpPr>
              <p:nvPr/>
            </p:nvSpPr>
            <p:spPr bwMode="gray">
              <a:xfrm rot="16200000" flipH="1">
                <a:off x="1817" y="2518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65565" name="AutoShape 29"/>
              <p:cNvSpPr>
                <a:spLocks noChangeArrowheads="1"/>
              </p:cNvSpPr>
              <p:nvPr/>
            </p:nvSpPr>
            <p:spPr bwMode="gray">
              <a:xfrm rot="5400000" flipH="1">
                <a:off x="3621" y="2484"/>
                <a:ext cx="310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65566" name="AutoShape 30"/>
              <p:cNvSpPr>
                <a:spLocks noChangeArrowheads="1"/>
              </p:cNvSpPr>
              <p:nvPr/>
            </p:nvSpPr>
            <p:spPr bwMode="gray">
              <a:xfrm rot="10800000" flipH="1">
                <a:off x="2718" y="342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12350" name="Oval 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pFill/>
              <a:ln w="571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12351" name="Oval 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65569" name="Oval 33"/>
              <p:cNvSpPr>
                <a:spLocks noChangeArrowheads="1"/>
              </p:cNvSpPr>
              <p:nvPr/>
            </p:nvSpPr>
            <p:spPr bwMode="gray">
              <a:xfrm>
                <a:off x="2620" y="2149"/>
                <a:ext cx="528" cy="952"/>
              </a:xfrm>
              <a:prstGeom prst="ellipse">
                <a:avLst/>
              </a:prstGeom>
              <a:grpFill/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12353" name="Oval 34"/>
              <p:cNvSpPr>
                <a:spLocks noChangeArrowheads="1"/>
              </p:cNvSpPr>
              <p:nvPr/>
            </p:nvSpPr>
            <p:spPr bwMode="gray">
              <a:xfrm>
                <a:off x="2621" y="2156"/>
                <a:ext cx="528" cy="952"/>
              </a:xfrm>
              <a:prstGeom prst="ellipse">
                <a:avLst/>
              </a:prstGeom>
              <a:solidFill>
                <a:srgbClr val="99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65571" name="Oval 35"/>
              <p:cNvSpPr>
                <a:spLocks noChangeArrowheads="1"/>
              </p:cNvSpPr>
              <p:nvPr/>
            </p:nvSpPr>
            <p:spPr bwMode="gray">
              <a:xfrm>
                <a:off x="2328" y="2149"/>
                <a:ext cx="1099" cy="952"/>
              </a:xfrm>
              <a:prstGeom prst="ellipse">
                <a:avLst/>
              </a:prstGeom>
              <a:grpFill/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12355" name="Oval 36"/>
              <p:cNvSpPr>
                <a:spLocks noChangeArrowheads="1"/>
              </p:cNvSpPr>
              <p:nvPr/>
            </p:nvSpPr>
            <p:spPr bwMode="gray">
              <a:xfrm>
                <a:off x="2337" y="2156"/>
                <a:ext cx="1096" cy="952"/>
              </a:xfrm>
              <a:prstGeom prst="ellipse">
                <a:avLst/>
              </a:prstGeom>
              <a:grpFill/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</p:grpSp>
        <p:sp>
          <p:nvSpPr>
            <p:cNvPr id="65573" name="Text Box 37"/>
            <p:cNvSpPr txBox="1">
              <a:spLocks noChangeArrowheads="1"/>
            </p:cNvSpPr>
            <p:nvPr/>
          </p:nvSpPr>
          <p:spPr bwMode="gray">
            <a:xfrm>
              <a:off x="330" y="1190"/>
              <a:ext cx="263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pic>
        <p:nvPicPr>
          <p:cNvPr id="94" name="Picture 80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643" y="2272338"/>
            <a:ext cx="1426633" cy="105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3" name="Text Box 74"/>
          <p:cNvSpPr txBox="1">
            <a:spLocks noChangeArrowheads="1"/>
          </p:cNvSpPr>
          <p:nvPr/>
        </p:nvSpPr>
        <p:spPr bwMode="auto">
          <a:xfrm>
            <a:off x="2300624" y="1334655"/>
            <a:ext cx="88392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67" b="1" i="1">
                <a:latin typeface="Times New Roman" panose="02020603050405020304" pitchFamily="18" charset="0"/>
              </a:rPr>
              <a:t>Câu 1. Nước ta có bao nhiêu dân tộc</a:t>
            </a:r>
          </a:p>
        </p:txBody>
      </p:sp>
      <p:sp>
        <p:nvSpPr>
          <p:cNvPr id="76" name="Rectangle 75"/>
          <p:cNvSpPr/>
          <p:nvPr/>
        </p:nvSpPr>
        <p:spPr>
          <a:xfrm>
            <a:off x="3206751" y="40980"/>
            <a:ext cx="6326716" cy="1046426"/>
          </a:xfrm>
          <a:prstGeom prst="rect">
            <a:avLst/>
          </a:prstGeom>
          <a:noFill/>
        </p:spPr>
        <p:txBody>
          <a:bodyPr lIns="121907" tIns="60953" rIns="121907" bIns="60953"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6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7" name="Group 5">
            <a:extLst>
              <a:ext uri="{FF2B5EF4-FFF2-40B4-BE49-F238E27FC236}">
                <a16:creationId xmlns:a16="http://schemas.microsoft.com/office/drawing/2014/main" id="{80443EC0-4A38-48E6-BDE3-B56AFD243948}"/>
              </a:ext>
            </a:extLst>
          </p:cNvPr>
          <p:cNvGrpSpPr>
            <a:grpSpLocks/>
          </p:cNvGrpSpPr>
          <p:nvPr/>
        </p:nvGrpSpPr>
        <p:grpSpPr bwMode="auto">
          <a:xfrm>
            <a:off x="1937433" y="5964108"/>
            <a:ext cx="4518785" cy="737196"/>
            <a:chOff x="516" y="1008"/>
            <a:chExt cx="4416" cy="780"/>
          </a:xfrm>
        </p:grpSpPr>
        <p:sp>
          <p:nvSpPr>
            <p:cNvPr id="78" name="AutoShape 6">
              <a:extLst>
                <a:ext uri="{FF2B5EF4-FFF2-40B4-BE49-F238E27FC236}">
                  <a16:creationId xmlns:a16="http://schemas.microsoft.com/office/drawing/2014/main" id="{D95B4C14-7E78-4092-BE53-7BCD11E64E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16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solidFill>
                  <a:srgbClr val="FF006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9" name="Text Box 7">
              <a:extLst>
                <a:ext uri="{FF2B5EF4-FFF2-40B4-BE49-F238E27FC236}">
                  <a16:creationId xmlns:a16="http://schemas.microsoft.com/office/drawing/2014/main" id="{D16EB367-2514-418D-9BF3-4EF9C47D2E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44" y="1169"/>
              <a:ext cx="3976" cy="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vi-VN" altLang="en-US" sz="3200" b="1">
                  <a:solidFill>
                    <a:srgbClr val="FF0066"/>
                  </a:solidFill>
                  <a:cs typeface="Arial" panose="020B0604020202020204" pitchFamily="34" charset="0"/>
                </a:rPr>
                <a:t>6</a:t>
              </a:r>
              <a:r>
                <a:rPr lang="en-US" altLang="en-US" sz="3200" b="1">
                  <a:solidFill>
                    <a:srgbClr val="FF0066"/>
                  </a:solidFill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83" name="Group 50">
            <a:extLst>
              <a:ext uri="{FF2B5EF4-FFF2-40B4-BE49-F238E27FC236}">
                <a16:creationId xmlns:a16="http://schemas.microsoft.com/office/drawing/2014/main" id="{AF6483FD-CB34-4723-B333-49A1A6EE4AF7}"/>
              </a:ext>
            </a:extLst>
          </p:cNvPr>
          <p:cNvGrpSpPr>
            <a:grpSpLocks/>
          </p:cNvGrpSpPr>
          <p:nvPr/>
        </p:nvGrpSpPr>
        <p:grpSpPr bwMode="auto">
          <a:xfrm>
            <a:off x="1114050" y="5917542"/>
            <a:ext cx="1229783" cy="841240"/>
            <a:chOff x="150" y="1175"/>
            <a:chExt cx="580" cy="614"/>
          </a:xfrm>
        </p:grpSpPr>
        <p:grpSp>
          <p:nvGrpSpPr>
            <p:cNvPr id="85" name="Group 51">
              <a:extLst>
                <a:ext uri="{FF2B5EF4-FFF2-40B4-BE49-F238E27FC236}">
                  <a16:creationId xmlns:a16="http://schemas.microsoft.com/office/drawing/2014/main" id="{B1B382C1-6D33-42E5-8366-ADCD3790AC6D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33" y="1192"/>
              <a:ext cx="614" cy="580"/>
              <a:chOff x="1865" y="1824"/>
              <a:chExt cx="1975" cy="1799"/>
            </a:xfrm>
          </p:grpSpPr>
          <p:sp>
            <p:nvSpPr>
              <p:cNvPr id="91" name="AutoShape 52">
                <a:extLst>
                  <a:ext uri="{FF2B5EF4-FFF2-40B4-BE49-F238E27FC236}">
                    <a16:creationId xmlns:a16="http://schemas.microsoft.com/office/drawing/2014/main" id="{2B99E521-8E47-413D-B529-5EB93917247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3" y="2423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92" name="AutoShape 53">
                <a:extLst>
                  <a:ext uri="{FF2B5EF4-FFF2-40B4-BE49-F238E27FC236}">
                    <a16:creationId xmlns:a16="http://schemas.microsoft.com/office/drawing/2014/main" id="{019C166F-FF6B-42B8-A458-418AA95DC47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583" y="2440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96" name="AutoShape 54">
                <a:extLst>
                  <a:ext uri="{FF2B5EF4-FFF2-40B4-BE49-F238E27FC236}">
                    <a16:creationId xmlns:a16="http://schemas.microsoft.com/office/drawing/2014/main" id="{BE48C883-A70E-4B93-A0C1-BB8B4226810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15" y="3415"/>
                <a:ext cx="305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97" name="Oval 55">
                <a:extLst>
                  <a:ext uri="{FF2B5EF4-FFF2-40B4-BE49-F238E27FC236}">
                    <a16:creationId xmlns:a16="http://schemas.microsoft.com/office/drawing/2014/main" id="{4404CA24-4D67-4EDB-B4A0-3A1958C486A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Oval 56">
                <a:extLst>
                  <a:ext uri="{FF2B5EF4-FFF2-40B4-BE49-F238E27FC236}">
                    <a16:creationId xmlns:a16="http://schemas.microsoft.com/office/drawing/2014/main" id="{3AD2EE87-67CB-4448-83E7-8D3D5ED2D53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Oval 57">
                <a:extLst>
                  <a:ext uri="{FF2B5EF4-FFF2-40B4-BE49-F238E27FC236}">
                    <a16:creationId xmlns:a16="http://schemas.microsoft.com/office/drawing/2014/main" id="{E8F25EA2-25A4-4639-AF10-CF9EAE8EE51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09" y="2895"/>
                <a:ext cx="1579" cy="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100" name="Oval 58">
                <a:extLst>
                  <a:ext uri="{FF2B5EF4-FFF2-40B4-BE49-F238E27FC236}">
                    <a16:creationId xmlns:a16="http://schemas.microsoft.com/office/drawing/2014/main" id="{F7693E75-67F5-4926-80B4-9457A36D94A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21" y="2922"/>
                <a:ext cx="1579" cy="19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Oval 59">
                <a:extLst>
                  <a:ext uri="{FF2B5EF4-FFF2-40B4-BE49-F238E27FC236}">
                    <a16:creationId xmlns:a16="http://schemas.microsoft.com/office/drawing/2014/main" id="{DF7CF086-9E46-4BDD-9CA1-8342018B180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08" y="2049"/>
                <a:ext cx="1580" cy="1097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102" name="Oval 60">
                <a:extLst>
                  <a:ext uri="{FF2B5EF4-FFF2-40B4-BE49-F238E27FC236}">
                    <a16:creationId xmlns:a16="http://schemas.microsoft.com/office/drawing/2014/main" id="{C9EE8352-7E38-4F85-A755-96EFFF95637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19" y="2081"/>
                <a:ext cx="1579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6" name="Text Box 61">
              <a:extLst>
                <a:ext uri="{FF2B5EF4-FFF2-40B4-BE49-F238E27FC236}">
                  <a16:creationId xmlns:a16="http://schemas.microsoft.com/office/drawing/2014/main" id="{5705C9CB-0CCD-4C0F-971A-2577C36831F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33" y="1252"/>
              <a:ext cx="225" cy="4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vi-VN" sz="3733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endParaRPr lang="en-US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03" name="AutoShape 6"/>
          <p:cNvSpPr>
            <a:spLocks noChangeArrowheads="1"/>
          </p:cNvSpPr>
          <p:nvPr/>
        </p:nvSpPr>
        <p:spPr bwMode="auto">
          <a:xfrm>
            <a:off x="7071894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4" name="AutoShape 7"/>
          <p:cNvSpPr>
            <a:spLocks noChangeArrowheads="1"/>
          </p:cNvSpPr>
          <p:nvPr/>
        </p:nvSpPr>
        <p:spPr bwMode="auto">
          <a:xfrm>
            <a:off x="7075069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05" name="AutoShape 8"/>
          <p:cNvSpPr>
            <a:spLocks noChangeArrowheads="1"/>
          </p:cNvSpPr>
          <p:nvPr/>
        </p:nvSpPr>
        <p:spPr bwMode="auto">
          <a:xfrm>
            <a:off x="7079832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06" name="AutoShape 9"/>
          <p:cNvSpPr>
            <a:spLocks noChangeArrowheads="1"/>
          </p:cNvSpPr>
          <p:nvPr/>
        </p:nvSpPr>
        <p:spPr bwMode="auto">
          <a:xfrm>
            <a:off x="7071894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07" name="AutoShape 10"/>
          <p:cNvSpPr>
            <a:spLocks noChangeArrowheads="1"/>
          </p:cNvSpPr>
          <p:nvPr/>
        </p:nvSpPr>
        <p:spPr bwMode="auto">
          <a:xfrm>
            <a:off x="7071894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08" name="AutoShape 11"/>
          <p:cNvSpPr>
            <a:spLocks noChangeArrowheads="1"/>
          </p:cNvSpPr>
          <p:nvPr/>
        </p:nvSpPr>
        <p:spPr bwMode="auto">
          <a:xfrm>
            <a:off x="7062369" y="5462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33CC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8776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5" grpId="0" animBg="1"/>
      <p:bldP spid="106" grpId="0" animBg="1"/>
      <p:bldP spid="10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Content Placeholder 2" descr="Nong-nghiep-VN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5617633" cy="6096000"/>
          </a:xfrm>
        </p:spPr>
      </p:pic>
      <p:sp>
        <p:nvSpPr>
          <p:cNvPr id="5" name="Oval 4"/>
          <p:cNvSpPr/>
          <p:nvPr/>
        </p:nvSpPr>
        <p:spPr>
          <a:xfrm rot="1193650">
            <a:off x="1276351" y="4819651"/>
            <a:ext cx="1056216" cy="1255713"/>
          </a:xfrm>
          <a:prstGeom prst="ellipse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</a:pPr>
            <a:endParaRPr lang="en-US" b="0" i="0">
              <a:solidFill>
                <a:srgbClr val="FFFF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351617" y="3359151"/>
            <a:ext cx="2573867" cy="1870075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saurie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96914"/>
            <a:ext cx="5664200" cy="51085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hom cho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085" y="1068389"/>
            <a:ext cx="7020983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mang cụ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767" y="1052513"/>
            <a:ext cx="706966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xoa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620713"/>
            <a:ext cx="576156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bưởi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4" y="1125538"/>
            <a:ext cx="7103533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thanh long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18" y="871538"/>
            <a:ext cx="7344833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eform 16"/>
          <p:cNvSpPr/>
          <p:nvPr/>
        </p:nvSpPr>
        <p:spPr>
          <a:xfrm>
            <a:off x="2328334" y="5019676"/>
            <a:ext cx="825500" cy="288925"/>
          </a:xfrm>
          <a:custGeom>
            <a:avLst/>
            <a:gdLst>
              <a:gd name="connsiteX0" fmla="*/ 152075 w 619381"/>
              <a:gd name="connsiteY0" fmla="*/ 161857 h 289391"/>
              <a:gd name="connsiteX1" fmla="*/ 304475 w 619381"/>
              <a:gd name="connsiteY1" fmla="*/ 148002 h 289391"/>
              <a:gd name="connsiteX2" fmla="*/ 373747 w 619381"/>
              <a:gd name="connsiteY2" fmla="*/ 78730 h 289391"/>
              <a:gd name="connsiteX3" fmla="*/ 415311 w 619381"/>
              <a:gd name="connsiteY3" fmla="*/ 64875 h 289391"/>
              <a:gd name="connsiteX4" fmla="*/ 456875 w 619381"/>
              <a:gd name="connsiteY4" fmla="*/ 37166 h 289391"/>
              <a:gd name="connsiteX5" fmla="*/ 540002 w 619381"/>
              <a:gd name="connsiteY5" fmla="*/ 9457 h 289391"/>
              <a:gd name="connsiteX6" fmla="*/ 609275 w 619381"/>
              <a:gd name="connsiteY6" fmla="*/ 23312 h 289391"/>
              <a:gd name="connsiteX7" fmla="*/ 512293 w 619381"/>
              <a:gd name="connsiteY7" fmla="*/ 120293 h 289391"/>
              <a:gd name="connsiteX8" fmla="*/ 484584 w 619381"/>
              <a:gd name="connsiteY8" fmla="*/ 161857 h 289391"/>
              <a:gd name="connsiteX9" fmla="*/ 401457 w 619381"/>
              <a:gd name="connsiteY9" fmla="*/ 189566 h 289391"/>
              <a:gd name="connsiteX10" fmla="*/ 318329 w 619381"/>
              <a:gd name="connsiteY10" fmla="*/ 217275 h 289391"/>
              <a:gd name="connsiteX11" fmla="*/ 276766 w 619381"/>
              <a:gd name="connsiteY11" fmla="*/ 231130 h 289391"/>
              <a:gd name="connsiteX12" fmla="*/ 235202 w 619381"/>
              <a:gd name="connsiteY12" fmla="*/ 258839 h 289391"/>
              <a:gd name="connsiteX13" fmla="*/ 110511 w 619381"/>
              <a:gd name="connsiteY13" fmla="*/ 203421 h 289391"/>
              <a:gd name="connsiteX14" fmla="*/ 152075 w 619381"/>
              <a:gd name="connsiteY14" fmla="*/ 161857 h 28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9381" h="289391">
                <a:moveTo>
                  <a:pt x="152075" y="161857"/>
                </a:moveTo>
                <a:cubicBezTo>
                  <a:pt x="184402" y="152621"/>
                  <a:pt x="254598" y="158690"/>
                  <a:pt x="304475" y="148002"/>
                </a:cubicBezTo>
                <a:cubicBezTo>
                  <a:pt x="361243" y="135837"/>
                  <a:pt x="335451" y="109367"/>
                  <a:pt x="373747" y="78730"/>
                </a:cubicBezTo>
                <a:cubicBezTo>
                  <a:pt x="385151" y="69607"/>
                  <a:pt x="402249" y="71406"/>
                  <a:pt x="415311" y="64875"/>
                </a:cubicBezTo>
                <a:cubicBezTo>
                  <a:pt x="430204" y="57428"/>
                  <a:pt x="441659" y="43929"/>
                  <a:pt x="456875" y="37166"/>
                </a:cubicBezTo>
                <a:cubicBezTo>
                  <a:pt x="483565" y="25304"/>
                  <a:pt x="540002" y="9457"/>
                  <a:pt x="540002" y="9457"/>
                </a:cubicBezTo>
                <a:cubicBezTo>
                  <a:pt x="563093" y="14075"/>
                  <a:pt x="605945" y="0"/>
                  <a:pt x="609275" y="23312"/>
                </a:cubicBezTo>
                <a:cubicBezTo>
                  <a:pt x="619381" y="94050"/>
                  <a:pt x="553164" y="106670"/>
                  <a:pt x="512293" y="120293"/>
                </a:cubicBezTo>
                <a:cubicBezTo>
                  <a:pt x="503057" y="134148"/>
                  <a:pt x="498704" y="153032"/>
                  <a:pt x="484584" y="161857"/>
                </a:cubicBezTo>
                <a:cubicBezTo>
                  <a:pt x="459816" y="177337"/>
                  <a:pt x="429166" y="180330"/>
                  <a:pt x="401457" y="189566"/>
                </a:cubicBezTo>
                <a:lnTo>
                  <a:pt x="318329" y="217275"/>
                </a:lnTo>
                <a:cubicBezTo>
                  <a:pt x="304475" y="221893"/>
                  <a:pt x="288917" y="223029"/>
                  <a:pt x="276766" y="231130"/>
                </a:cubicBezTo>
                <a:lnTo>
                  <a:pt x="235202" y="258839"/>
                </a:lnTo>
                <a:cubicBezTo>
                  <a:pt x="0" y="237456"/>
                  <a:pt x="76123" y="289391"/>
                  <a:pt x="110511" y="203421"/>
                </a:cubicBezTo>
                <a:cubicBezTo>
                  <a:pt x="113941" y="194845"/>
                  <a:pt x="119748" y="171093"/>
                  <a:pt x="152075" y="161857"/>
                </a:cubicBezTo>
                <a:close/>
              </a:path>
            </a:pathLst>
          </a:cu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en-US" b="0" i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9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xit" presetSubtype="1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" presetClass="exit" presetSubtype="16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" presetClass="exit" presetSubtype="1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3" presetID="8" presetClass="exit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51" presetID="8" presetClass="exit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5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Content Placeholder 2" descr="Nong-nghiep-VN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185" y="333375"/>
            <a:ext cx="5617633" cy="6096000"/>
          </a:xfrm>
        </p:spPr>
      </p:pic>
      <p:sp>
        <p:nvSpPr>
          <p:cNvPr id="4" name="Oval 3"/>
          <p:cNvSpPr/>
          <p:nvPr/>
        </p:nvSpPr>
        <p:spPr>
          <a:xfrm rot="3206084">
            <a:off x="1482725" y="382059"/>
            <a:ext cx="457200" cy="1394883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</a:pPr>
            <a:endParaRPr lang="en-US" b="0" i="0">
              <a:solidFill>
                <a:srgbClr val="FFFF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75885" y="1341439"/>
            <a:ext cx="2592916" cy="1582737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6" descr="chè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33375"/>
            <a:ext cx="7450667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ch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4149725"/>
            <a:ext cx="4224867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2546351" y="3816350"/>
            <a:ext cx="1227667" cy="1430338"/>
          </a:xfrm>
          <a:custGeom>
            <a:avLst/>
            <a:gdLst>
              <a:gd name="connsiteX0" fmla="*/ 692207 w 920030"/>
              <a:gd name="connsiteY0" fmla="*/ 94760 h 1431191"/>
              <a:gd name="connsiteX1" fmla="*/ 678139 w 920030"/>
              <a:gd name="connsiteY1" fmla="*/ 38490 h 1431191"/>
              <a:gd name="connsiteX2" fmla="*/ 509327 w 920030"/>
              <a:gd name="connsiteY2" fmla="*/ 80693 h 1431191"/>
              <a:gd name="connsiteX3" fmla="*/ 467124 w 920030"/>
              <a:gd name="connsiteY3" fmla="*/ 108828 h 1431191"/>
              <a:gd name="connsiteX4" fmla="*/ 410853 w 920030"/>
              <a:gd name="connsiteY4" fmla="*/ 221370 h 1431191"/>
              <a:gd name="connsiteX5" fmla="*/ 396786 w 920030"/>
              <a:gd name="connsiteY5" fmla="*/ 263573 h 1431191"/>
              <a:gd name="connsiteX6" fmla="*/ 368650 w 920030"/>
              <a:gd name="connsiteY6" fmla="*/ 558994 h 1431191"/>
              <a:gd name="connsiteX7" fmla="*/ 382718 w 920030"/>
              <a:gd name="connsiteY7" fmla="*/ 699671 h 1431191"/>
              <a:gd name="connsiteX8" fmla="*/ 396786 w 920030"/>
              <a:gd name="connsiteY8" fmla="*/ 741874 h 1431191"/>
              <a:gd name="connsiteX9" fmla="*/ 368650 w 920030"/>
              <a:gd name="connsiteY9" fmla="*/ 966957 h 1431191"/>
              <a:gd name="connsiteX10" fmla="*/ 354582 w 920030"/>
              <a:gd name="connsiteY10" fmla="*/ 1023228 h 1431191"/>
              <a:gd name="connsiteX11" fmla="*/ 270176 w 920030"/>
              <a:gd name="connsiteY11" fmla="*/ 1051364 h 1431191"/>
              <a:gd name="connsiteX12" fmla="*/ 185770 w 920030"/>
              <a:gd name="connsiteY12" fmla="*/ 1079499 h 1431191"/>
              <a:gd name="connsiteX13" fmla="*/ 143567 w 920030"/>
              <a:gd name="connsiteY13" fmla="*/ 1093567 h 1431191"/>
              <a:gd name="connsiteX14" fmla="*/ 101364 w 920030"/>
              <a:gd name="connsiteY14" fmla="*/ 1107634 h 1431191"/>
              <a:gd name="connsiteX15" fmla="*/ 59161 w 920030"/>
              <a:gd name="connsiteY15" fmla="*/ 1135770 h 1431191"/>
              <a:gd name="connsiteX16" fmla="*/ 31026 w 920030"/>
              <a:gd name="connsiteY16" fmla="*/ 1177973 h 1431191"/>
              <a:gd name="connsiteX17" fmla="*/ 2890 w 920030"/>
              <a:gd name="connsiteY17" fmla="*/ 1206108 h 1431191"/>
              <a:gd name="connsiteX18" fmla="*/ 16958 w 920030"/>
              <a:gd name="connsiteY18" fmla="*/ 1403056 h 1431191"/>
              <a:gd name="connsiteX19" fmla="*/ 59161 w 920030"/>
              <a:gd name="connsiteY19" fmla="*/ 1417124 h 1431191"/>
              <a:gd name="connsiteX20" fmla="*/ 157635 w 920030"/>
              <a:gd name="connsiteY20" fmla="*/ 1431191 h 1431191"/>
              <a:gd name="connsiteX21" fmla="*/ 481192 w 920030"/>
              <a:gd name="connsiteY21" fmla="*/ 1417124 h 1431191"/>
              <a:gd name="connsiteX22" fmla="*/ 523395 w 920030"/>
              <a:gd name="connsiteY22" fmla="*/ 1403056 h 1431191"/>
              <a:gd name="connsiteX23" fmla="*/ 692207 w 920030"/>
              <a:gd name="connsiteY23" fmla="*/ 1318650 h 1431191"/>
              <a:gd name="connsiteX24" fmla="*/ 734410 w 920030"/>
              <a:gd name="connsiteY24" fmla="*/ 1304582 h 1431191"/>
              <a:gd name="connsiteX25" fmla="*/ 762546 w 920030"/>
              <a:gd name="connsiteY25" fmla="*/ 1276447 h 1431191"/>
              <a:gd name="connsiteX26" fmla="*/ 846952 w 920030"/>
              <a:gd name="connsiteY26" fmla="*/ 1248311 h 1431191"/>
              <a:gd name="connsiteX27" fmla="*/ 861019 w 920030"/>
              <a:gd name="connsiteY27" fmla="*/ 699671 h 1431191"/>
              <a:gd name="connsiteX28" fmla="*/ 832884 w 920030"/>
              <a:gd name="connsiteY28" fmla="*/ 657468 h 1431191"/>
              <a:gd name="connsiteX29" fmla="*/ 846952 w 920030"/>
              <a:gd name="connsiteY29" fmla="*/ 474588 h 1431191"/>
              <a:gd name="connsiteX30" fmla="*/ 903222 w 920030"/>
              <a:gd name="connsiteY30" fmla="*/ 390182 h 1431191"/>
              <a:gd name="connsiteX31" fmla="*/ 861019 w 920030"/>
              <a:gd name="connsiteY31" fmla="*/ 165099 h 1431191"/>
              <a:gd name="connsiteX32" fmla="*/ 832884 w 920030"/>
              <a:gd name="connsiteY32" fmla="*/ 122896 h 1431191"/>
              <a:gd name="connsiteX33" fmla="*/ 692207 w 920030"/>
              <a:gd name="connsiteY33" fmla="*/ 94760 h 143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20030" h="1431191">
                <a:moveTo>
                  <a:pt x="692207" y="94760"/>
                </a:moveTo>
                <a:cubicBezTo>
                  <a:pt x="666416" y="80692"/>
                  <a:pt x="696792" y="43577"/>
                  <a:pt x="678139" y="38490"/>
                </a:cubicBezTo>
                <a:cubicBezTo>
                  <a:pt x="537010" y="0"/>
                  <a:pt x="567198" y="34396"/>
                  <a:pt x="509327" y="80693"/>
                </a:cubicBezTo>
                <a:cubicBezTo>
                  <a:pt x="496125" y="91255"/>
                  <a:pt x="481192" y="99450"/>
                  <a:pt x="467124" y="108828"/>
                </a:cubicBezTo>
                <a:cubicBezTo>
                  <a:pt x="434795" y="205817"/>
                  <a:pt x="459960" y="172263"/>
                  <a:pt x="410853" y="221370"/>
                </a:cubicBezTo>
                <a:cubicBezTo>
                  <a:pt x="406164" y="235438"/>
                  <a:pt x="399694" y="249032"/>
                  <a:pt x="396786" y="263573"/>
                </a:cubicBezTo>
                <a:cubicBezTo>
                  <a:pt x="378604" y="354483"/>
                  <a:pt x="374770" y="473316"/>
                  <a:pt x="368650" y="558994"/>
                </a:cubicBezTo>
                <a:cubicBezTo>
                  <a:pt x="373339" y="605886"/>
                  <a:pt x="375552" y="653093"/>
                  <a:pt x="382718" y="699671"/>
                </a:cubicBezTo>
                <a:cubicBezTo>
                  <a:pt x="384973" y="714327"/>
                  <a:pt x="397565" y="727066"/>
                  <a:pt x="396786" y="741874"/>
                </a:cubicBezTo>
                <a:cubicBezTo>
                  <a:pt x="392812" y="817381"/>
                  <a:pt x="379866" y="892182"/>
                  <a:pt x="368650" y="966957"/>
                </a:cubicBezTo>
                <a:cubicBezTo>
                  <a:pt x="365782" y="986077"/>
                  <a:pt x="369262" y="1010645"/>
                  <a:pt x="354582" y="1023228"/>
                </a:cubicBezTo>
                <a:cubicBezTo>
                  <a:pt x="332065" y="1042529"/>
                  <a:pt x="298311" y="1041986"/>
                  <a:pt x="270176" y="1051364"/>
                </a:cubicBezTo>
                <a:lnTo>
                  <a:pt x="185770" y="1079499"/>
                </a:lnTo>
                <a:lnTo>
                  <a:pt x="143567" y="1093567"/>
                </a:lnTo>
                <a:lnTo>
                  <a:pt x="101364" y="1107634"/>
                </a:lnTo>
                <a:cubicBezTo>
                  <a:pt x="87296" y="1117013"/>
                  <a:pt x="71116" y="1123815"/>
                  <a:pt x="59161" y="1135770"/>
                </a:cubicBezTo>
                <a:cubicBezTo>
                  <a:pt x="47206" y="1147725"/>
                  <a:pt x="41588" y="1164771"/>
                  <a:pt x="31026" y="1177973"/>
                </a:cubicBezTo>
                <a:cubicBezTo>
                  <a:pt x="22740" y="1188330"/>
                  <a:pt x="12269" y="1196730"/>
                  <a:pt x="2890" y="1206108"/>
                </a:cubicBezTo>
                <a:cubicBezTo>
                  <a:pt x="7579" y="1271757"/>
                  <a:pt x="0" y="1339462"/>
                  <a:pt x="16958" y="1403056"/>
                </a:cubicBezTo>
                <a:cubicBezTo>
                  <a:pt x="20779" y="1417384"/>
                  <a:pt x="44620" y="1414216"/>
                  <a:pt x="59161" y="1417124"/>
                </a:cubicBezTo>
                <a:cubicBezTo>
                  <a:pt x="91675" y="1423627"/>
                  <a:pt x="124810" y="1426502"/>
                  <a:pt x="157635" y="1431191"/>
                </a:cubicBezTo>
                <a:cubicBezTo>
                  <a:pt x="265487" y="1426502"/>
                  <a:pt x="373556" y="1425404"/>
                  <a:pt x="481192" y="1417124"/>
                </a:cubicBezTo>
                <a:cubicBezTo>
                  <a:pt x="495977" y="1415987"/>
                  <a:pt x="510432" y="1410257"/>
                  <a:pt x="523395" y="1403056"/>
                </a:cubicBezTo>
                <a:cubicBezTo>
                  <a:pt x="687019" y="1312153"/>
                  <a:pt x="527886" y="1373424"/>
                  <a:pt x="692207" y="1318650"/>
                </a:cubicBezTo>
                <a:lnTo>
                  <a:pt x="734410" y="1304582"/>
                </a:lnTo>
                <a:cubicBezTo>
                  <a:pt x="743789" y="1295204"/>
                  <a:pt x="750683" y="1282378"/>
                  <a:pt x="762546" y="1276447"/>
                </a:cubicBezTo>
                <a:cubicBezTo>
                  <a:pt x="789072" y="1263184"/>
                  <a:pt x="846952" y="1248311"/>
                  <a:pt x="846952" y="1248311"/>
                </a:cubicBezTo>
                <a:cubicBezTo>
                  <a:pt x="920030" y="1029075"/>
                  <a:pt x="896937" y="1130692"/>
                  <a:pt x="861019" y="699671"/>
                </a:cubicBezTo>
                <a:cubicBezTo>
                  <a:pt x="859615" y="682822"/>
                  <a:pt x="842262" y="671536"/>
                  <a:pt x="832884" y="657468"/>
                </a:cubicBezTo>
                <a:cubicBezTo>
                  <a:pt x="837573" y="596508"/>
                  <a:pt x="831392" y="533715"/>
                  <a:pt x="846952" y="474588"/>
                </a:cubicBezTo>
                <a:cubicBezTo>
                  <a:pt x="855557" y="441887"/>
                  <a:pt x="903222" y="390182"/>
                  <a:pt x="903222" y="390182"/>
                </a:cubicBezTo>
                <a:cubicBezTo>
                  <a:pt x="898272" y="340675"/>
                  <a:pt x="896464" y="218267"/>
                  <a:pt x="861019" y="165099"/>
                </a:cubicBezTo>
                <a:cubicBezTo>
                  <a:pt x="851641" y="151031"/>
                  <a:pt x="846086" y="133458"/>
                  <a:pt x="832884" y="122896"/>
                </a:cubicBezTo>
                <a:cubicBezTo>
                  <a:pt x="804178" y="99931"/>
                  <a:pt x="717998" y="108828"/>
                  <a:pt x="692207" y="94760"/>
                </a:cubicBezTo>
                <a:close/>
              </a:path>
            </a:pathLst>
          </a:cu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en-US" b="0" i="0">
              <a:solidFill>
                <a:srgbClr val="FFFFFF"/>
              </a:solidFill>
            </a:endParaRPr>
          </a:p>
        </p:txBody>
      </p:sp>
      <p:cxnSp>
        <p:nvCxnSpPr>
          <p:cNvPr id="10" name="Straight Arrow Connector 9"/>
          <p:cNvCxnSpPr>
            <a:stCxn id="8" idx="31"/>
          </p:cNvCxnSpPr>
          <p:nvPr/>
        </p:nvCxnSpPr>
        <p:spPr>
          <a:xfrm flipV="1">
            <a:off x="3695701" y="2924176"/>
            <a:ext cx="673100" cy="105727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67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931" y="4107961"/>
            <a:ext cx="9525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820" y="3859429"/>
            <a:ext cx="752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538">
            <a:off x="9398440" y="3190435"/>
            <a:ext cx="1818041" cy="54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3041650"/>
            <a:ext cx="1157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197" y="2027964"/>
            <a:ext cx="1080264" cy="7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4" y="2442682"/>
            <a:ext cx="1749427" cy="117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294064"/>
            <a:ext cx="255111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3378200"/>
            <a:ext cx="26733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3594101"/>
            <a:ext cx="14097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8"/>
          <p:cNvGrpSpPr>
            <a:grpSpLocks/>
          </p:cNvGrpSpPr>
          <p:nvPr/>
        </p:nvGrpSpPr>
        <p:grpSpPr bwMode="auto">
          <a:xfrm>
            <a:off x="996401" y="1085681"/>
            <a:ext cx="10767523" cy="1319865"/>
            <a:chOff x="1042817" y="2314265"/>
            <a:chExt cx="9030341" cy="1189566"/>
          </a:xfrm>
        </p:grpSpPr>
        <p:sp>
          <p:nvSpPr>
            <p:cNvPr id="19" name="矩形 22"/>
            <p:cNvSpPr>
              <a:spLocks noChangeArrowheads="1"/>
            </p:cNvSpPr>
            <p:nvPr/>
          </p:nvSpPr>
          <p:spPr bwMode="auto">
            <a:xfrm>
              <a:off x="2648562" y="2314265"/>
              <a:ext cx="5584214" cy="47323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en-US" altLang="zh-CN" sz="4400" b="1" u="sng" spc="3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Địa lí</a:t>
              </a:r>
              <a:endParaRPr lang="en-US" altLang="zh-CN" sz="4400" b="1" u="sng" spc="30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0" name="矩形 22"/>
            <p:cNvSpPr>
              <a:spLocks noChangeArrowheads="1"/>
            </p:cNvSpPr>
            <p:nvPr/>
          </p:nvSpPr>
          <p:spPr bwMode="auto">
            <a:xfrm>
              <a:off x="1042817" y="3030598"/>
              <a:ext cx="9030341" cy="47323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en-US" altLang="zh-CN" sz="44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Tiết </a:t>
              </a:r>
              <a:r>
                <a:rPr lang="en-US" altLang="zh-CN" sz="4400" b="1" u="sng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10:</a:t>
              </a:r>
              <a:r>
                <a:rPr lang="en-US" altLang="zh-CN" sz="4400" b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400" b="1" spc="3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Nông nghiệp</a:t>
              </a:r>
              <a:endParaRPr lang="en-US" altLang="zh-CN" sz="4400" b="1" spc="30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21" name="Picture 1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50" y="2805938"/>
            <a:ext cx="1499483" cy="55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0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440" y="3465728"/>
            <a:ext cx="1626394" cy="78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52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431800" y="6093884"/>
            <a:ext cx="23368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82600" y="1714692"/>
            <a:ext cx="45720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u="sng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733" b="1" u="sng" kern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Ngành</a:t>
            </a:r>
            <a:r>
              <a:rPr lang="en-US" altLang="en-US" sz="3733" b="1" u="sng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u="sng" kern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chăn</a:t>
            </a:r>
            <a:r>
              <a:rPr lang="en-US" altLang="en-US" sz="3733" b="1" u="sng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u="sng" kern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nuôi</a:t>
            </a:r>
            <a:r>
              <a:rPr lang="en-US" altLang="en-US" sz="3733" b="1" u="sng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10" name="Picture 8" descr="Luoc_do_nong_nghiep_Viet_Nam"/>
          <p:cNvPicPr>
            <a:picLocks noChangeAspect="1" noChangeArrowheads="1"/>
          </p:cNvPicPr>
          <p:nvPr/>
        </p:nvPicPr>
        <p:blipFill>
          <a:blip r:embed="rId2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1981392"/>
            <a:ext cx="4476620" cy="4179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693891" y="6170064"/>
            <a:ext cx="35560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 b="1" dirty="0" err="1">
                <a:latin typeface="Times New Roman" panose="02020603050405020304" pitchFamily="18" charset="0"/>
              </a:rPr>
              <a:t>Lược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nông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nghiệp</a:t>
            </a:r>
            <a:endParaRPr lang="en-US" altLang="en-US" sz="2667" b="1" dirty="0">
              <a:latin typeface="Times New Roman" panose="02020603050405020304" pitchFamily="18" charset="0"/>
            </a:endParaRP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1107610" y="4920250"/>
            <a:ext cx="5080000" cy="1676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733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3733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3733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3733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733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733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3733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3733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3733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nuôi</a:t>
            </a:r>
            <a:r>
              <a:rPr lang="en-US" altLang="en-US" sz="3733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733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733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ta?</a:t>
            </a: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599610" y="2470534"/>
            <a:ext cx="5588000" cy="2209800"/>
          </a:xfrm>
          <a:prstGeom prst="wedgeEllipseCallout">
            <a:avLst>
              <a:gd name="adj1" fmla="val 77543"/>
              <a:gd name="adj2" fmla="val 69345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dựa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vốn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38245" y="713726"/>
            <a:ext cx="11195599" cy="1123325"/>
            <a:chOff x="1042817" y="2314265"/>
            <a:chExt cx="9030341" cy="1275475"/>
          </a:xfrm>
        </p:grpSpPr>
        <p:sp>
          <p:nvSpPr>
            <p:cNvPr id="16" name="矩形 22"/>
            <p:cNvSpPr>
              <a:spLocks noChangeArrowheads="1"/>
            </p:cNvSpPr>
            <p:nvPr/>
          </p:nvSpPr>
          <p:spPr bwMode="auto">
            <a:xfrm>
              <a:off x="2648562" y="2314265"/>
              <a:ext cx="5584214" cy="44382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en-US" altLang="zh-CN" b="1" u="sng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Địa</a:t>
              </a:r>
              <a:r>
                <a:rPr lang="en-US" altLang="zh-CN" b="1" u="sng" spc="3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b="1" u="sng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lí</a:t>
              </a:r>
              <a:endParaRPr lang="en-US" altLang="zh-CN" b="1" u="sng" spc="30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7" name="矩形 22"/>
            <p:cNvSpPr>
              <a:spLocks noChangeArrowheads="1"/>
            </p:cNvSpPr>
            <p:nvPr/>
          </p:nvSpPr>
          <p:spPr bwMode="auto">
            <a:xfrm>
              <a:off x="1042817" y="3030598"/>
              <a:ext cx="9030341" cy="55914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en-US" altLang="zh-CN" b="1" u="sng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Tiết</a:t>
              </a:r>
              <a:r>
                <a:rPr lang="en-US" altLang="zh-CN" b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b="1" u="sng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10:</a:t>
              </a:r>
              <a:r>
                <a:rPr lang="en-US" altLang="zh-CN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b="1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Nông</a:t>
              </a:r>
              <a:r>
                <a:rPr lang="en-US" altLang="zh-CN" b="1" spc="3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b="1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nghiệp</a:t>
              </a:r>
              <a:endParaRPr lang="en-US" altLang="zh-CN" b="1" spc="30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0612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1152603783lon-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460" y="3521936"/>
            <a:ext cx="3695700" cy="2671233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3" descr="240px-Water_buffalo_bath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11" y="3528285"/>
            <a:ext cx="3767667" cy="2681817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Photo_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44" y="3528285"/>
            <a:ext cx="3892549" cy="2664884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5" descr="Tr_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44" y="207433"/>
            <a:ext cx="11952816" cy="31411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17862" y="6279360"/>
            <a:ext cx="505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CHĂN NUÔI GIA SÚC</a:t>
            </a:r>
          </a:p>
        </p:txBody>
      </p:sp>
    </p:spTree>
    <p:extLst>
      <p:ext uri="{BB962C8B-B14F-4D97-AF65-F5344CB8AC3E}">
        <p14:creationId xmlns:p14="http://schemas.microsoft.com/office/powerpoint/2010/main" val="161321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25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25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25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25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1046194" y="145790"/>
            <a:ext cx="12192000" cy="5515648"/>
            <a:chOff x="0" y="386"/>
            <a:chExt cx="5760" cy="2902"/>
          </a:xfrm>
        </p:grpSpPr>
        <p:pic>
          <p:nvPicPr>
            <p:cNvPr id="44035" name="Picture 3" descr="_41366158_farm416af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" y="386"/>
              <a:ext cx="1887" cy="1388"/>
            </a:xfrm>
            <a:prstGeom prst="rect">
              <a:avLst/>
            </a:prstGeom>
            <a:noFill/>
            <a:ln w="9525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036" name="Picture 4" descr="peking-du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" y="403"/>
              <a:ext cx="1765" cy="1359"/>
            </a:xfrm>
            <a:prstGeom prst="rect">
              <a:avLst/>
            </a:prstGeom>
            <a:noFill/>
            <a:ln w="9525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037" name="Picture 5" descr="he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1903"/>
              <a:ext cx="1885" cy="1384"/>
            </a:xfrm>
            <a:prstGeom prst="rect">
              <a:avLst/>
            </a:prstGeom>
            <a:noFill/>
            <a:ln w="9525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039" name="Picture 7" descr="Seven-Stars-Farm-0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" y="1903"/>
              <a:ext cx="1778" cy="1377"/>
            </a:xfrm>
            <a:prstGeom prst="rect">
              <a:avLst/>
            </a:prstGeom>
            <a:noFill/>
            <a:ln w="9525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41" name="Line 9"/>
            <p:cNvSpPr>
              <a:spLocks noChangeShapeType="1"/>
            </p:cNvSpPr>
            <p:nvPr/>
          </p:nvSpPr>
          <p:spPr bwMode="auto">
            <a:xfrm>
              <a:off x="0" y="1836"/>
              <a:ext cx="5760" cy="0"/>
            </a:xfrm>
            <a:prstGeom prst="line">
              <a:avLst/>
            </a:prstGeom>
            <a:noFill/>
            <a:ln w="63500" cmpd="dbl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4042" name="Line 10"/>
            <p:cNvSpPr>
              <a:spLocks noChangeShapeType="1"/>
            </p:cNvSpPr>
            <p:nvPr/>
          </p:nvSpPr>
          <p:spPr bwMode="auto">
            <a:xfrm flipV="1">
              <a:off x="2046" y="387"/>
              <a:ext cx="0" cy="1389"/>
            </a:xfrm>
            <a:prstGeom prst="line">
              <a:avLst/>
            </a:prstGeom>
            <a:noFill/>
            <a:ln w="19050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4043" name="Line 11"/>
            <p:cNvSpPr>
              <a:spLocks noChangeShapeType="1"/>
            </p:cNvSpPr>
            <p:nvPr/>
          </p:nvSpPr>
          <p:spPr bwMode="auto">
            <a:xfrm flipV="1">
              <a:off x="2046" y="1896"/>
              <a:ext cx="0" cy="1392"/>
            </a:xfrm>
            <a:prstGeom prst="line">
              <a:avLst/>
            </a:prstGeom>
            <a:noFill/>
            <a:ln w="19050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4044" name="Line 12"/>
            <p:cNvSpPr>
              <a:spLocks noChangeShapeType="1"/>
            </p:cNvSpPr>
            <p:nvPr/>
          </p:nvSpPr>
          <p:spPr bwMode="auto">
            <a:xfrm flipV="1">
              <a:off x="4021" y="387"/>
              <a:ext cx="0" cy="1383"/>
            </a:xfrm>
            <a:prstGeom prst="line">
              <a:avLst/>
            </a:prstGeom>
            <a:noFill/>
            <a:ln w="19050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4045" name="Line 13"/>
            <p:cNvSpPr>
              <a:spLocks noChangeShapeType="1"/>
            </p:cNvSpPr>
            <p:nvPr/>
          </p:nvSpPr>
          <p:spPr bwMode="auto">
            <a:xfrm flipV="1">
              <a:off x="4021" y="1900"/>
              <a:ext cx="0" cy="1380"/>
            </a:xfrm>
            <a:prstGeom prst="line">
              <a:avLst/>
            </a:prstGeom>
            <a:noFill/>
            <a:ln w="19050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pic>
        <p:nvPicPr>
          <p:cNvPr id="1026" name="Picture 2" descr="Mô hình nuôi chim cút thả vườn khép kín có 1-0-2 ở Cần Thơ | MeoHaiTac -  Mèo Hải Tặc">
            <a:extLst>
              <a:ext uri="{FF2B5EF4-FFF2-40B4-BE49-F238E27FC236}">
                <a16:creationId xmlns:a16="http://schemas.microsoft.com/office/drawing/2014/main" id="{7B206C70-9E97-4318-85DE-42AC646D8B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31061"/>
          <a:stretch/>
        </p:blipFill>
        <p:spPr bwMode="auto">
          <a:xfrm>
            <a:off x="1059980" y="3015752"/>
            <a:ext cx="840509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93593" y="6008362"/>
            <a:ext cx="594177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CHĂN 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NUÔI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 CẦM</a:t>
            </a:r>
          </a:p>
        </p:txBody>
      </p:sp>
    </p:spTree>
    <p:extLst>
      <p:ext uri="{BB962C8B-B14F-4D97-AF65-F5344CB8AC3E}">
        <p14:creationId xmlns:p14="http://schemas.microsoft.com/office/powerpoint/2010/main" val="592391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738" y="4134656"/>
            <a:ext cx="9525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539" y="3915294"/>
            <a:ext cx="752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576" y="3162300"/>
            <a:ext cx="10890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3041650"/>
            <a:ext cx="1157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172" y="2091177"/>
            <a:ext cx="973699" cy="70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4" y="2442682"/>
            <a:ext cx="1749427" cy="117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294064"/>
            <a:ext cx="255111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3540125"/>
            <a:ext cx="1484312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1" y="3241676"/>
            <a:ext cx="10572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3378200"/>
            <a:ext cx="26733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3594101"/>
            <a:ext cx="14097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8"/>
          <p:cNvGrpSpPr>
            <a:grpSpLocks/>
          </p:cNvGrpSpPr>
          <p:nvPr/>
        </p:nvGrpSpPr>
        <p:grpSpPr bwMode="auto">
          <a:xfrm>
            <a:off x="996401" y="1085681"/>
            <a:ext cx="10767523" cy="1319865"/>
            <a:chOff x="1042817" y="2314265"/>
            <a:chExt cx="9030341" cy="1189566"/>
          </a:xfrm>
        </p:grpSpPr>
        <p:sp>
          <p:nvSpPr>
            <p:cNvPr id="19" name="矩形 22"/>
            <p:cNvSpPr>
              <a:spLocks noChangeArrowheads="1"/>
            </p:cNvSpPr>
            <p:nvPr/>
          </p:nvSpPr>
          <p:spPr bwMode="auto">
            <a:xfrm>
              <a:off x="2648562" y="2314265"/>
              <a:ext cx="5584214" cy="47323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en-US" altLang="zh-CN" sz="4400" b="1" u="sng" spc="3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Địa lí</a:t>
              </a:r>
              <a:endParaRPr lang="en-US" altLang="zh-CN" sz="4400" b="1" u="sng" spc="30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0" name="矩形 22"/>
            <p:cNvSpPr>
              <a:spLocks noChangeArrowheads="1"/>
            </p:cNvSpPr>
            <p:nvPr/>
          </p:nvSpPr>
          <p:spPr bwMode="auto">
            <a:xfrm>
              <a:off x="1042817" y="3030598"/>
              <a:ext cx="9030341" cy="47323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en-US" altLang="zh-CN" sz="44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Tiết </a:t>
              </a:r>
              <a:r>
                <a:rPr lang="en-US" altLang="zh-CN" sz="4400" b="1" u="sng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10:</a:t>
              </a:r>
              <a:r>
                <a:rPr lang="en-US" altLang="zh-CN" sz="4400" b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400" b="1" spc="3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Nông nghiệp</a:t>
              </a:r>
              <a:endParaRPr lang="en-US" altLang="zh-CN" sz="4400" b="1" spc="30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21" name="Picture 1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513" y="2957837"/>
            <a:ext cx="752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0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220">
            <a:off x="8458552" y="3560868"/>
            <a:ext cx="1399470" cy="67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7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5" name="Text Box 37"/>
          <p:cNvSpPr txBox="1">
            <a:spLocks noChangeArrowheads="1"/>
          </p:cNvSpPr>
          <p:nvPr/>
        </p:nvSpPr>
        <p:spPr bwMode="auto">
          <a:xfrm>
            <a:off x="321155" y="2909410"/>
            <a:ext cx="613044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Dựa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nông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nghiệp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trâu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bò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lợn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cầm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nuôi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139960" y="4855789"/>
            <a:ext cx="647283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sz="28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Trâu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bò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nuôi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ở 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.</a:t>
            </a:r>
          </a:p>
          <a:p>
            <a:pPr algn="just" eaLnBrk="1" hangingPunct="1"/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Lợn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cầm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nuôi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2172" y="1968365"/>
            <a:ext cx="45720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u="sng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733" b="1" u="sng" kern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Ngành</a:t>
            </a:r>
            <a:r>
              <a:rPr lang="en-US" altLang="en-US" sz="3733" b="1" u="sng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u="sng" kern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chăn</a:t>
            </a:r>
            <a:r>
              <a:rPr lang="en-US" altLang="en-US" sz="3733" b="1" u="sng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u="sng" kern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nuôi</a:t>
            </a:r>
            <a:r>
              <a:rPr lang="en-US" altLang="en-US" sz="3733" b="1" u="sng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10" name="Picture 8" descr="Luoc_do_nong_nghiep_Viet_Nam"/>
          <p:cNvPicPr>
            <a:picLocks noChangeAspect="1" noChangeArrowheads="1"/>
          </p:cNvPicPr>
          <p:nvPr/>
        </p:nvPicPr>
        <p:blipFill>
          <a:blip r:embed="rId2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2104435"/>
            <a:ext cx="4267200" cy="43763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721600" y="6389745"/>
            <a:ext cx="35560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 b="1" dirty="0" err="1">
                <a:latin typeface="Times New Roman" panose="02020603050405020304" pitchFamily="18" charset="0"/>
              </a:rPr>
              <a:t>Lược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nông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nghiệp</a:t>
            </a:r>
            <a:endParaRPr lang="en-US" altLang="en-US" sz="2667" b="1" dirty="0">
              <a:latin typeface="Times New Roman" panose="02020603050405020304" pitchFamily="18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738245" y="713726"/>
            <a:ext cx="11195599" cy="1123325"/>
            <a:chOff x="1042817" y="2314265"/>
            <a:chExt cx="9030341" cy="1275475"/>
          </a:xfrm>
        </p:grpSpPr>
        <p:sp>
          <p:nvSpPr>
            <p:cNvPr id="14" name="矩形 22"/>
            <p:cNvSpPr>
              <a:spLocks noChangeArrowheads="1"/>
            </p:cNvSpPr>
            <p:nvPr/>
          </p:nvSpPr>
          <p:spPr bwMode="auto">
            <a:xfrm>
              <a:off x="2648562" y="2314265"/>
              <a:ext cx="5584214" cy="44382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en-US" altLang="zh-CN" b="1" u="sng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Địa</a:t>
              </a:r>
              <a:r>
                <a:rPr lang="en-US" altLang="zh-CN" b="1" u="sng" spc="3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b="1" u="sng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lí</a:t>
              </a:r>
              <a:endParaRPr lang="en-US" altLang="zh-CN" b="1" u="sng" spc="30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5" name="矩形 22"/>
            <p:cNvSpPr>
              <a:spLocks noChangeArrowheads="1"/>
            </p:cNvSpPr>
            <p:nvPr/>
          </p:nvSpPr>
          <p:spPr bwMode="auto">
            <a:xfrm>
              <a:off x="1042817" y="3030598"/>
              <a:ext cx="9030341" cy="55914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en-US" altLang="zh-CN" b="1" u="sng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Tiết</a:t>
              </a:r>
              <a:r>
                <a:rPr lang="en-US" altLang="zh-CN" b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b="1" u="sng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10:</a:t>
              </a:r>
              <a:r>
                <a:rPr lang="en-US" altLang="zh-CN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b="1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Nông</a:t>
              </a:r>
              <a:r>
                <a:rPr lang="en-US" altLang="zh-CN" b="1" spc="3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b="1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nghiệp</a:t>
              </a:r>
              <a:endParaRPr lang="en-US" altLang="zh-CN" b="1" spc="30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 rot="5089102">
            <a:off x="8010534" y="1789824"/>
            <a:ext cx="445304" cy="1270619"/>
          </a:xfrm>
          <a:prstGeom prst="ellipse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</a:pPr>
            <a:endParaRPr lang="en-US" b="0" i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 rot="1193650">
            <a:off x="8456371" y="2527725"/>
            <a:ext cx="698053" cy="5420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</a:pPr>
            <a:endParaRPr lang="en-US" b="0" i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 rot="1193650">
            <a:off x="8251066" y="5641515"/>
            <a:ext cx="782131" cy="7279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</a:pPr>
            <a:endParaRPr lang="en-US" b="0" i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5" grpId="0"/>
      <p:bldP spid="9" grpId="0"/>
      <p:bldP spid="16" grpId="0" animBg="1"/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03" y="3932635"/>
            <a:ext cx="9525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714" y="3619501"/>
            <a:ext cx="752475" cy="47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576" y="3162300"/>
            <a:ext cx="10890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3041650"/>
            <a:ext cx="1157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932" y="2177230"/>
            <a:ext cx="926306" cy="66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4" y="2511626"/>
            <a:ext cx="1649414" cy="110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294064"/>
            <a:ext cx="255111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62350"/>
            <a:ext cx="1073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3540125"/>
            <a:ext cx="1484312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9" y="3141663"/>
            <a:ext cx="657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1" y="3241676"/>
            <a:ext cx="10572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3378200"/>
            <a:ext cx="26733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3594101"/>
            <a:ext cx="14097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8"/>
          <p:cNvGrpSpPr>
            <a:grpSpLocks/>
          </p:cNvGrpSpPr>
          <p:nvPr/>
        </p:nvGrpSpPr>
        <p:grpSpPr bwMode="auto">
          <a:xfrm>
            <a:off x="996401" y="1113391"/>
            <a:ext cx="10767523" cy="1319865"/>
            <a:chOff x="1042817" y="2314265"/>
            <a:chExt cx="9030341" cy="1189566"/>
          </a:xfrm>
        </p:grpSpPr>
        <p:sp>
          <p:nvSpPr>
            <p:cNvPr id="19" name="矩形 22"/>
            <p:cNvSpPr>
              <a:spLocks noChangeArrowheads="1"/>
            </p:cNvSpPr>
            <p:nvPr/>
          </p:nvSpPr>
          <p:spPr bwMode="auto">
            <a:xfrm>
              <a:off x="2648562" y="2314265"/>
              <a:ext cx="5584214" cy="47323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en-US" altLang="zh-CN" sz="4400" b="1" u="sng" spc="3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Địa lí</a:t>
              </a:r>
              <a:endParaRPr lang="en-US" altLang="zh-CN" sz="4400" b="1" u="sng" spc="30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0" name="矩形 22"/>
            <p:cNvSpPr>
              <a:spLocks noChangeArrowheads="1"/>
            </p:cNvSpPr>
            <p:nvPr/>
          </p:nvSpPr>
          <p:spPr bwMode="auto">
            <a:xfrm>
              <a:off x="1042817" y="3030598"/>
              <a:ext cx="9030341" cy="47323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en-US" altLang="zh-CN" sz="4400" b="1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Tiết </a:t>
              </a:r>
              <a:r>
                <a:rPr lang="en-US" altLang="zh-CN" sz="4400" b="1" u="sng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10:</a:t>
              </a:r>
              <a:r>
                <a:rPr lang="en-US" altLang="zh-CN" sz="4400" b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400" b="1" spc="30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Nông nghiệp</a:t>
              </a:r>
              <a:endParaRPr lang="en-US" altLang="zh-CN" sz="4400" b="1" spc="30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21" name="Picture 1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576" y="2956719"/>
            <a:ext cx="752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0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429" y="3475434"/>
            <a:ext cx="1301428" cy="62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66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43528" y="2071396"/>
            <a:ext cx="10871200" cy="4163618"/>
            <a:chOff x="495300" y="1636688"/>
            <a:chExt cx="8153400" cy="3886200"/>
          </a:xfrm>
        </p:grpSpPr>
        <p:sp>
          <p:nvSpPr>
            <p:cNvPr id="49156" name="AutoShape 5"/>
            <p:cNvSpPr>
              <a:spLocks noChangeArrowheads="1"/>
            </p:cNvSpPr>
            <p:nvPr/>
          </p:nvSpPr>
          <p:spPr bwMode="auto">
            <a:xfrm>
              <a:off x="495300" y="1636688"/>
              <a:ext cx="8153400" cy="3886200"/>
            </a:xfrm>
            <a:prstGeom prst="horizontalScroll">
              <a:avLst>
                <a:gd name="adj" fmla="val 125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>
                <a:latin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3200">
                  <a:latin typeface="Times New Roman" panose="02020603050405020304" pitchFamily="18" charset="0"/>
                </a:rPr>
                <a:t>                 </a:t>
              </a:r>
              <a:endParaRPr lang="en-US" altLang="en-US" sz="3200" b="1">
                <a:latin typeface="Times New Roman" panose="02020603050405020304" pitchFamily="18" charset="0"/>
              </a:endParaRPr>
            </a:p>
          </p:txBody>
        </p:sp>
        <p:sp>
          <p:nvSpPr>
            <p:cNvPr id="49157" name="TextBox 1"/>
            <p:cNvSpPr txBox="1">
              <a:spLocks noChangeArrowheads="1"/>
            </p:cNvSpPr>
            <p:nvPr/>
          </p:nvSpPr>
          <p:spPr bwMode="auto">
            <a:xfrm>
              <a:off x="1118754" y="2624203"/>
              <a:ext cx="7315200" cy="1915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vi-VN" alt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 trọt là ngành sản xuất chính trong nông nghiệp.</a:t>
              </a:r>
              <a:r>
                <a:rPr lang="en-US" alt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Lúa gạo được trồng nhiều nhất ở các đồng bằng; cây</a:t>
              </a:r>
              <a:r>
                <a:rPr lang="en-US" alt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 nghiệp lâu năm được trồng nhiều ở vùng núi và cao nguyên. Trâu, bò được nuôi nhiều ở vùng núi; lợn</a:t>
              </a:r>
              <a:r>
                <a:rPr lang="en-US" alt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3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 gia cầm được nuôi nhiều ở đồng bằng.</a:t>
              </a:r>
            </a:p>
          </p:txBody>
        </p:sp>
      </p:grp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743528" y="1881228"/>
            <a:ext cx="24384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4267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38244" y="909168"/>
            <a:ext cx="11195599" cy="1123325"/>
            <a:chOff x="1042817" y="2314265"/>
            <a:chExt cx="9030341" cy="1275475"/>
          </a:xfrm>
        </p:grpSpPr>
        <p:sp>
          <p:nvSpPr>
            <p:cNvPr id="10" name="矩形 22"/>
            <p:cNvSpPr>
              <a:spLocks noChangeArrowheads="1"/>
            </p:cNvSpPr>
            <p:nvPr/>
          </p:nvSpPr>
          <p:spPr bwMode="auto">
            <a:xfrm>
              <a:off x="2648562" y="2314265"/>
              <a:ext cx="5584214" cy="44382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en-US" altLang="zh-CN" b="1" u="sng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Địa</a:t>
              </a:r>
              <a:r>
                <a:rPr lang="en-US" altLang="zh-CN" b="1" u="sng" spc="3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b="1" u="sng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lí</a:t>
              </a:r>
              <a:endParaRPr lang="en-US" altLang="zh-CN" b="1" u="sng" spc="30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22"/>
            <p:cNvSpPr>
              <a:spLocks noChangeArrowheads="1"/>
            </p:cNvSpPr>
            <p:nvPr/>
          </p:nvSpPr>
          <p:spPr bwMode="auto">
            <a:xfrm>
              <a:off x="1042817" y="3030598"/>
              <a:ext cx="9030341" cy="55914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en-US" altLang="zh-CN" b="1" u="sng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Tiết</a:t>
              </a:r>
              <a:r>
                <a:rPr lang="en-US" altLang="zh-CN" b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b="1" u="sng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10:</a:t>
              </a:r>
              <a:r>
                <a:rPr lang="en-US" altLang="zh-CN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b="1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Nông</a:t>
              </a:r>
              <a:r>
                <a:rPr lang="en-US" altLang="zh-CN" b="1" spc="3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b="1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nghiệp</a:t>
              </a:r>
              <a:endParaRPr lang="en-US" altLang="zh-CN" b="1" spc="30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617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5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841500" y="5435600"/>
            <a:ext cx="7402034" cy="933393"/>
            <a:chOff x="504" y="1008"/>
            <a:chExt cx="4836" cy="851"/>
          </a:xfrm>
        </p:grpSpPr>
        <p:sp>
          <p:nvSpPr>
            <p:cNvPr id="65542" name="AutoShape 6"/>
            <p:cNvSpPr>
              <a:spLocks noChangeArrowheads="1"/>
            </p:cNvSpPr>
            <p:nvPr/>
          </p:nvSpPr>
          <p:spPr bwMode="gray">
            <a:xfrm>
              <a:off x="504" y="1008"/>
              <a:ext cx="4416" cy="76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/>
            </a:p>
          </p:txBody>
        </p:sp>
        <p:sp>
          <p:nvSpPr>
            <p:cNvPr id="23618" name="Text Box 7"/>
            <p:cNvSpPr txBox="1">
              <a:spLocks noChangeArrowheads="1"/>
            </p:cNvSpPr>
            <p:nvPr/>
          </p:nvSpPr>
          <p:spPr bwMode="gray">
            <a:xfrm>
              <a:off x="827" y="1176"/>
              <a:ext cx="4513" cy="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267" b="1">
                  <a:solidFill>
                    <a:srgbClr val="FF0066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Tày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044700" y="4292601"/>
            <a:ext cx="6907647" cy="972631"/>
            <a:chOff x="567" y="1008"/>
            <a:chExt cx="4676" cy="888"/>
          </a:xfrm>
        </p:grpSpPr>
        <p:sp>
          <p:nvSpPr>
            <p:cNvPr id="65545" name="AutoShape 9"/>
            <p:cNvSpPr>
              <a:spLocks noChangeArrowheads="1"/>
            </p:cNvSpPr>
            <p:nvPr/>
          </p:nvSpPr>
          <p:spPr bwMode="gray">
            <a:xfrm>
              <a:off x="567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/>
            </a:p>
          </p:txBody>
        </p:sp>
        <p:sp>
          <p:nvSpPr>
            <p:cNvPr id="23616" name="Text Box 10"/>
            <p:cNvSpPr txBox="1">
              <a:spLocks noChangeArrowheads="1"/>
            </p:cNvSpPr>
            <p:nvPr/>
          </p:nvSpPr>
          <p:spPr bwMode="gray">
            <a:xfrm>
              <a:off x="779" y="1212"/>
              <a:ext cx="4464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267" b="1">
                  <a:solidFill>
                    <a:srgbClr val="FF0066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Kinh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 rot="5400000">
            <a:off x="1037167" y="5397500"/>
            <a:ext cx="1371600" cy="203200"/>
            <a:chOff x="0" y="1896"/>
            <a:chExt cx="5760" cy="120"/>
          </a:xfrm>
        </p:grpSpPr>
        <p:sp>
          <p:nvSpPr>
            <p:cNvPr id="23613" name="Rectangle 1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4" name="Rectangle 1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 rot="5400000">
            <a:off x="1103842" y="4321176"/>
            <a:ext cx="1238249" cy="203200"/>
            <a:chOff x="0" y="1896"/>
            <a:chExt cx="5760" cy="120"/>
          </a:xfrm>
        </p:grpSpPr>
        <p:sp>
          <p:nvSpPr>
            <p:cNvPr id="23611" name="Rectangle 1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2" name="Rectangle 1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 rot="5400000">
            <a:off x="1180042" y="2873376"/>
            <a:ext cx="1085849" cy="203200"/>
            <a:chOff x="0" y="1896"/>
            <a:chExt cx="5760" cy="120"/>
          </a:xfrm>
        </p:grpSpPr>
        <p:sp>
          <p:nvSpPr>
            <p:cNvPr id="23609" name="Rectangle 2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0" name="Rectangle 2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1841499" y="2963334"/>
            <a:ext cx="6726761" cy="972631"/>
            <a:chOff x="504" y="1008"/>
            <a:chExt cx="4416" cy="888"/>
          </a:xfrm>
        </p:grpSpPr>
        <p:sp>
          <p:nvSpPr>
            <p:cNvPr id="65560" name="AutoShape 2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/>
            </a:p>
          </p:txBody>
        </p:sp>
        <p:sp>
          <p:nvSpPr>
            <p:cNvPr id="23608" name="Text Box 25"/>
            <p:cNvSpPr txBox="1">
              <a:spLocks noChangeArrowheads="1"/>
            </p:cNvSpPr>
            <p:nvPr/>
          </p:nvSpPr>
          <p:spPr bwMode="gray">
            <a:xfrm>
              <a:off x="801" y="1212"/>
              <a:ext cx="3976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267" b="1">
                  <a:solidFill>
                    <a:srgbClr val="FF0066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Thái</a:t>
              </a:r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1024467" y="4214286"/>
            <a:ext cx="1229784" cy="975783"/>
            <a:chOff x="150" y="1175"/>
            <a:chExt cx="580" cy="615"/>
          </a:xfrm>
        </p:grpSpPr>
        <p:grpSp>
          <p:nvGrpSpPr>
            <p:cNvPr id="23596" name="Group 39"/>
            <p:cNvGrpSpPr>
              <a:grpSpLocks/>
            </p:cNvGrpSpPr>
            <p:nvPr/>
          </p:nvGrpSpPr>
          <p:grpSpPr bwMode="auto">
            <a:xfrm rot="5400000">
              <a:off x="132" y="1193"/>
              <a:ext cx="615" cy="580"/>
              <a:chOff x="1866" y="1824"/>
              <a:chExt cx="1980" cy="1800"/>
            </a:xfrm>
          </p:grpSpPr>
          <p:sp>
            <p:nvSpPr>
              <p:cNvPr id="65576" name="AutoShape 40"/>
              <p:cNvSpPr>
                <a:spLocks noChangeArrowheads="1"/>
              </p:cNvSpPr>
              <p:nvPr/>
            </p:nvSpPr>
            <p:spPr bwMode="gray">
              <a:xfrm rot="16200000" flipH="1">
                <a:off x="1815" y="2425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65577" name="AutoShape 41"/>
              <p:cNvSpPr>
                <a:spLocks noChangeArrowheads="1"/>
              </p:cNvSpPr>
              <p:nvPr/>
            </p:nvSpPr>
            <p:spPr bwMode="gray">
              <a:xfrm rot="5400000" flipH="1">
                <a:off x="3591" y="2461"/>
                <a:ext cx="307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65578" name="AutoShape 42"/>
              <p:cNvSpPr>
                <a:spLocks noChangeArrowheads="1"/>
              </p:cNvSpPr>
              <p:nvPr/>
            </p:nvSpPr>
            <p:spPr bwMode="gray">
              <a:xfrm rot="10800000" flipH="1">
                <a:off x="2716" y="3416"/>
                <a:ext cx="305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23601" name="Oval 4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02" name="Oval 44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581" name="Oval 45"/>
              <p:cNvSpPr>
                <a:spLocks noChangeArrowheads="1"/>
              </p:cNvSpPr>
              <p:nvPr/>
            </p:nvSpPr>
            <p:spPr bwMode="gray">
              <a:xfrm>
                <a:off x="2311" y="2149"/>
                <a:ext cx="527" cy="95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23604" name="Oval 46"/>
              <p:cNvSpPr>
                <a:spLocks noChangeArrowheads="1"/>
              </p:cNvSpPr>
              <p:nvPr/>
            </p:nvSpPr>
            <p:spPr bwMode="gray">
              <a:xfrm>
                <a:off x="2310" y="2156"/>
                <a:ext cx="527" cy="95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583" name="Oval 47"/>
              <p:cNvSpPr>
                <a:spLocks noChangeArrowheads="1"/>
              </p:cNvSpPr>
              <p:nvPr/>
            </p:nvSpPr>
            <p:spPr bwMode="gray">
              <a:xfrm>
                <a:off x="2329" y="2149"/>
                <a:ext cx="1100" cy="950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23606" name="Oval 48"/>
              <p:cNvSpPr>
                <a:spLocks noChangeArrowheads="1"/>
              </p:cNvSpPr>
              <p:nvPr/>
            </p:nvSpPr>
            <p:spPr bwMode="gray">
              <a:xfrm>
                <a:off x="2336" y="2154"/>
                <a:ext cx="1092" cy="95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5585" name="Text Box 49"/>
            <p:cNvSpPr txBox="1">
              <a:spLocks noChangeArrowheads="1"/>
            </p:cNvSpPr>
            <p:nvPr/>
          </p:nvSpPr>
          <p:spPr bwMode="gray">
            <a:xfrm>
              <a:off x="376" y="1296"/>
              <a:ext cx="213" cy="4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733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1024467" y="5433485"/>
            <a:ext cx="1229784" cy="975783"/>
            <a:chOff x="150" y="1175"/>
            <a:chExt cx="580" cy="615"/>
          </a:xfrm>
        </p:grpSpPr>
        <p:grpSp>
          <p:nvGrpSpPr>
            <p:cNvPr id="23585" name="Group 51"/>
            <p:cNvGrpSpPr>
              <a:grpSpLocks/>
            </p:cNvGrpSpPr>
            <p:nvPr/>
          </p:nvGrpSpPr>
          <p:grpSpPr bwMode="auto">
            <a:xfrm rot="5400000">
              <a:off x="132" y="1193"/>
              <a:ext cx="615" cy="580"/>
              <a:chOff x="1866" y="1824"/>
              <a:chExt cx="1980" cy="1800"/>
            </a:xfrm>
          </p:grpSpPr>
          <p:sp>
            <p:nvSpPr>
              <p:cNvPr id="65588" name="AutoShape 52"/>
              <p:cNvSpPr>
                <a:spLocks noChangeArrowheads="1"/>
              </p:cNvSpPr>
              <p:nvPr/>
            </p:nvSpPr>
            <p:spPr bwMode="gray">
              <a:xfrm rot="16200000" flipH="1">
                <a:off x="1815" y="2425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65589" name="AutoShape 53"/>
              <p:cNvSpPr>
                <a:spLocks noChangeArrowheads="1"/>
              </p:cNvSpPr>
              <p:nvPr/>
            </p:nvSpPr>
            <p:spPr bwMode="gray">
              <a:xfrm rot="5400000" flipH="1">
                <a:off x="3591" y="2461"/>
                <a:ext cx="307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65590" name="AutoShape 54"/>
              <p:cNvSpPr>
                <a:spLocks noChangeArrowheads="1"/>
              </p:cNvSpPr>
              <p:nvPr/>
            </p:nvSpPr>
            <p:spPr bwMode="gray">
              <a:xfrm rot="10800000" flipH="1">
                <a:off x="2716" y="3416"/>
                <a:ext cx="305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23590" name="Oval 55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91" name="Oval 56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593" name="Oval 57"/>
              <p:cNvSpPr>
                <a:spLocks noChangeArrowheads="1"/>
              </p:cNvSpPr>
              <p:nvPr/>
            </p:nvSpPr>
            <p:spPr bwMode="gray">
              <a:xfrm>
                <a:off x="2311" y="2149"/>
                <a:ext cx="527" cy="95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23593" name="Oval 58"/>
              <p:cNvSpPr>
                <a:spLocks noChangeArrowheads="1"/>
              </p:cNvSpPr>
              <p:nvPr/>
            </p:nvSpPr>
            <p:spPr bwMode="gray">
              <a:xfrm>
                <a:off x="2310" y="2156"/>
                <a:ext cx="527" cy="95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595" name="Oval 59"/>
              <p:cNvSpPr>
                <a:spLocks noChangeArrowheads="1"/>
              </p:cNvSpPr>
              <p:nvPr/>
            </p:nvSpPr>
            <p:spPr bwMode="gray">
              <a:xfrm>
                <a:off x="2329" y="2149"/>
                <a:ext cx="1100" cy="950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23595" name="Oval 60"/>
              <p:cNvSpPr>
                <a:spLocks noChangeArrowheads="1"/>
              </p:cNvSpPr>
              <p:nvPr/>
            </p:nvSpPr>
            <p:spPr bwMode="gray">
              <a:xfrm>
                <a:off x="2336" y="2154"/>
                <a:ext cx="1092" cy="95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5597" name="Text Box 61"/>
            <p:cNvSpPr txBox="1">
              <a:spLocks noChangeArrowheads="1"/>
            </p:cNvSpPr>
            <p:nvPr/>
          </p:nvSpPr>
          <p:spPr bwMode="gray">
            <a:xfrm>
              <a:off x="379" y="1224"/>
              <a:ext cx="207" cy="4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733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23562" name="Group 74"/>
          <p:cNvGrpSpPr>
            <a:grpSpLocks/>
          </p:cNvGrpSpPr>
          <p:nvPr/>
        </p:nvGrpSpPr>
        <p:grpSpPr bwMode="auto">
          <a:xfrm>
            <a:off x="1117600" y="1397000"/>
            <a:ext cx="10033000" cy="1295400"/>
            <a:chOff x="156" y="192"/>
            <a:chExt cx="5460" cy="528"/>
          </a:xfrm>
        </p:grpSpPr>
        <p:sp>
          <p:nvSpPr>
            <p:cNvPr id="65611" name="AutoShape 75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5333" b="1">
                  <a:solidFill>
                    <a:srgbClr val="0000FF"/>
                  </a:solidFill>
                  <a:latin typeface="VNI-Times" pitchFamily="2" charset="0"/>
                </a:rPr>
                <a:t> </a:t>
              </a:r>
            </a:p>
          </p:txBody>
        </p:sp>
        <p:grpSp>
          <p:nvGrpSpPr>
            <p:cNvPr id="23582" name="Group 76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23583" name="Rectangle 77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84" name="Rectangle 78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26"/>
          <p:cNvGrpSpPr>
            <a:grpSpLocks/>
          </p:cNvGrpSpPr>
          <p:nvPr/>
        </p:nvGrpSpPr>
        <p:grpSpPr bwMode="auto">
          <a:xfrm>
            <a:off x="1079498" y="3001433"/>
            <a:ext cx="1183220" cy="990600"/>
            <a:chOff x="168" y="1178"/>
            <a:chExt cx="558" cy="624"/>
          </a:xfrm>
        </p:grpSpPr>
        <p:grpSp>
          <p:nvGrpSpPr>
            <p:cNvPr id="23568" name="Group 27"/>
            <p:cNvGrpSpPr>
              <a:grpSpLocks/>
            </p:cNvGrpSpPr>
            <p:nvPr/>
          </p:nvGrpSpPr>
          <p:grpSpPr bwMode="auto">
            <a:xfrm rot="5400000">
              <a:off x="135" y="1211"/>
              <a:ext cx="624" cy="558"/>
              <a:chOff x="1873" y="1824"/>
              <a:chExt cx="2008" cy="1726"/>
            </a:xfrm>
          </p:grpSpPr>
          <p:sp>
            <p:nvSpPr>
              <p:cNvPr id="88" name="AutoShape 28"/>
              <p:cNvSpPr>
                <a:spLocks noChangeArrowheads="1"/>
              </p:cNvSpPr>
              <p:nvPr/>
            </p:nvSpPr>
            <p:spPr bwMode="gray">
              <a:xfrm rot="16200000" flipH="1">
                <a:off x="1821" y="2433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89" name="AutoShape 29"/>
              <p:cNvSpPr>
                <a:spLocks noChangeArrowheads="1"/>
              </p:cNvSpPr>
              <p:nvPr/>
            </p:nvSpPr>
            <p:spPr bwMode="gray">
              <a:xfrm rot="5400000" flipH="1">
                <a:off x="3625" y="2408"/>
                <a:ext cx="309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90" name="AutoShape 30"/>
              <p:cNvSpPr>
                <a:spLocks noChangeArrowheads="1"/>
              </p:cNvSpPr>
              <p:nvPr/>
            </p:nvSpPr>
            <p:spPr bwMode="gray">
              <a:xfrm rot="10800000" flipH="1">
                <a:off x="2718" y="3346"/>
                <a:ext cx="309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23573" name="Oval 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74" name="Oval 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Oval 33"/>
              <p:cNvSpPr>
                <a:spLocks noChangeArrowheads="1"/>
              </p:cNvSpPr>
              <p:nvPr/>
            </p:nvSpPr>
            <p:spPr bwMode="gray">
              <a:xfrm>
                <a:off x="2315" y="2156"/>
                <a:ext cx="527" cy="94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23576" name="Oval 34"/>
              <p:cNvSpPr>
                <a:spLocks noChangeArrowheads="1"/>
              </p:cNvSpPr>
              <p:nvPr/>
            </p:nvSpPr>
            <p:spPr bwMode="gray">
              <a:xfrm>
                <a:off x="2310" y="2159"/>
                <a:ext cx="527" cy="94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Oval 35"/>
              <p:cNvSpPr>
                <a:spLocks noChangeArrowheads="1"/>
              </p:cNvSpPr>
              <p:nvPr/>
            </p:nvSpPr>
            <p:spPr bwMode="gray">
              <a:xfrm>
                <a:off x="2332" y="2071"/>
                <a:ext cx="1098" cy="947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23578" name="Oval 36"/>
              <p:cNvSpPr>
                <a:spLocks noChangeArrowheads="1"/>
              </p:cNvSpPr>
              <p:nvPr/>
            </p:nvSpPr>
            <p:spPr bwMode="gray">
              <a:xfrm>
                <a:off x="2338" y="2159"/>
                <a:ext cx="1091" cy="94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7" name="Text Box 37"/>
            <p:cNvSpPr txBox="1">
              <a:spLocks noChangeArrowheads="1"/>
            </p:cNvSpPr>
            <p:nvPr/>
          </p:nvSpPr>
          <p:spPr bwMode="gray">
            <a:xfrm>
              <a:off x="364" y="1225"/>
              <a:ext cx="224" cy="4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733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20" name="Group 26"/>
          <p:cNvGrpSpPr>
            <a:grpSpLocks/>
          </p:cNvGrpSpPr>
          <p:nvPr/>
        </p:nvGrpSpPr>
        <p:grpSpPr bwMode="auto">
          <a:xfrm>
            <a:off x="1016019" y="4275249"/>
            <a:ext cx="1231883" cy="989014"/>
            <a:chOff x="149" y="1175"/>
            <a:chExt cx="581" cy="623"/>
          </a:xfrm>
          <a:solidFill>
            <a:srgbClr val="1344E1"/>
          </a:solidFill>
        </p:grpSpPr>
        <p:grpSp>
          <p:nvGrpSpPr>
            <p:cNvPr id="21" name="Group 27"/>
            <p:cNvGrpSpPr>
              <a:grpSpLocks/>
            </p:cNvGrpSpPr>
            <p:nvPr/>
          </p:nvGrpSpPr>
          <p:grpSpPr bwMode="auto">
            <a:xfrm rot="5400000">
              <a:off x="128" y="1196"/>
              <a:ext cx="623" cy="581"/>
              <a:chOff x="1868" y="1824"/>
              <a:chExt cx="2009" cy="1807"/>
            </a:xfrm>
            <a:grpFill/>
          </p:grpSpPr>
          <p:sp>
            <p:nvSpPr>
              <p:cNvPr id="65564" name="AutoShape 28"/>
              <p:cNvSpPr>
                <a:spLocks noChangeArrowheads="1"/>
              </p:cNvSpPr>
              <p:nvPr/>
            </p:nvSpPr>
            <p:spPr bwMode="gray">
              <a:xfrm rot="16200000" flipH="1">
                <a:off x="1817" y="2518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65565" name="AutoShape 29"/>
              <p:cNvSpPr>
                <a:spLocks noChangeArrowheads="1"/>
              </p:cNvSpPr>
              <p:nvPr/>
            </p:nvSpPr>
            <p:spPr bwMode="gray">
              <a:xfrm rot="5400000" flipH="1">
                <a:off x="3621" y="2484"/>
                <a:ext cx="310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65566" name="AutoShape 30"/>
              <p:cNvSpPr>
                <a:spLocks noChangeArrowheads="1"/>
              </p:cNvSpPr>
              <p:nvPr/>
            </p:nvSpPr>
            <p:spPr bwMode="gray">
              <a:xfrm rot="10800000" flipH="1">
                <a:off x="2718" y="342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12350" name="Oval 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pFill/>
              <a:ln w="571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12351" name="Oval 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65569" name="Oval 33"/>
              <p:cNvSpPr>
                <a:spLocks noChangeArrowheads="1"/>
              </p:cNvSpPr>
              <p:nvPr/>
            </p:nvSpPr>
            <p:spPr bwMode="gray">
              <a:xfrm>
                <a:off x="2620" y="2149"/>
                <a:ext cx="528" cy="952"/>
              </a:xfrm>
              <a:prstGeom prst="ellipse">
                <a:avLst/>
              </a:prstGeom>
              <a:grpFill/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12353" name="Oval 34"/>
              <p:cNvSpPr>
                <a:spLocks noChangeArrowheads="1"/>
              </p:cNvSpPr>
              <p:nvPr/>
            </p:nvSpPr>
            <p:spPr bwMode="gray">
              <a:xfrm>
                <a:off x="2621" y="2156"/>
                <a:ext cx="528" cy="952"/>
              </a:xfrm>
              <a:prstGeom prst="ellipse">
                <a:avLst/>
              </a:prstGeom>
              <a:solidFill>
                <a:srgbClr val="99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65571" name="Oval 35"/>
              <p:cNvSpPr>
                <a:spLocks noChangeArrowheads="1"/>
              </p:cNvSpPr>
              <p:nvPr/>
            </p:nvSpPr>
            <p:spPr bwMode="gray">
              <a:xfrm>
                <a:off x="2328" y="2149"/>
                <a:ext cx="1099" cy="952"/>
              </a:xfrm>
              <a:prstGeom prst="ellipse">
                <a:avLst/>
              </a:prstGeom>
              <a:grpFill/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12355" name="Oval 36"/>
              <p:cNvSpPr>
                <a:spLocks noChangeArrowheads="1"/>
              </p:cNvSpPr>
              <p:nvPr/>
            </p:nvSpPr>
            <p:spPr bwMode="gray">
              <a:xfrm>
                <a:off x="2337" y="2156"/>
                <a:ext cx="1096" cy="952"/>
              </a:xfrm>
              <a:prstGeom prst="ellipse">
                <a:avLst/>
              </a:prstGeom>
              <a:grpFill/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</p:grpSp>
        <p:sp>
          <p:nvSpPr>
            <p:cNvPr id="65573" name="Text Box 37"/>
            <p:cNvSpPr txBox="1">
              <a:spLocks noChangeArrowheads="1"/>
            </p:cNvSpPr>
            <p:nvPr/>
          </p:nvSpPr>
          <p:spPr bwMode="gray">
            <a:xfrm>
              <a:off x="368" y="1250"/>
              <a:ext cx="213" cy="4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733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pic>
        <p:nvPicPr>
          <p:cNvPr id="94" name="Picture 80" descr="6140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151" y="4089400"/>
            <a:ext cx="1428749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7" name="Text Box 68"/>
          <p:cNvSpPr txBox="1">
            <a:spLocks noChangeArrowheads="1"/>
          </p:cNvSpPr>
          <p:nvPr/>
        </p:nvSpPr>
        <p:spPr bwMode="auto">
          <a:xfrm>
            <a:off x="1638300" y="1778001"/>
            <a:ext cx="94488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67" b="1" i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i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4267" b="1" i="1" dirty="0">
                <a:latin typeface="Times New Roman" panose="02020603050405020304" pitchFamily="18" charset="0"/>
              </a:rPr>
              <a:t> 2. </a:t>
            </a:r>
            <a:r>
              <a:rPr lang="en-US" altLang="en-US" sz="4267" b="1" i="1" dirty="0" err="1">
                <a:latin typeface="Times New Roman" panose="02020603050405020304" pitchFamily="18" charset="0"/>
              </a:rPr>
              <a:t>Dân</a:t>
            </a:r>
            <a:r>
              <a:rPr lang="en-US" altLang="en-US" sz="4267" b="1" i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i="1" dirty="0" err="1">
                <a:latin typeface="Times New Roman" panose="02020603050405020304" pitchFamily="18" charset="0"/>
              </a:rPr>
              <a:t>tộc</a:t>
            </a:r>
            <a:r>
              <a:rPr lang="en-US" altLang="en-US" sz="4267" b="1" i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i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4267" b="1" i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i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4267" b="1" i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4267" b="1" i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i="1" dirty="0" err="1">
                <a:latin typeface="Times New Roman" panose="02020603050405020304" pitchFamily="18" charset="0"/>
              </a:rPr>
              <a:t>dân</a:t>
            </a:r>
            <a:r>
              <a:rPr lang="en-US" altLang="en-US" sz="4267" b="1" i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i="1" dirty="0" err="1">
                <a:latin typeface="Times New Roman" panose="02020603050405020304" pitchFamily="18" charset="0"/>
              </a:rPr>
              <a:t>đông</a:t>
            </a:r>
            <a:r>
              <a:rPr lang="en-US" altLang="en-US" sz="4267" b="1" i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i="1" dirty="0" err="1">
                <a:latin typeface="Times New Roman" panose="02020603050405020304" pitchFamily="18" charset="0"/>
              </a:rPr>
              <a:t>nhất</a:t>
            </a:r>
            <a:endParaRPr lang="en-US" altLang="en-US" sz="4267" b="1" i="1" dirty="0">
              <a:latin typeface="Times New Roman" panose="02020603050405020304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206751" y="40980"/>
            <a:ext cx="6326716" cy="1231092"/>
          </a:xfrm>
          <a:prstGeom prst="rect">
            <a:avLst/>
          </a:prstGeom>
          <a:noFill/>
        </p:spPr>
        <p:txBody>
          <a:bodyPr lIns="121907" tIns="60953" rIns="121907" bIns="60953">
            <a:spAutoFit/>
          </a:bodyPr>
          <a:lstStyle/>
          <a:p>
            <a:pPr algn="ctr">
              <a:defRPr/>
            </a:pPr>
            <a:r>
              <a:rPr lang="en-US" sz="72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7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72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AutoShape 6"/>
          <p:cNvSpPr>
            <a:spLocks noChangeArrowheads="1"/>
          </p:cNvSpPr>
          <p:nvPr/>
        </p:nvSpPr>
        <p:spPr bwMode="auto">
          <a:xfrm>
            <a:off x="9348658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8" name="AutoShape 7"/>
          <p:cNvSpPr>
            <a:spLocks noChangeArrowheads="1"/>
          </p:cNvSpPr>
          <p:nvPr/>
        </p:nvSpPr>
        <p:spPr bwMode="auto">
          <a:xfrm>
            <a:off x="9351833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79" name="AutoShape 8"/>
          <p:cNvSpPr>
            <a:spLocks noChangeArrowheads="1"/>
          </p:cNvSpPr>
          <p:nvPr/>
        </p:nvSpPr>
        <p:spPr bwMode="auto">
          <a:xfrm>
            <a:off x="9356596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80" name="AutoShape 9"/>
          <p:cNvSpPr>
            <a:spLocks noChangeArrowheads="1"/>
          </p:cNvSpPr>
          <p:nvPr/>
        </p:nvSpPr>
        <p:spPr bwMode="auto">
          <a:xfrm>
            <a:off x="9348658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81" name="AutoShape 10"/>
          <p:cNvSpPr>
            <a:spLocks noChangeArrowheads="1"/>
          </p:cNvSpPr>
          <p:nvPr/>
        </p:nvSpPr>
        <p:spPr bwMode="auto">
          <a:xfrm>
            <a:off x="934865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82" name="AutoShape 11"/>
          <p:cNvSpPr>
            <a:spLocks noChangeArrowheads="1"/>
          </p:cNvSpPr>
          <p:nvPr/>
        </p:nvSpPr>
        <p:spPr bwMode="auto">
          <a:xfrm>
            <a:off x="9339133" y="5462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33CC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918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7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41917" y="5302322"/>
            <a:ext cx="9652000" cy="6475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0" indent="0" algn="just" eaLnBrk="1" hangingPunct="1">
              <a:lnSpc>
                <a:spcPct val="90000"/>
              </a:lnSpc>
              <a:spcBef>
                <a:spcPts val="2400"/>
              </a:spcBef>
              <a:buClr>
                <a:srgbClr val="FF0000"/>
              </a:buClr>
              <a:buNone/>
              <a:defRPr/>
            </a:pPr>
            <a:r>
              <a:rPr lang="en-US" sz="2800" kern="0" dirty="0" err="1" smtClean="0">
                <a:solidFill>
                  <a:srgbClr val="0000FF"/>
                </a:solidFill>
                <a:effectLst/>
                <a:latin typeface="Times New Roman"/>
              </a:rPr>
              <a:t>Chăn</a:t>
            </a:r>
            <a:r>
              <a:rPr lang="en-US" sz="2800" kern="0" dirty="0" smtClean="0">
                <a:solidFill>
                  <a:srgbClr val="0000FF"/>
                </a:solidFill>
                <a:effectLst/>
                <a:latin typeface="Times New Roman"/>
              </a:rPr>
              <a:t> </a:t>
            </a:r>
            <a:r>
              <a:rPr lang="en-US" sz="2800" kern="0" dirty="0" err="1" smtClean="0">
                <a:solidFill>
                  <a:srgbClr val="0000FF"/>
                </a:solidFill>
                <a:effectLst/>
                <a:latin typeface="Times New Roman"/>
              </a:rPr>
              <a:t>nuôi</a:t>
            </a:r>
            <a:r>
              <a:rPr lang="en-US" sz="2800" kern="0" dirty="0" smtClean="0">
                <a:solidFill>
                  <a:srgbClr val="0000FF"/>
                </a:solidFill>
                <a:effectLst/>
                <a:latin typeface="Times New Roman"/>
              </a:rPr>
              <a:t> </a:t>
            </a:r>
            <a:r>
              <a:rPr lang="en-US" sz="2800" kern="0" dirty="0" err="1" smtClean="0">
                <a:solidFill>
                  <a:srgbClr val="0000FF"/>
                </a:solidFill>
                <a:effectLst/>
                <a:latin typeface="Times New Roman"/>
              </a:rPr>
              <a:t>đóng</a:t>
            </a:r>
            <a:r>
              <a:rPr lang="en-US" sz="2800" kern="0" dirty="0" smtClean="0">
                <a:solidFill>
                  <a:srgbClr val="0000FF"/>
                </a:solidFill>
                <a:effectLst/>
                <a:latin typeface="Times New Roman"/>
              </a:rPr>
              <a:t> </a:t>
            </a:r>
            <a:r>
              <a:rPr lang="en-US" sz="2800" kern="0" dirty="0" err="1" smtClean="0">
                <a:solidFill>
                  <a:srgbClr val="0000FF"/>
                </a:solidFill>
                <a:effectLst/>
                <a:latin typeface="Times New Roman"/>
              </a:rPr>
              <a:t>góp</a:t>
            </a:r>
            <a:r>
              <a:rPr lang="en-US" sz="2800" kern="0" dirty="0" smtClean="0">
                <a:solidFill>
                  <a:srgbClr val="0000FF"/>
                </a:solidFill>
                <a:effectLst/>
                <a:latin typeface="Times New Roman"/>
              </a:rPr>
              <a:t> ¾ </a:t>
            </a:r>
            <a:r>
              <a:rPr lang="en-US" sz="2800" kern="0" dirty="0" err="1" smtClean="0">
                <a:solidFill>
                  <a:srgbClr val="0000FF"/>
                </a:solidFill>
                <a:effectLst/>
                <a:latin typeface="Times New Roman"/>
              </a:rPr>
              <a:t>giá</a:t>
            </a:r>
            <a:r>
              <a:rPr lang="en-US" sz="2800" kern="0" dirty="0" smtClean="0">
                <a:solidFill>
                  <a:srgbClr val="0000FF"/>
                </a:solidFill>
                <a:effectLst/>
                <a:latin typeface="Times New Roman"/>
              </a:rPr>
              <a:t> </a:t>
            </a:r>
            <a:r>
              <a:rPr lang="en-US" sz="2800" kern="0" dirty="0" err="1" smtClean="0">
                <a:solidFill>
                  <a:srgbClr val="0000FF"/>
                </a:solidFill>
                <a:effectLst/>
                <a:latin typeface="Times New Roman"/>
              </a:rPr>
              <a:t>trị</a:t>
            </a:r>
            <a:r>
              <a:rPr lang="en-US" sz="2800" kern="0" dirty="0" smtClean="0">
                <a:solidFill>
                  <a:srgbClr val="0000FF"/>
                </a:solidFill>
                <a:effectLst/>
                <a:latin typeface="Times New Roman"/>
              </a:rPr>
              <a:t> </a:t>
            </a:r>
            <a:r>
              <a:rPr lang="en-US" sz="2800" kern="0" dirty="0" err="1" smtClean="0">
                <a:solidFill>
                  <a:srgbClr val="0000FF"/>
                </a:solidFill>
                <a:effectLst/>
                <a:latin typeface="Times New Roman"/>
              </a:rPr>
              <a:t>sản</a:t>
            </a:r>
            <a:r>
              <a:rPr lang="en-US" sz="2800" kern="0" dirty="0" smtClean="0">
                <a:solidFill>
                  <a:srgbClr val="0000FF"/>
                </a:solidFill>
                <a:effectLst/>
                <a:latin typeface="Times New Roman"/>
              </a:rPr>
              <a:t> </a:t>
            </a:r>
            <a:r>
              <a:rPr lang="en-US" sz="2800" kern="0" dirty="0" err="1" smtClean="0">
                <a:solidFill>
                  <a:srgbClr val="0000FF"/>
                </a:solidFill>
                <a:effectLst/>
                <a:latin typeface="Times New Roman"/>
              </a:rPr>
              <a:t>xuất</a:t>
            </a:r>
            <a:r>
              <a:rPr lang="en-US" sz="2800" kern="0" dirty="0" smtClean="0">
                <a:solidFill>
                  <a:srgbClr val="0000FF"/>
                </a:solidFill>
                <a:effectLst/>
                <a:latin typeface="Times New Roman"/>
              </a:rPr>
              <a:t> </a:t>
            </a:r>
            <a:r>
              <a:rPr lang="en-US" sz="2800" kern="0" dirty="0" err="1" smtClean="0">
                <a:solidFill>
                  <a:srgbClr val="0000FF"/>
                </a:solidFill>
                <a:effectLst/>
                <a:latin typeface="Times New Roman"/>
              </a:rPr>
              <a:t>nông</a:t>
            </a:r>
            <a:r>
              <a:rPr lang="en-US" sz="2800" kern="0" dirty="0" smtClean="0">
                <a:solidFill>
                  <a:srgbClr val="0000FF"/>
                </a:solidFill>
                <a:effectLst/>
                <a:latin typeface="Times New Roman"/>
              </a:rPr>
              <a:t> </a:t>
            </a:r>
            <a:r>
              <a:rPr lang="en-US" sz="2800" kern="0" dirty="0" err="1" smtClean="0">
                <a:solidFill>
                  <a:srgbClr val="0000FF"/>
                </a:solidFill>
                <a:effectLst/>
                <a:latin typeface="Times New Roman"/>
              </a:rPr>
              <a:t>nghiệp</a:t>
            </a:r>
            <a:r>
              <a:rPr lang="en-US" sz="2800" kern="0" dirty="0" smtClean="0">
                <a:solidFill>
                  <a:srgbClr val="0000FF"/>
                </a:solidFill>
                <a:effectLst/>
                <a:latin typeface="Times New Roman"/>
              </a:rPr>
              <a:t> </a:t>
            </a:r>
            <a:r>
              <a:rPr lang="en-US" sz="2800" kern="0" dirty="0" err="1" smtClean="0">
                <a:solidFill>
                  <a:srgbClr val="0000FF"/>
                </a:solidFill>
                <a:effectLst/>
                <a:latin typeface="Times New Roman"/>
              </a:rPr>
              <a:t>của</a:t>
            </a:r>
            <a:r>
              <a:rPr lang="en-US" sz="2800" kern="0" dirty="0" smtClean="0">
                <a:solidFill>
                  <a:srgbClr val="0000FF"/>
                </a:solidFill>
                <a:effectLst/>
                <a:latin typeface="Times New Roman"/>
              </a:rPr>
              <a:t> </a:t>
            </a:r>
            <a:r>
              <a:rPr lang="en-US" sz="2800" kern="0" dirty="0" err="1" smtClean="0">
                <a:solidFill>
                  <a:srgbClr val="0000FF"/>
                </a:solidFill>
                <a:effectLst/>
                <a:latin typeface="Times New Roman"/>
              </a:rPr>
              <a:t>nước</a:t>
            </a:r>
            <a:r>
              <a:rPr lang="en-US" sz="2800" kern="0" dirty="0" smtClean="0">
                <a:solidFill>
                  <a:srgbClr val="0000FF"/>
                </a:solidFill>
                <a:effectLst/>
                <a:latin typeface="Times New Roman"/>
              </a:rPr>
              <a:t> ta.</a:t>
            </a:r>
          </a:p>
        </p:txBody>
      </p:sp>
      <p:sp>
        <p:nvSpPr>
          <p:cNvPr id="11" name="Action Button: Custom 10">
            <a:hlinkClick r:id="" action="ppaction://noaction" highlightClick="1"/>
          </p:cNvPr>
          <p:cNvSpPr/>
          <p:nvPr/>
        </p:nvSpPr>
        <p:spPr>
          <a:xfrm>
            <a:off x="10339917" y="1807163"/>
            <a:ext cx="508000" cy="457200"/>
          </a:xfrm>
          <a:prstGeom prst="actionButtonBlan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Đ</a:t>
            </a:r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10339917" y="2626568"/>
            <a:ext cx="508000" cy="457200"/>
          </a:xfrm>
          <a:prstGeom prst="actionButtonBlan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S</a:t>
            </a:r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10376203" y="3554204"/>
            <a:ext cx="508000" cy="457200"/>
          </a:xfrm>
          <a:prstGeom prst="actionButtonBlan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Đ</a:t>
            </a:r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10363200" y="4284306"/>
            <a:ext cx="508000" cy="457200"/>
          </a:xfrm>
          <a:prstGeom prst="actionButtonBlan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S</a:t>
            </a:r>
          </a:p>
        </p:txBody>
      </p:sp>
      <p:sp>
        <p:nvSpPr>
          <p:cNvPr id="20" name="Action Button: Custom 19">
            <a:hlinkClick r:id="" action="ppaction://noaction" highlightClick="1"/>
          </p:cNvPr>
          <p:cNvSpPr/>
          <p:nvPr/>
        </p:nvSpPr>
        <p:spPr>
          <a:xfrm>
            <a:off x="10339917" y="5292732"/>
            <a:ext cx="508000" cy="457200"/>
          </a:xfrm>
          <a:prstGeom prst="actionButtonBlan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016000" y="-42642"/>
            <a:ext cx="10363200" cy="1736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4400" kern="0" dirty="0" smtClean="0">
                <a:solidFill>
                  <a:srgbClr val="FF0000"/>
                </a:solidFill>
                <a:latin typeface="Times New Roman"/>
              </a:rPr>
              <a:t>TRÒ CHƠI ĐÚNG / SAI</a:t>
            </a:r>
          </a:p>
        </p:txBody>
      </p:sp>
      <p:pic>
        <p:nvPicPr>
          <p:cNvPr id="36874" name="Picture 6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3881">
            <a:off x="10168467" y="228600"/>
            <a:ext cx="2023533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7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07608">
            <a:off x="0" y="34925"/>
            <a:ext cx="2023533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Rectangle 28"/>
          <p:cNvSpPr>
            <a:spLocks noChangeArrowheads="1"/>
          </p:cNvSpPr>
          <p:nvPr/>
        </p:nvSpPr>
        <p:spPr bwMode="auto">
          <a:xfrm>
            <a:off x="171979" y="102273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4150" y="1871990"/>
            <a:ext cx="9097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Trồng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trọt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là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ngành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sản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xuất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chính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trong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nông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nghiệp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nước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 ta.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864150" y="2716368"/>
            <a:ext cx="753122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  <a:buClr>
                <a:srgbClr val="FF0000"/>
              </a:buClr>
              <a:defRPr/>
            </a:pPr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Cà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phê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là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loại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cây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được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trồng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nhiều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nhất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 ở </a:t>
            </a:r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nước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 ta.</a:t>
            </a:r>
          </a:p>
        </p:txBody>
      </p:sp>
      <p:sp>
        <p:nvSpPr>
          <p:cNvPr id="5" name="Rectangle 4"/>
          <p:cNvSpPr/>
          <p:nvPr/>
        </p:nvSpPr>
        <p:spPr>
          <a:xfrm>
            <a:off x="864152" y="3531273"/>
            <a:ext cx="627928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  <a:spcBef>
                <a:spcPts val="2400"/>
              </a:spcBef>
              <a:buClr>
                <a:srgbClr val="FF0000"/>
              </a:buClr>
              <a:defRPr/>
            </a:pPr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Cây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trồng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nước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 ta </a:t>
            </a:r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chủ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yếu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là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cây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xứ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nóng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988459" y="4423685"/>
            <a:ext cx="599875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  <a:spcBef>
                <a:spcPts val="2400"/>
              </a:spcBef>
              <a:buClr>
                <a:srgbClr val="FF0000"/>
              </a:buClr>
              <a:defRPr/>
            </a:pPr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Lợn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, </a:t>
            </a:r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gà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, </a:t>
            </a:r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vịt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được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nuôi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nhiều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 ở </a:t>
            </a:r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vùng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/>
              </a:rPr>
              <a:t>núi</a:t>
            </a:r>
            <a:r>
              <a:rPr lang="en-US" sz="2800" kern="0" dirty="0">
                <a:solidFill>
                  <a:srgbClr val="0000FF"/>
                </a:solidFill>
                <a:latin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303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230718" y="2681433"/>
            <a:ext cx="3649133" cy="7196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667" b="1">
                <a:latin typeface="Times New Roman" panose="02020603050405020304" pitchFamily="18" charset="0"/>
              </a:rPr>
              <a:t>Nguồn thức ăn đảm bảo 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241302" y="3528099"/>
            <a:ext cx="3649133" cy="14202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667" b="1">
                <a:latin typeface="Times New Roman" panose="02020603050405020304" pitchFamily="18" charset="0"/>
              </a:rPr>
              <a:t>Nhu cầu sử dụng thịt,</a:t>
            </a:r>
          </a:p>
          <a:p>
            <a:pPr algn="ctr" eaLnBrk="1" hangingPunct="1"/>
            <a:r>
              <a:rPr lang="en-US" altLang="en-US" sz="2667" b="1">
                <a:latin typeface="Times New Roman" panose="02020603050405020304" pitchFamily="18" charset="0"/>
              </a:rPr>
              <a:t>trứng, sữa của người</a:t>
            </a:r>
          </a:p>
          <a:p>
            <a:pPr algn="ctr" eaLnBrk="1" hangingPunct="1"/>
            <a:r>
              <a:rPr lang="en-US" altLang="en-US" sz="2667" b="1">
                <a:latin typeface="Times New Roman" panose="02020603050405020304" pitchFamily="18" charset="0"/>
              </a:rPr>
              <a:t>dân tăng.</a:t>
            </a: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241302" y="5049982"/>
            <a:ext cx="3673475" cy="1070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667" b="1" dirty="0" err="1">
                <a:latin typeface="Times New Roman" panose="02020603050405020304" pitchFamily="18" charset="0"/>
              </a:rPr>
              <a:t>Phòng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chống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dịch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bệnh</a:t>
            </a:r>
            <a:endParaRPr lang="en-US" altLang="en-US" sz="2667" b="1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667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gia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súc</a:t>
            </a:r>
            <a:r>
              <a:rPr lang="en-US" altLang="en-US" sz="2667" b="1" dirty="0">
                <a:latin typeface="Times New Roman" panose="02020603050405020304" pitchFamily="18" charset="0"/>
              </a:rPr>
              <a:t>,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gia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cầm</a:t>
            </a:r>
            <a:endParaRPr lang="en-US" altLang="en-US" sz="2667" b="1" dirty="0">
              <a:latin typeface="Times New Roman" panose="02020603050405020304" pitchFamily="18" charset="0"/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4950886" y="3203527"/>
            <a:ext cx="3228974" cy="19424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latin typeface="Times New Roman" panose="02020603050405020304" pitchFamily="18" charset="0"/>
              </a:rPr>
              <a:t>Nuôi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2800" b="1" dirty="0" err="1">
                <a:latin typeface="Times New Roman" panose="02020603050405020304" pitchFamily="18" charset="0"/>
              </a:rPr>
              <a:t>trâu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bò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lợn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gà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vịt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loại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súc</a:t>
            </a:r>
            <a:r>
              <a:rPr lang="en-US" altLang="en-US" sz="2800" b="1" dirty="0">
                <a:latin typeface="Times New Roman" panose="02020603050405020304" pitchFamily="18" charset="0"/>
              </a:rPr>
              <a:t>,</a:t>
            </a:r>
          </a:p>
          <a:p>
            <a:pPr algn="ctr" eaLnBrk="1" hangingPunct="1"/>
            <a:r>
              <a:rPr lang="en-US" altLang="en-US" sz="2800" b="1" dirty="0" err="1">
                <a:latin typeface="Times New Roman" panose="02020603050405020304" pitchFamily="18" charset="0"/>
              </a:rPr>
              <a:t>gia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cầm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khác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8905880" y="3401099"/>
            <a:ext cx="3138486" cy="15472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 err="1">
                <a:latin typeface="Times New Roman" panose="02020603050405020304" pitchFamily="18" charset="0"/>
              </a:rPr>
              <a:t>Ngành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chăn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nuôi</a:t>
            </a:r>
            <a:endParaRPr lang="en-US" altLang="en-US" sz="3000" b="1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phát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triển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ổn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3000" b="1" dirty="0">
                <a:latin typeface="Times New Roman" panose="02020603050405020304" pitchFamily="18" charset="0"/>
              </a:rPr>
              <a:t>, </a:t>
            </a:r>
          </a:p>
          <a:p>
            <a:pPr algn="ctr" eaLnBrk="1" hangingPunct="1"/>
            <a:r>
              <a:rPr lang="en-US" altLang="en-US" sz="3000" b="1">
                <a:latin typeface="Times New Roman" panose="02020603050405020304" pitchFamily="18" charset="0"/>
              </a:rPr>
              <a:t>vững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chắc</a:t>
            </a:r>
            <a:r>
              <a:rPr lang="en-US" altLang="en-US" sz="30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 flipV="1">
            <a:off x="3967695" y="4485542"/>
            <a:ext cx="958849" cy="1000858"/>
          </a:xfrm>
          <a:prstGeom prst="line">
            <a:avLst/>
          </a:prstGeom>
          <a:noFill/>
          <a:ln w="66675" cmpd="dbl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3971926" y="3096299"/>
            <a:ext cx="926042" cy="928360"/>
          </a:xfrm>
          <a:prstGeom prst="line">
            <a:avLst/>
          </a:prstGeom>
          <a:noFill/>
          <a:ln w="66675" cmpd="dbl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 flipV="1">
            <a:off x="8204202" y="4154633"/>
            <a:ext cx="673100" cy="0"/>
          </a:xfrm>
          <a:prstGeom prst="line">
            <a:avLst/>
          </a:prstGeom>
          <a:noFill/>
          <a:ln w="66675" cmpd="dbl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4000502" y="4238239"/>
            <a:ext cx="926042" cy="33723"/>
          </a:xfrm>
          <a:prstGeom prst="line">
            <a:avLst/>
          </a:prstGeom>
          <a:noFill/>
          <a:ln w="66675" cmpd="dbl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812800" y="1740226"/>
            <a:ext cx="1100296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3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en-US" sz="3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3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ngành</a:t>
            </a:r>
            <a:r>
              <a:rPr lang="en-US" altLang="en-US" sz="3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chăn</a:t>
            </a:r>
            <a:r>
              <a:rPr lang="en-US" altLang="en-US" sz="3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nuôi</a:t>
            </a:r>
            <a:r>
              <a:rPr lang="en-US" altLang="en-US" sz="3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càng</a:t>
            </a:r>
            <a:r>
              <a:rPr lang="en-US" altLang="en-US" sz="3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3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3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12800" y="968243"/>
            <a:ext cx="45720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u="sng" kern="0">
                <a:solidFill>
                  <a:srgbClr val="00206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733" b="1" u="sng" kern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Ngành</a:t>
            </a:r>
            <a:r>
              <a:rPr lang="en-US" altLang="en-US" sz="3733" b="1" u="sng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u="sng" kern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chăn</a:t>
            </a:r>
            <a:r>
              <a:rPr lang="en-US" altLang="en-US" sz="3733" b="1" u="sng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u="sng" kern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nuôi</a:t>
            </a:r>
            <a:r>
              <a:rPr lang="en-US" altLang="en-US" sz="3733" b="1" u="sng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3DFFF40E-D3FC-4290-8E28-E8C3173CA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94337"/>
            <a:ext cx="8839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</a:rPr>
              <a:t>Nông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nghiệp</a:t>
            </a:r>
            <a:endParaRPr lang="en-US" altLang="en-US" sz="3733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98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0" grpId="0" animBg="1"/>
      <p:bldP spid="51211" grpId="0" animBg="1"/>
      <p:bldP spid="512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189071" y="5377641"/>
            <a:ext cx="6400800" cy="838374"/>
            <a:chOff x="601" y="1071"/>
            <a:chExt cx="4416" cy="765"/>
          </a:xfrm>
        </p:grpSpPr>
        <p:sp>
          <p:nvSpPr>
            <p:cNvPr id="24641" name="AutoShape 6"/>
            <p:cNvSpPr>
              <a:spLocks noChangeArrowheads="1"/>
            </p:cNvSpPr>
            <p:nvPr/>
          </p:nvSpPr>
          <p:spPr bwMode="gray">
            <a:xfrm>
              <a:off x="601" y="1071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42" name="Text Box 7"/>
            <p:cNvSpPr txBox="1">
              <a:spLocks noChangeArrowheads="1"/>
            </p:cNvSpPr>
            <p:nvPr/>
          </p:nvSpPr>
          <p:spPr bwMode="gray">
            <a:xfrm>
              <a:off x="810" y="1110"/>
              <a:ext cx="3976" cy="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267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Tương đối đồng đều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110938" y="4169935"/>
            <a:ext cx="6400800" cy="839808"/>
            <a:chOff x="465" y="1091"/>
            <a:chExt cx="4416" cy="765"/>
          </a:xfrm>
        </p:grpSpPr>
        <p:sp>
          <p:nvSpPr>
            <p:cNvPr id="65545" name="AutoShape 9"/>
            <p:cNvSpPr>
              <a:spLocks noChangeArrowheads="1"/>
            </p:cNvSpPr>
            <p:nvPr/>
          </p:nvSpPr>
          <p:spPr bwMode="gray">
            <a:xfrm>
              <a:off x="465" y="1091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40" name="Text Box 10"/>
            <p:cNvSpPr txBox="1">
              <a:spLocks noChangeArrowheads="1"/>
            </p:cNvSpPr>
            <p:nvPr/>
          </p:nvSpPr>
          <p:spPr bwMode="gray">
            <a:xfrm>
              <a:off x="781" y="1166"/>
              <a:ext cx="3976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267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 đều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 rot="5400000">
            <a:off x="1261533" y="5346700"/>
            <a:ext cx="1371600" cy="203200"/>
            <a:chOff x="0" y="1896"/>
            <a:chExt cx="5760" cy="120"/>
          </a:xfrm>
        </p:grpSpPr>
        <p:sp>
          <p:nvSpPr>
            <p:cNvPr id="24637" name="Rectangle 1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38" name="Rectangle 1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 rot="5400000">
            <a:off x="1328209" y="4270376"/>
            <a:ext cx="1238249" cy="203200"/>
            <a:chOff x="0" y="1896"/>
            <a:chExt cx="5760" cy="120"/>
          </a:xfrm>
        </p:grpSpPr>
        <p:sp>
          <p:nvSpPr>
            <p:cNvPr id="24635" name="Rectangle 1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36" name="Rectangle 1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 rot="5400000">
            <a:off x="1402293" y="2826809"/>
            <a:ext cx="1085849" cy="203200"/>
            <a:chOff x="0" y="1896"/>
            <a:chExt cx="5760" cy="120"/>
          </a:xfrm>
        </p:grpSpPr>
        <p:sp>
          <p:nvSpPr>
            <p:cNvPr id="24633" name="Rectangle 2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34" name="Rectangle 2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2167467" y="3022601"/>
            <a:ext cx="6444434" cy="838385"/>
            <a:chOff x="504" y="1008"/>
            <a:chExt cx="5670" cy="765"/>
          </a:xfrm>
        </p:grpSpPr>
        <p:sp>
          <p:nvSpPr>
            <p:cNvPr id="65560" name="AutoShape 24"/>
            <p:cNvSpPr>
              <a:spLocks noChangeArrowheads="1"/>
            </p:cNvSpPr>
            <p:nvPr/>
          </p:nvSpPr>
          <p:spPr bwMode="gray">
            <a:xfrm>
              <a:off x="504" y="1008"/>
              <a:ext cx="5533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/>
            </a:p>
          </p:txBody>
        </p:sp>
        <p:sp>
          <p:nvSpPr>
            <p:cNvPr id="24632" name="Text Box 25"/>
            <p:cNvSpPr txBox="1">
              <a:spLocks noChangeArrowheads="1"/>
            </p:cNvSpPr>
            <p:nvPr/>
          </p:nvSpPr>
          <p:spPr bwMode="gray">
            <a:xfrm>
              <a:off x="801" y="1037"/>
              <a:ext cx="5373" cy="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267" b="1">
                  <a:solidFill>
                    <a:srgbClr val="FF0066"/>
                  </a:solidFill>
                  <a:latin typeface="Times New Roman" panose="02020603050405020304" pitchFamily="18" charset="0"/>
                  <a:cs typeface="Arial" panose="020B0604020202020204" pitchFamily="34" charset="0"/>
                  <a:sym typeface="Symbol" panose="05050102010706020507" pitchFamily="18" charset="2"/>
                </a:rPr>
                <a:t>Không đồng đều</a:t>
              </a:r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1248833" y="4074585"/>
            <a:ext cx="1229784" cy="977900"/>
            <a:chOff x="150" y="1175"/>
            <a:chExt cx="580" cy="615"/>
          </a:xfrm>
        </p:grpSpPr>
        <p:grpSp>
          <p:nvGrpSpPr>
            <p:cNvPr id="24620" name="Group 39"/>
            <p:cNvGrpSpPr>
              <a:grpSpLocks/>
            </p:cNvGrpSpPr>
            <p:nvPr/>
          </p:nvGrpSpPr>
          <p:grpSpPr bwMode="auto">
            <a:xfrm rot="5400000">
              <a:off x="132" y="1193"/>
              <a:ext cx="615" cy="580"/>
              <a:chOff x="1867" y="1824"/>
              <a:chExt cx="1981" cy="1800"/>
            </a:xfrm>
          </p:grpSpPr>
          <p:sp>
            <p:nvSpPr>
              <p:cNvPr id="65576" name="AutoShape 40"/>
              <p:cNvSpPr>
                <a:spLocks noChangeArrowheads="1"/>
              </p:cNvSpPr>
              <p:nvPr/>
            </p:nvSpPr>
            <p:spPr bwMode="gray">
              <a:xfrm rot="16200000" flipH="1">
                <a:off x="1816" y="2425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65577" name="AutoShape 41"/>
              <p:cNvSpPr>
                <a:spLocks noChangeArrowheads="1"/>
              </p:cNvSpPr>
              <p:nvPr/>
            </p:nvSpPr>
            <p:spPr bwMode="gray">
              <a:xfrm rot="5400000" flipH="1">
                <a:off x="3593" y="2464"/>
                <a:ext cx="307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65578" name="AutoShape 42"/>
              <p:cNvSpPr>
                <a:spLocks noChangeArrowheads="1"/>
              </p:cNvSpPr>
              <p:nvPr/>
            </p:nvSpPr>
            <p:spPr bwMode="gray">
              <a:xfrm rot="10800000" flipH="1">
                <a:off x="2715" y="3416"/>
                <a:ext cx="304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24625" name="Oval 4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26" name="Oval 44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581" name="Oval 45"/>
              <p:cNvSpPr>
                <a:spLocks noChangeArrowheads="1"/>
              </p:cNvSpPr>
              <p:nvPr/>
            </p:nvSpPr>
            <p:spPr bwMode="gray">
              <a:xfrm>
                <a:off x="2620" y="2149"/>
                <a:ext cx="526" cy="95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24628" name="Oval 46"/>
              <p:cNvSpPr>
                <a:spLocks noChangeArrowheads="1"/>
              </p:cNvSpPr>
              <p:nvPr/>
            </p:nvSpPr>
            <p:spPr bwMode="gray">
              <a:xfrm>
                <a:off x="2623" y="2157"/>
                <a:ext cx="526" cy="95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583" name="Oval 47"/>
              <p:cNvSpPr>
                <a:spLocks noChangeArrowheads="1"/>
              </p:cNvSpPr>
              <p:nvPr/>
            </p:nvSpPr>
            <p:spPr bwMode="gray">
              <a:xfrm>
                <a:off x="2325" y="2149"/>
                <a:ext cx="1102" cy="950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24630" name="Oval 48"/>
              <p:cNvSpPr>
                <a:spLocks noChangeArrowheads="1"/>
              </p:cNvSpPr>
              <p:nvPr/>
            </p:nvSpPr>
            <p:spPr bwMode="gray">
              <a:xfrm>
                <a:off x="2337" y="2157"/>
                <a:ext cx="1096" cy="95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5585" name="Text Box 49"/>
            <p:cNvSpPr txBox="1">
              <a:spLocks noChangeArrowheads="1"/>
            </p:cNvSpPr>
            <p:nvPr/>
          </p:nvSpPr>
          <p:spPr bwMode="gray">
            <a:xfrm>
              <a:off x="385" y="1216"/>
              <a:ext cx="213" cy="4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733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1242485" y="5338235"/>
            <a:ext cx="1229783" cy="975256"/>
            <a:chOff x="150" y="1175"/>
            <a:chExt cx="580" cy="614"/>
          </a:xfrm>
        </p:grpSpPr>
        <p:grpSp>
          <p:nvGrpSpPr>
            <p:cNvPr id="24609" name="Group 51"/>
            <p:cNvGrpSpPr>
              <a:grpSpLocks/>
            </p:cNvGrpSpPr>
            <p:nvPr/>
          </p:nvGrpSpPr>
          <p:grpSpPr bwMode="auto">
            <a:xfrm rot="5400000">
              <a:off x="133" y="1192"/>
              <a:ext cx="614" cy="580"/>
              <a:chOff x="1865" y="1824"/>
              <a:chExt cx="1975" cy="1799"/>
            </a:xfrm>
          </p:grpSpPr>
          <p:sp>
            <p:nvSpPr>
              <p:cNvPr id="65588" name="AutoShape 52"/>
              <p:cNvSpPr>
                <a:spLocks noChangeArrowheads="1"/>
              </p:cNvSpPr>
              <p:nvPr/>
            </p:nvSpPr>
            <p:spPr bwMode="gray">
              <a:xfrm rot="16200000" flipH="1">
                <a:off x="1813" y="2423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 dirty="0"/>
              </a:p>
            </p:txBody>
          </p:sp>
          <p:sp>
            <p:nvSpPr>
              <p:cNvPr id="65589" name="AutoShape 53"/>
              <p:cNvSpPr>
                <a:spLocks noChangeArrowheads="1"/>
              </p:cNvSpPr>
              <p:nvPr/>
            </p:nvSpPr>
            <p:spPr bwMode="gray">
              <a:xfrm rot="5400000" flipH="1">
                <a:off x="3583" y="2440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2400" dirty="0"/>
              </a:p>
            </p:txBody>
          </p:sp>
          <p:sp>
            <p:nvSpPr>
              <p:cNvPr id="65590" name="AutoShape 54"/>
              <p:cNvSpPr>
                <a:spLocks noChangeArrowheads="1"/>
              </p:cNvSpPr>
              <p:nvPr/>
            </p:nvSpPr>
            <p:spPr bwMode="gray">
              <a:xfrm rot="10800000" flipH="1">
                <a:off x="2715" y="3415"/>
                <a:ext cx="305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 sz="2400" dirty="0"/>
              </a:p>
            </p:txBody>
          </p:sp>
          <p:sp>
            <p:nvSpPr>
              <p:cNvPr id="24614" name="Oval 55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15" name="Oval 56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593" name="Oval 57"/>
              <p:cNvSpPr>
                <a:spLocks noChangeArrowheads="1"/>
              </p:cNvSpPr>
              <p:nvPr/>
            </p:nvSpPr>
            <p:spPr bwMode="gray">
              <a:xfrm>
                <a:off x="2109" y="2895"/>
                <a:ext cx="1579" cy="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 dirty="0"/>
              </a:p>
            </p:txBody>
          </p:sp>
          <p:sp>
            <p:nvSpPr>
              <p:cNvPr id="24617" name="Oval 58"/>
              <p:cNvSpPr>
                <a:spLocks noChangeArrowheads="1"/>
              </p:cNvSpPr>
              <p:nvPr/>
            </p:nvSpPr>
            <p:spPr bwMode="gray">
              <a:xfrm>
                <a:off x="2121" y="2922"/>
                <a:ext cx="1579" cy="19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595" name="Oval 59"/>
              <p:cNvSpPr>
                <a:spLocks noChangeArrowheads="1"/>
              </p:cNvSpPr>
              <p:nvPr/>
            </p:nvSpPr>
            <p:spPr bwMode="gray">
              <a:xfrm>
                <a:off x="2108" y="2049"/>
                <a:ext cx="1580" cy="1097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 dirty="0"/>
              </a:p>
            </p:txBody>
          </p:sp>
          <p:sp>
            <p:nvSpPr>
              <p:cNvPr id="24619" name="Oval 60"/>
              <p:cNvSpPr>
                <a:spLocks noChangeArrowheads="1"/>
              </p:cNvSpPr>
              <p:nvPr/>
            </p:nvSpPr>
            <p:spPr bwMode="gray">
              <a:xfrm>
                <a:off x="2119" y="2081"/>
                <a:ext cx="1579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5597" name="Text Box 61"/>
            <p:cNvSpPr txBox="1">
              <a:spLocks noChangeArrowheads="1"/>
            </p:cNvSpPr>
            <p:nvPr/>
          </p:nvSpPr>
          <p:spPr bwMode="gray">
            <a:xfrm>
              <a:off x="383" y="1252"/>
              <a:ext cx="207" cy="4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733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24586" name="Group 74"/>
          <p:cNvGrpSpPr>
            <a:grpSpLocks/>
          </p:cNvGrpSpPr>
          <p:nvPr/>
        </p:nvGrpSpPr>
        <p:grpSpPr bwMode="auto">
          <a:xfrm>
            <a:off x="1320800" y="1498601"/>
            <a:ext cx="10566400" cy="1299633"/>
            <a:chOff x="156" y="192"/>
            <a:chExt cx="5460" cy="529"/>
          </a:xfrm>
        </p:grpSpPr>
        <p:sp>
          <p:nvSpPr>
            <p:cNvPr id="65611" name="AutoShape 75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5333" b="1" dirty="0">
                  <a:solidFill>
                    <a:srgbClr val="0000FF"/>
                  </a:solidFill>
                  <a:latin typeface="VNI-Times" pitchFamily="2" charset="0"/>
                </a:rPr>
                <a:t> </a:t>
              </a:r>
            </a:p>
          </p:txBody>
        </p:sp>
        <p:grpSp>
          <p:nvGrpSpPr>
            <p:cNvPr id="24606" name="Group 76"/>
            <p:cNvGrpSpPr>
              <a:grpSpLocks/>
            </p:cNvGrpSpPr>
            <p:nvPr/>
          </p:nvGrpSpPr>
          <p:grpSpPr bwMode="auto">
            <a:xfrm rot="5400000">
              <a:off x="208" y="400"/>
              <a:ext cx="528" cy="114"/>
              <a:chOff x="0" y="1875"/>
              <a:chExt cx="5760" cy="141"/>
            </a:xfrm>
          </p:grpSpPr>
          <p:sp>
            <p:nvSpPr>
              <p:cNvPr id="24607" name="Rectangle 77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08" name="Rectangle 78"/>
              <p:cNvSpPr>
                <a:spLocks noChangeArrowheads="1"/>
              </p:cNvSpPr>
              <p:nvPr/>
            </p:nvSpPr>
            <p:spPr bwMode="gray">
              <a:xfrm>
                <a:off x="0" y="1875"/>
                <a:ext cx="5760" cy="141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26"/>
          <p:cNvGrpSpPr>
            <a:grpSpLocks/>
          </p:cNvGrpSpPr>
          <p:nvPr/>
        </p:nvGrpSpPr>
        <p:grpSpPr bwMode="auto">
          <a:xfrm>
            <a:off x="1305981" y="2948517"/>
            <a:ext cx="1183220" cy="990600"/>
            <a:chOff x="169" y="1178"/>
            <a:chExt cx="558" cy="624"/>
          </a:xfrm>
        </p:grpSpPr>
        <p:grpSp>
          <p:nvGrpSpPr>
            <p:cNvPr id="24592" name="Group 27"/>
            <p:cNvGrpSpPr>
              <a:grpSpLocks/>
            </p:cNvGrpSpPr>
            <p:nvPr/>
          </p:nvGrpSpPr>
          <p:grpSpPr bwMode="auto">
            <a:xfrm rot="5400000">
              <a:off x="136" y="1211"/>
              <a:ext cx="624" cy="558"/>
              <a:chOff x="1871" y="1824"/>
              <a:chExt cx="2008" cy="1726"/>
            </a:xfrm>
          </p:grpSpPr>
          <p:sp>
            <p:nvSpPr>
              <p:cNvPr id="88" name="AutoShape 28"/>
              <p:cNvSpPr>
                <a:spLocks noChangeArrowheads="1"/>
              </p:cNvSpPr>
              <p:nvPr/>
            </p:nvSpPr>
            <p:spPr bwMode="gray">
              <a:xfrm rot="16200000" flipH="1">
                <a:off x="1819" y="2430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89" name="AutoShape 29"/>
              <p:cNvSpPr>
                <a:spLocks noChangeArrowheads="1"/>
              </p:cNvSpPr>
              <p:nvPr/>
            </p:nvSpPr>
            <p:spPr bwMode="gray">
              <a:xfrm rot="5400000" flipH="1">
                <a:off x="3623" y="2401"/>
                <a:ext cx="309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90" name="AutoShape 30"/>
              <p:cNvSpPr>
                <a:spLocks noChangeArrowheads="1"/>
              </p:cNvSpPr>
              <p:nvPr/>
            </p:nvSpPr>
            <p:spPr bwMode="gray">
              <a:xfrm rot="10800000" flipH="1">
                <a:off x="2720" y="3346"/>
                <a:ext cx="305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24597" name="Oval 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98" name="Oval 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Oval 33"/>
              <p:cNvSpPr>
                <a:spLocks noChangeArrowheads="1"/>
              </p:cNvSpPr>
              <p:nvPr/>
            </p:nvSpPr>
            <p:spPr bwMode="gray">
              <a:xfrm>
                <a:off x="2622" y="2156"/>
                <a:ext cx="527" cy="94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24600" name="Oval 34"/>
              <p:cNvSpPr>
                <a:spLocks noChangeArrowheads="1"/>
              </p:cNvSpPr>
              <p:nvPr/>
            </p:nvSpPr>
            <p:spPr bwMode="gray">
              <a:xfrm>
                <a:off x="2622" y="2159"/>
                <a:ext cx="527" cy="94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Oval 35"/>
              <p:cNvSpPr>
                <a:spLocks noChangeArrowheads="1"/>
              </p:cNvSpPr>
              <p:nvPr/>
            </p:nvSpPr>
            <p:spPr bwMode="gray">
              <a:xfrm>
                <a:off x="2330" y="2069"/>
                <a:ext cx="1098" cy="947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24602" name="Oval 36"/>
              <p:cNvSpPr>
                <a:spLocks noChangeArrowheads="1"/>
              </p:cNvSpPr>
              <p:nvPr/>
            </p:nvSpPr>
            <p:spPr bwMode="gray">
              <a:xfrm>
                <a:off x="2337" y="2159"/>
                <a:ext cx="1096" cy="94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7" name="Text Box 37"/>
            <p:cNvSpPr txBox="1">
              <a:spLocks noChangeArrowheads="1"/>
            </p:cNvSpPr>
            <p:nvPr/>
          </p:nvSpPr>
          <p:spPr bwMode="gray">
            <a:xfrm>
              <a:off x="371" y="1297"/>
              <a:ext cx="224" cy="4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733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20" name="Group 26"/>
          <p:cNvGrpSpPr>
            <a:grpSpLocks/>
          </p:cNvGrpSpPr>
          <p:nvPr/>
        </p:nvGrpSpPr>
        <p:grpSpPr bwMode="auto">
          <a:xfrm>
            <a:off x="1260799" y="2998623"/>
            <a:ext cx="1231883" cy="989013"/>
            <a:chOff x="149" y="1175"/>
            <a:chExt cx="581" cy="623"/>
          </a:xfrm>
          <a:solidFill>
            <a:srgbClr val="1344E1"/>
          </a:solidFill>
        </p:grpSpPr>
        <p:grpSp>
          <p:nvGrpSpPr>
            <p:cNvPr id="21" name="Group 27"/>
            <p:cNvGrpSpPr>
              <a:grpSpLocks/>
            </p:cNvGrpSpPr>
            <p:nvPr/>
          </p:nvGrpSpPr>
          <p:grpSpPr bwMode="auto">
            <a:xfrm rot="5400000">
              <a:off x="128" y="1196"/>
              <a:ext cx="623" cy="581"/>
              <a:chOff x="1868" y="1824"/>
              <a:chExt cx="2009" cy="1807"/>
            </a:xfrm>
            <a:grpFill/>
          </p:grpSpPr>
          <p:sp>
            <p:nvSpPr>
              <p:cNvPr id="65564" name="AutoShape 28"/>
              <p:cNvSpPr>
                <a:spLocks noChangeArrowheads="1"/>
              </p:cNvSpPr>
              <p:nvPr/>
            </p:nvSpPr>
            <p:spPr bwMode="gray">
              <a:xfrm rot="16200000" flipH="1">
                <a:off x="1817" y="2518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65565" name="AutoShape 29"/>
              <p:cNvSpPr>
                <a:spLocks noChangeArrowheads="1"/>
              </p:cNvSpPr>
              <p:nvPr/>
            </p:nvSpPr>
            <p:spPr bwMode="gray">
              <a:xfrm rot="5400000" flipH="1">
                <a:off x="3621" y="2484"/>
                <a:ext cx="310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65566" name="AutoShape 30"/>
              <p:cNvSpPr>
                <a:spLocks noChangeArrowheads="1"/>
              </p:cNvSpPr>
              <p:nvPr/>
            </p:nvSpPr>
            <p:spPr bwMode="gray">
              <a:xfrm rot="10800000" flipH="1">
                <a:off x="2718" y="342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12350" name="Oval 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pFill/>
              <a:ln w="571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12351" name="Oval 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65569" name="Oval 33"/>
              <p:cNvSpPr>
                <a:spLocks noChangeArrowheads="1"/>
              </p:cNvSpPr>
              <p:nvPr/>
            </p:nvSpPr>
            <p:spPr bwMode="gray">
              <a:xfrm>
                <a:off x="2620" y="2149"/>
                <a:ext cx="528" cy="952"/>
              </a:xfrm>
              <a:prstGeom prst="ellipse">
                <a:avLst/>
              </a:prstGeom>
              <a:grpFill/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12353" name="Oval 34"/>
              <p:cNvSpPr>
                <a:spLocks noChangeArrowheads="1"/>
              </p:cNvSpPr>
              <p:nvPr/>
            </p:nvSpPr>
            <p:spPr bwMode="gray">
              <a:xfrm>
                <a:off x="2621" y="2156"/>
                <a:ext cx="528" cy="952"/>
              </a:xfrm>
              <a:prstGeom prst="ellipse">
                <a:avLst/>
              </a:prstGeom>
              <a:solidFill>
                <a:srgbClr val="99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65571" name="Oval 35"/>
              <p:cNvSpPr>
                <a:spLocks noChangeArrowheads="1"/>
              </p:cNvSpPr>
              <p:nvPr/>
            </p:nvSpPr>
            <p:spPr bwMode="gray">
              <a:xfrm>
                <a:off x="2328" y="2149"/>
                <a:ext cx="1099" cy="952"/>
              </a:xfrm>
              <a:prstGeom prst="ellipse">
                <a:avLst/>
              </a:prstGeom>
              <a:grpFill/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12355" name="Oval 36"/>
              <p:cNvSpPr>
                <a:spLocks noChangeArrowheads="1"/>
              </p:cNvSpPr>
              <p:nvPr/>
            </p:nvSpPr>
            <p:spPr bwMode="gray">
              <a:xfrm>
                <a:off x="2337" y="2156"/>
                <a:ext cx="1096" cy="952"/>
              </a:xfrm>
              <a:prstGeom prst="ellipse">
                <a:avLst/>
              </a:prstGeom>
              <a:grpFill/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</p:grpSp>
        <p:sp>
          <p:nvSpPr>
            <p:cNvPr id="65573" name="Text Box 37"/>
            <p:cNvSpPr txBox="1">
              <a:spLocks noChangeArrowheads="1"/>
            </p:cNvSpPr>
            <p:nvPr/>
          </p:nvSpPr>
          <p:spPr bwMode="gray">
            <a:xfrm>
              <a:off x="330" y="1190"/>
              <a:ext cx="263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pic>
        <p:nvPicPr>
          <p:cNvPr id="94" name="Picture 80" descr="6140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285" y="2817284"/>
            <a:ext cx="1426633" cy="105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1" name="Text Box 68"/>
          <p:cNvSpPr txBox="1">
            <a:spLocks noChangeArrowheads="1"/>
          </p:cNvSpPr>
          <p:nvPr/>
        </p:nvSpPr>
        <p:spPr bwMode="auto">
          <a:xfrm>
            <a:off x="2370667" y="1727201"/>
            <a:ext cx="91440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67" b="1" i="1">
                <a:latin typeface="Times New Roman" panose="02020603050405020304" pitchFamily="18" charset="0"/>
              </a:rPr>
              <a:t>Câu 3. Phân bố dân cư ở nước ta</a:t>
            </a:r>
          </a:p>
        </p:txBody>
      </p:sp>
      <p:sp>
        <p:nvSpPr>
          <p:cNvPr id="76" name="Rectangle 75"/>
          <p:cNvSpPr/>
          <p:nvPr/>
        </p:nvSpPr>
        <p:spPr>
          <a:xfrm>
            <a:off x="3206751" y="40980"/>
            <a:ext cx="6326716" cy="1231092"/>
          </a:xfrm>
          <a:prstGeom prst="rect">
            <a:avLst/>
          </a:prstGeom>
          <a:noFill/>
        </p:spPr>
        <p:txBody>
          <a:bodyPr lIns="121907" tIns="60953" rIns="121907" bIns="60953">
            <a:spAutoFit/>
          </a:bodyPr>
          <a:lstStyle/>
          <a:p>
            <a:pPr algn="ctr">
              <a:defRPr/>
            </a:pPr>
            <a:r>
              <a:rPr lang="en-US" sz="72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7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72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AutoShape 6"/>
          <p:cNvSpPr>
            <a:spLocks noChangeArrowheads="1"/>
          </p:cNvSpPr>
          <p:nvPr/>
        </p:nvSpPr>
        <p:spPr bwMode="auto">
          <a:xfrm>
            <a:off x="9945842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8" name="AutoShape 7"/>
          <p:cNvSpPr>
            <a:spLocks noChangeArrowheads="1"/>
          </p:cNvSpPr>
          <p:nvPr/>
        </p:nvSpPr>
        <p:spPr bwMode="auto">
          <a:xfrm>
            <a:off x="9949017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79" name="AutoShape 8"/>
          <p:cNvSpPr>
            <a:spLocks noChangeArrowheads="1"/>
          </p:cNvSpPr>
          <p:nvPr/>
        </p:nvSpPr>
        <p:spPr bwMode="auto">
          <a:xfrm>
            <a:off x="995378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80" name="AutoShape 9"/>
          <p:cNvSpPr>
            <a:spLocks noChangeArrowheads="1"/>
          </p:cNvSpPr>
          <p:nvPr/>
        </p:nvSpPr>
        <p:spPr bwMode="auto">
          <a:xfrm>
            <a:off x="9945842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81" name="AutoShape 10"/>
          <p:cNvSpPr>
            <a:spLocks noChangeArrowheads="1"/>
          </p:cNvSpPr>
          <p:nvPr/>
        </p:nvSpPr>
        <p:spPr bwMode="auto">
          <a:xfrm>
            <a:off x="9945842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82" name="AutoShape 11"/>
          <p:cNvSpPr>
            <a:spLocks noChangeArrowheads="1"/>
          </p:cNvSpPr>
          <p:nvPr/>
        </p:nvSpPr>
        <p:spPr bwMode="auto">
          <a:xfrm>
            <a:off x="9936317" y="5462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33CC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653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7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638300" y="5435600"/>
            <a:ext cx="7849339" cy="844551"/>
            <a:chOff x="504" y="1008"/>
            <a:chExt cx="4829" cy="770"/>
          </a:xfrm>
        </p:grpSpPr>
        <p:sp>
          <p:nvSpPr>
            <p:cNvPr id="65542" name="AutoShape 6"/>
            <p:cNvSpPr>
              <a:spLocks noChangeArrowheads="1"/>
            </p:cNvSpPr>
            <p:nvPr/>
          </p:nvSpPr>
          <p:spPr bwMode="gray">
            <a:xfrm>
              <a:off x="504" y="1008"/>
              <a:ext cx="4416" cy="76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/>
            </a:p>
          </p:txBody>
        </p:sp>
        <p:sp>
          <p:nvSpPr>
            <p:cNvPr id="25666" name="Text Box 7"/>
            <p:cNvSpPr txBox="1">
              <a:spLocks noChangeArrowheads="1"/>
            </p:cNvSpPr>
            <p:nvPr/>
          </p:nvSpPr>
          <p:spPr bwMode="gray">
            <a:xfrm>
              <a:off x="820" y="1095"/>
              <a:ext cx="4513" cy="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267" b="1">
                  <a:solidFill>
                    <a:srgbClr val="FF0066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Cả hai ý trên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65460" y="4261394"/>
            <a:ext cx="7298043" cy="891578"/>
            <a:chOff x="567" y="1008"/>
            <a:chExt cx="4652" cy="814"/>
          </a:xfrm>
        </p:grpSpPr>
        <p:sp>
          <p:nvSpPr>
            <p:cNvPr id="65545" name="AutoShape 9"/>
            <p:cNvSpPr>
              <a:spLocks noChangeArrowheads="1"/>
            </p:cNvSpPr>
            <p:nvPr/>
          </p:nvSpPr>
          <p:spPr bwMode="gray">
            <a:xfrm>
              <a:off x="567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/>
            </a:p>
          </p:txBody>
        </p:sp>
        <p:sp>
          <p:nvSpPr>
            <p:cNvPr id="25664" name="Text Box 10"/>
            <p:cNvSpPr txBox="1">
              <a:spLocks noChangeArrowheads="1"/>
            </p:cNvSpPr>
            <p:nvPr/>
          </p:nvSpPr>
          <p:spPr bwMode="gray">
            <a:xfrm>
              <a:off x="755" y="1138"/>
              <a:ext cx="4464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267" b="1">
                  <a:solidFill>
                    <a:srgbClr val="FF0066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Ở đồng bằng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 rot="5400000">
            <a:off x="833967" y="5397500"/>
            <a:ext cx="1371600" cy="203200"/>
            <a:chOff x="0" y="1896"/>
            <a:chExt cx="5760" cy="120"/>
          </a:xfrm>
        </p:grpSpPr>
        <p:sp>
          <p:nvSpPr>
            <p:cNvPr id="25661" name="Rectangle 1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62" name="Rectangle 1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 rot="5400000">
            <a:off x="900642" y="4321176"/>
            <a:ext cx="1238249" cy="203200"/>
            <a:chOff x="0" y="1896"/>
            <a:chExt cx="5760" cy="120"/>
          </a:xfrm>
        </p:grpSpPr>
        <p:sp>
          <p:nvSpPr>
            <p:cNvPr id="25659" name="Rectangle 1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60" name="Rectangle 1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 rot="5400000">
            <a:off x="976842" y="2873376"/>
            <a:ext cx="1085849" cy="203200"/>
            <a:chOff x="0" y="1896"/>
            <a:chExt cx="5760" cy="120"/>
          </a:xfrm>
        </p:grpSpPr>
        <p:sp>
          <p:nvSpPr>
            <p:cNvPr id="25657" name="Rectangle 2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58" name="Rectangle 2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1638300" y="3073401"/>
            <a:ext cx="7015479" cy="903627"/>
            <a:chOff x="504" y="1008"/>
            <a:chExt cx="4416" cy="825"/>
          </a:xfrm>
        </p:grpSpPr>
        <p:sp>
          <p:nvSpPr>
            <p:cNvPr id="65560" name="AutoShape 2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/>
            </a:p>
          </p:txBody>
        </p:sp>
        <p:sp>
          <p:nvSpPr>
            <p:cNvPr id="25656" name="Text Box 25"/>
            <p:cNvSpPr txBox="1">
              <a:spLocks noChangeArrowheads="1"/>
            </p:cNvSpPr>
            <p:nvPr/>
          </p:nvSpPr>
          <p:spPr bwMode="gray">
            <a:xfrm>
              <a:off x="807" y="1149"/>
              <a:ext cx="3976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267" b="1">
                  <a:solidFill>
                    <a:srgbClr val="FF0066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Ở miền núi</a:t>
              </a:r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821267" y="4214286"/>
            <a:ext cx="1229784" cy="975783"/>
            <a:chOff x="150" y="1175"/>
            <a:chExt cx="580" cy="615"/>
          </a:xfrm>
        </p:grpSpPr>
        <p:grpSp>
          <p:nvGrpSpPr>
            <p:cNvPr id="25644" name="Group 39"/>
            <p:cNvGrpSpPr>
              <a:grpSpLocks/>
            </p:cNvGrpSpPr>
            <p:nvPr/>
          </p:nvGrpSpPr>
          <p:grpSpPr bwMode="auto">
            <a:xfrm rot="5400000">
              <a:off x="132" y="1193"/>
              <a:ext cx="615" cy="580"/>
              <a:chOff x="1866" y="1824"/>
              <a:chExt cx="1980" cy="1800"/>
            </a:xfrm>
          </p:grpSpPr>
          <p:sp>
            <p:nvSpPr>
              <p:cNvPr id="65576" name="AutoShape 40"/>
              <p:cNvSpPr>
                <a:spLocks noChangeArrowheads="1"/>
              </p:cNvSpPr>
              <p:nvPr/>
            </p:nvSpPr>
            <p:spPr bwMode="gray">
              <a:xfrm rot="16200000" flipH="1">
                <a:off x="1815" y="2425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65577" name="AutoShape 41"/>
              <p:cNvSpPr>
                <a:spLocks noChangeArrowheads="1"/>
              </p:cNvSpPr>
              <p:nvPr/>
            </p:nvSpPr>
            <p:spPr bwMode="gray">
              <a:xfrm rot="5400000" flipH="1">
                <a:off x="3591" y="2461"/>
                <a:ext cx="307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65578" name="AutoShape 42"/>
              <p:cNvSpPr>
                <a:spLocks noChangeArrowheads="1"/>
              </p:cNvSpPr>
              <p:nvPr/>
            </p:nvSpPr>
            <p:spPr bwMode="gray">
              <a:xfrm rot="10800000" flipH="1">
                <a:off x="2716" y="3416"/>
                <a:ext cx="305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25649" name="Oval 4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50" name="Oval 44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581" name="Oval 45"/>
              <p:cNvSpPr>
                <a:spLocks noChangeArrowheads="1"/>
              </p:cNvSpPr>
              <p:nvPr/>
            </p:nvSpPr>
            <p:spPr bwMode="gray">
              <a:xfrm>
                <a:off x="2311" y="2149"/>
                <a:ext cx="527" cy="95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25652" name="Oval 46"/>
              <p:cNvSpPr>
                <a:spLocks noChangeArrowheads="1"/>
              </p:cNvSpPr>
              <p:nvPr/>
            </p:nvSpPr>
            <p:spPr bwMode="gray">
              <a:xfrm>
                <a:off x="2310" y="2156"/>
                <a:ext cx="527" cy="95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583" name="Oval 47"/>
              <p:cNvSpPr>
                <a:spLocks noChangeArrowheads="1"/>
              </p:cNvSpPr>
              <p:nvPr/>
            </p:nvSpPr>
            <p:spPr bwMode="gray">
              <a:xfrm>
                <a:off x="2329" y="2149"/>
                <a:ext cx="1100" cy="950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25654" name="Oval 48"/>
              <p:cNvSpPr>
                <a:spLocks noChangeArrowheads="1"/>
              </p:cNvSpPr>
              <p:nvPr/>
            </p:nvSpPr>
            <p:spPr bwMode="gray">
              <a:xfrm>
                <a:off x="2336" y="2154"/>
                <a:ext cx="1092" cy="95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5585" name="Text Box 49"/>
            <p:cNvSpPr txBox="1">
              <a:spLocks noChangeArrowheads="1"/>
            </p:cNvSpPr>
            <p:nvPr/>
          </p:nvSpPr>
          <p:spPr bwMode="gray">
            <a:xfrm>
              <a:off x="376" y="1296"/>
              <a:ext cx="213" cy="4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733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821267" y="5433486"/>
            <a:ext cx="1229784" cy="975783"/>
            <a:chOff x="150" y="1175"/>
            <a:chExt cx="580" cy="615"/>
          </a:xfrm>
        </p:grpSpPr>
        <p:grpSp>
          <p:nvGrpSpPr>
            <p:cNvPr id="25633" name="Group 51"/>
            <p:cNvGrpSpPr>
              <a:grpSpLocks/>
            </p:cNvGrpSpPr>
            <p:nvPr/>
          </p:nvGrpSpPr>
          <p:grpSpPr bwMode="auto">
            <a:xfrm rot="5400000">
              <a:off x="132" y="1193"/>
              <a:ext cx="615" cy="580"/>
              <a:chOff x="1866" y="1824"/>
              <a:chExt cx="1980" cy="1800"/>
            </a:xfrm>
          </p:grpSpPr>
          <p:sp>
            <p:nvSpPr>
              <p:cNvPr id="65588" name="AutoShape 52"/>
              <p:cNvSpPr>
                <a:spLocks noChangeArrowheads="1"/>
              </p:cNvSpPr>
              <p:nvPr/>
            </p:nvSpPr>
            <p:spPr bwMode="gray">
              <a:xfrm rot="16200000" flipH="1">
                <a:off x="1815" y="2425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65589" name="AutoShape 53"/>
              <p:cNvSpPr>
                <a:spLocks noChangeArrowheads="1"/>
              </p:cNvSpPr>
              <p:nvPr/>
            </p:nvSpPr>
            <p:spPr bwMode="gray">
              <a:xfrm rot="5400000" flipH="1">
                <a:off x="3591" y="2461"/>
                <a:ext cx="307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65590" name="AutoShape 54"/>
              <p:cNvSpPr>
                <a:spLocks noChangeArrowheads="1"/>
              </p:cNvSpPr>
              <p:nvPr/>
            </p:nvSpPr>
            <p:spPr bwMode="gray">
              <a:xfrm rot="10800000" flipH="1">
                <a:off x="2716" y="3416"/>
                <a:ext cx="305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25638" name="Oval 55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39" name="Oval 56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593" name="Oval 57"/>
              <p:cNvSpPr>
                <a:spLocks noChangeArrowheads="1"/>
              </p:cNvSpPr>
              <p:nvPr/>
            </p:nvSpPr>
            <p:spPr bwMode="gray">
              <a:xfrm>
                <a:off x="2311" y="2149"/>
                <a:ext cx="527" cy="95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25641" name="Oval 58"/>
              <p:cNvSpPr>
                <a:spLocks noChangeArrowheads="1"/>
              </p:cNvSpPr>
              <p:nvPr/>
            </p:nvSpPr>
            <p:spPr bwMode="gray">
              <a:xfrm>
                <a:off x="2310" y="2156"/>
                <a:ext cx="527" cy="95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595" name="Oval 59"/>
              <p:cNvSpPr>
                <a:spLocks noChangeArrowheads="1"/>
              </p:cNvSpPr>
              <p:nvPr/>
            </p:nvSpPr>
            <p:spPr bwMode="gray">
              <a:xfrm>
                <a:off x="2329" y="2149"/>
                <a:ext cx="1100" cy="950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25643" name="Oval 60"/>
              <p:cNvSpPr>
                <a:spLocks noChangeArrowheads="1"/>
              </p:cNvSpPr>
              <p:nvPr/>
            </p:nvSpPr>
            <p:spPr bwMode="gray">
              <a:xfrm>
                <a:off x="2336" y="2154"/>
                <a:ext cx="1092" cy="95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5597" name="Text Box 61"/>
            <p:cNvSpPr txBox="1">
              <a:spLocks noChangeArrowheads="1"/>
            </p:cNvSpPr>
            <p:nvPr/>
          </p:nvSpPr>
          <p:spPr bwMode="gray">
            <a:xfrm>
              <a:off x="379" y="1296"/>
              <a:ext cx="207" cy="4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733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25610" name="Group 74"/>
          <p:cNvGrpSpPr>
            <a:grpSpLocks/>
          </p:cNvGrpSpPr>
          <p:nvPr/>
        </p:nvGrpSpPr>
        <p:grpSpPr bwMode="auto">
          <a:xfrm>
            <a:off x="914400" y="1397000"/>
            <a:ext cx="10033000" cy="1295400"/>
            <a:chOff x="156" y="192"/>
            <a:chExt cx="5460" cy="528"/>
          </a:xfrm>
        </p:grpSpPr>
        <p:sp>
          <p:nvSpPr>
            <p:cNvPr id="65611" name="AutoShape 75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5333" b="1">
                  <a:solidFill>
                    <a:srgbClr val="0000FF"/>
                  </a:solidFill>
                  <a:latin typeface="VNI-Times" pitchFamily="2" charset="0"/>
                </a:rPr>
                <a:t> </a:t>
              </a:r>
            </a:p>
          </p:txBody>
        </p:sp>
        <p:grpSp>
          <p:nvGrpSpPr>
            <p:cNvPr id="25630" name="Group 76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25631" name="Rectangle 77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32" name="Rectangle 78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26"/>
          <p:cNvGrpSpPr>
            <a:grpSpLocks/>
          </p:cNvGrpSpPr>
          <p:nvPr/>
        </p:nvGrpSpPr>
        <p:grpSpPr bwMode="auto">
          <a:xfrm>
            <a:off x="876298" y="3001433"/>
            <a:ext cx="1183220" cy="990600"/>
            <a:chOff x="168" y="1178"/>
            <a:chExt cx="558" cy="624"/>
          </a:xfrm>
        </p:grpSpPr>
        <p:grpSp>
          <p:nvGrpSpPr>
            <p:cNvPr id="25616" name="Group 27"/>
            <p:cNvGrpSpPr>
              <a:grpSpLocks/>
            </p:cNvGrpSpPr>
            <p:nvPr/>
          </p:nvGrpSpPr>
          <p:grpSpPr bwMode="auto">
            <a:xfrm rot="5400000">
              <a:off x="135" y="1211"/>
              <a:ext cx="624" cy="558"/>
              <a:chOff x="1873" y="1824"/>
              <a:chExt cx="2008" cy="1726"/>
            </a:xfrm>
          </p:grpSpPr>
          <p:sp>
            <p:nvSpPr>
              <p:cNvPr id="88" name="AutoShape 28"/>
              <p:cNvSpPr>
                <a:spLocks noChangeArrowheads="1"/>
              </p:cNvSpPr>
              <p:nvPr/>
            </p:nvSpPr>
            <p:spPr bwMode="gray">
              <a:xfrm rot="16200000" flipH="1">
                <a:off x="1821" y="2433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89" name="AutoShape 29"/>
              <p:cNvSpPr>
                <a:spLocks noChangeArrowheads="1"/>
              </p:cNvSpPr>
              <p:nvPr/>
            </p:nvSpPr>
            <p:spPr bwMode="gray">
              <a:xfrm rot="5400000" flipH="1">
                <a:off x="3625" y="2408"/>
                <a:ext cx="309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90" name="AutoShape 30"/>
              <p:cNvSpPr>
                <a:spLocks noChangeArrowheads="1"/>
              </p:cNvSpPr>
              <p:nvPr/>
            </p:nvSpPr>
            <p:spPr bwMode="gray">
              <a:xfrm rot="10800000" flipH="1">
                <a:off x="2718" y="3346"/>
                <a:ext cx="309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25621" name="Oval 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22" name="Oval 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Oval 33"/>
              <p:cNvSpPr>
                <a:spLocks noChangeArrowheads="1"/>
              </p:cNvSpPr>
              <p:nvPr/>
            </p:nvSpPr>
            <p:spPr bwMode="gray">
              <a:xfrm>
                <a:off x="2310" y="2156"/>
                <a:ext cx="527" cy="94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25624" name="Oval 34"/>
              <p:cNvSpPr>
                <a:spLocks noChangeArrowheads="1"/>
              </p:cNvSpPr>
              <p:nvPr/>
            </p:nvSpPr>
            <p:spPr bwMode="gray">
              <a:xfrm>
                <a:off x="2307" y="2159"/>
                <a:ext cx="527" cy="94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Oval 35"/>
              <p:cNvSpPr>
                <a:spLocks noChangeArrowheads="1"/>
              </p:cNvSpPr>
              <p:nvPr/>
            </p:nvSpPr>
            <p:spPr bwMode="gray">
              <a:xfrm>
                <a:off x="2332" y="2071"/>
                <a:ext cx="1098" cy="947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25626" name="Oval 36"/>
              <p:cNvSpPr>
                <a:spLocks noChangeArrowheads="1"/>
              </p:cNvSpPr>
              <p:nvPr/>
            </p:nvSpPr>
            <p:spPr bwMode="gray">
              <a:xfrm>
                <a:off x="2335" y="2159"/>
                <a:ext cx="1098" cy="94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7" name="Text Box 37"/>
            <p:cNvSpPr txBox="1">
              <a:spLocks noChangeArrowheads="1"/>
            </p:cNvSpPr>
            <p:nvPr/>
          </p:nvSpPr>
          <p:spPr bwMode="gray">
            <a:xfrm>
              <a:off x="371" y="1297"/>
              <a:ext cx="224" cy="4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733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20" name="Group 26"/>
          <p:cNvGrpSpPr>
            <a:grpSpLocks/>
          </p:cNvGrpSpPr>
          <p:nvPr/>
        </p:nvGrpSpPr>
        <p:grpSpPr bwMode="auto">
          <a:xfrm>
            <a:off x="812819" y="4275247"/>
            <a:ext cx="1231883" cy="989013"/>
            <a:chOff x="149" y="1175"/>
            <a:chExt cx="581" cy="623"/>
          </a:xfrm>
          <a:solidFill>
            <a:srgbClr val="1344E1"/>
          </a:solidFill>
        </p:grpSpPr>
        <p:grpSp>
          <p:nvGrpSpPr>
            <p:cNvPr id="21" name="Group 27"/>
            <p:cNvGrpSpPr>
              <a:grpSpLocks/>
            </p:cNvGrpSpPr>
            <p:nvPr/>
          </p:nvGrpSpPr>
          <p:grpSpPr bwMode="auto">
            <a:xfrm rot="5400000">
              <a:off x="128" y="1196"/>
              <a:ext cx="623" cy="581"/>
              <a:chOff x="1868" y="1824"/>
              <a:chExt cx="2009" cy="1807"/>
            </a:xfrm>
            <a:grpFill/>
          </p:grpSpPr>
          <p:sp>
            <p:nvSpPr>
              <p:cNvPr id="65564" name="AutoShape 28"/>
              <p:cNvSpPr>
                <a:spLocks noChangeArrowheads="1"/>
              </p:cNvSpPr>
              <p:nvPr/>
            </p:nvSpPr>
            <p:spPr bwMode="gray">
              <a:xfrm rot="16200000" flipH="1">
                <a:off x="1817" y="2518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65565" name="AutoShape 29"/>
              <p:cNvSpPr>
                <a:spLocks noChangeArrowheads="1"/>
              </p:cNvSpPr>
              <p:nvPr/>
            </p:nvSpPr>
            <p:spPr bwMode="gray">
              <a:xfrm rot="5400000" flipH="1">
                <a:off x="3621" y="2484"/>
                <a:ext cx="310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65566" name="AutoShape 30"/>
              <p:cNvSpPr>
                <a:spLocks noChangeArrowheads="1"/>
              </p:cNvSpPr>
              <p:nvPr/>
            </p:nvSpPr>
            <p:spPr bwMode="gray">
              <a:xfrm rot="10800000" flipH="1">
                <a:off x="2718" y="342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12350" name="Oval 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pFill/>
              <a:ln w="571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12351" name="Oval 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65569" name="Oval 33"/>
              <p:cNvSpPr>
                <a:spLocks noChangeArrowheads="1"/>
              </p:cNvSpPr>
              <p:nvPr/>
            </p:nvSpPr>
            <p:spPr bwMode="gray">
              <a:xfrm>
                <a:off x="2620" y="2149"/>
                <a:ext cx="528" cy="952"/>
              </a:xfrm>
              <a:prstGeom prst="ellipse">
                <a:avLst/>
              </a:prstGeom>
              <a:grpFill/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12353" name="Oval 34"/>
              <p:cNvSpPr>
                <a:spLocks noChangeArrowheads="1"/>
              </p:cNvSpPr>
              <p:nvPr/>
            </p:nvSpPr>
            <p:spPr bwMode="gray">
              <a:xfrm>
                <a:off x="2621" y="2156"/>
                <a:ext cx="528" cy="952"/>
              </a:xfrm>
              <a:prstGeom prst="ellipse">
                <a:avLst/>
              </a:prstGeom>
              <a:solidFill>
                <a:srgbClr val="99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65571" name="Oval 35"/>
              <p:cNvSpPr>
                <a:spLocks noChangeArrowheads="1"/>
              </p:cNvSpPr>
              <p:nvPr/>
            </p:nvSpPr>
            <p:spPr bwMode="gray">
              <a:xfrm>
                <a:off x="2328" y="2149"/>
                <a:ext cx="1099" cy="952"/>
              </a:xfrm>
              <a:prstGeom prst="ellipse">
                <a:avLst/>
              </a:prstGeom>
              <a:grpFill/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  <p:sp>
            <p:nvSpPr>
              <p:cNvPr id="12355" name="Oval 36"/>
              <p:cNvSpPr>
                <a:spLocks noChangeArrowheads="1"/>
              </p:cNvSpPr>
              <p:nvPr/>
            </p:nvSpPr>
            <p:spPr bwMode="gray">
              <a:xfrm>
                <a:off x="2337" y="2156"/>
                <a:ext cx="1096" cy="952"/>
              </a:xfrm>
              <a:prstGeom prst="ellipse">
                <a:avLst/>
              </a:prstGeom>
              <a:grpFill/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>
                  <a:defRPr/>
                </a:pPr>
                <a:endParaRPr lang="en-US" sz="2400"/>
              </a:p>
            </p:txBody>
          </p:sp>
        </p:grpSp>
        <p:sp>
          <p:nvSpPr>
            <p:cNvPr id="65573" name="Text Box 37"/>
            <p:cNvSpPr txBox="1">
              <a:spLocks noChangeArrowheads="1"/>
            </p:cNvSpPr>
            <p:nvPr/>
          </p:nvSpPr>
          <p:spPr bwMode="gray">
            <a:xfrm>
              <a:off x="368" y="1296"/>
              <a:ext cx="213" cy="4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733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pic>
        <p:nvPicPr>
          <p:cNvPr id="94" name="Picture 80" descr="6140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405" y="2994400"/>
            <a:ext cx="1428749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5" name="Text Box 68"/>
          <p:cNvSpPr txBox="1">
            <a:spLocks noChangeArrowheads="1"/>
          </p:cNvSpPr>
          <p:nvPr/>
        </p:nvSpPr>
        <p:spPr bwMode="auto">
          <a:xfrm>
            <a:off x="1435100" y="1778001"/>
            <a:ext cx="94488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67" b="1" i="1">
                <a:latin typeface="Times New Roman" panose="02020603050405020304" pitchFamily="18" charset="0"/>
              </a:rPr>
              <a:t> Câu 4. Dân cư tập trung đông đúc</a:t>
            </a:r>
          </a:p>
        </p:txBody>
      </p:sp>
      <p:sp>
        <p:nvSpPr>
          <p:cNvPr id="76" name="Rectangle 75"/>
          <p:cNvSpPr/>
          <p:nvPr/>
        </p:nvSpPr>
        <p:spPr>
          <a:xfrm>
            <a:off x="3206751" y="40980"/>
            <a:ext cx="6326716" cy="1231092"/>
          </a:xfrm>
          <a:prstGeom prst="rect">
            <a:avLst/>
          </a:prstGeom>
          <a:noFill/>
        </p:spPr>
        <p:txBody>
          <a:bodyPr lIns="121907" tIns="60953" rIns="121907" bIns="60953">
            <a:spAutoFit/>
          </a:bodyPr>
          <a:lstStyle/>
          <a:p>
            <a:pPr algn="ctr">
              <a:defRPr/>
            </a:pPr>
            <a:r>
              <a:rPr lang="en-US" sz="72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7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72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AutoShape 6"/>
          <p:cNvSpPr>
            <a:spLocks noChangeArrowheads="1"/>
          </p:cNvSpPr>
          <p:nvPr/>
        </p:nvSpPr>
        <p:spPr bwMode="auto">
          <a:xfrm>
            <a:off x="9703236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8" name="AutoShape 7"/>
          <p:cNvSpPr>
            <a:spLocks noChangeArrowheads="1"/>
          </p:cNvSpPr>
          <p:nvPr/>
        </p:nvSpPr>
        <p:spPr bwMode="auto">
          <a:xfrm>
            <a:off x="9706411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79" name="AutoShape 8"/>
          <p:cNvSpPr>
            <a:spLocks noChangeArrowheads="1"/>
          </p:cNvSpPr>
          <p:nvPr/>
        </p:nvSpPr>
        <p:spPr bwMode="auto">
          <a:xfrm>
            <a:off x="9711174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80" name="AutoShape 9"/>
          <p:cNvSpPr>
            <a:spLocks noChangeArrowheads="1"/>
          </p:cNvSpPr>
          <p:nvPr/>
        </p:nvSpPr>
        <p:spPr bwMode="auto">
          <a:xfrm>
            <a:off x="9703236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81" name="AutoShape 10"/>
          <p:cNvSpPr>
            <a:spLocks noChangeArrowheads="1"/>
          </p:cNvSpPr>
          <p:nvPr/>
        </p:nvSpPr>
        <p:spPr bwMode="auto">
          <a:xfrm>
            <a:off x="9703236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82" name="AutoShape 11"/>
          <p:cNvSpPr>
            <a:spLocks noChangeArrowheads="1"/>
          </p:cNvSpPr>
          <p:nvPr/>
        </p:nvSpPr>
        <p:spPr bwMode="auto">
          <a:xfrm>
            <a:off x="9852338" y="5462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33CC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7784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7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4997450" y="3708400"/>
            <a:ext cx="63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4" name="Group 8"/>
          <p:cNvGrpSpPr>
            <a:grpSpLocks/>
          </p:cNvGrpSpPr>
          <p:nvPr/>
        </p:nvGrpSpPr>
        <p:grpSpPr bwMode="auto">
          <a:xfrm>
            <a:off x="726428" y="2158237"/>
            <a:ext cx="10767523" cy="1702048"/>
            <a:chOff x="1042817" y="2314265"/>
            <a:chExt cx="9030341" cy="1189566"/>
          </a:xfrm>
        </p:grpSpPr>
        <p:sp>
          <p:nvSpPr>
            <p:cNvPr id="7174" name="矩形 22"/>
            <p:cNvSpPr>
              <a:spLocks noChangeArrowheads="1"/>
            </p:cNvSpPr>
            <p:nvPr/>
          </p:nvSpPr>
          <p:spPr bwMode="auto">
            <a:xfrm>
              <a:off x="2648562" y="2314265"/>
              <a:ext cx="5584214" cy="58419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en-US" altLang="zh-CN" sz="4400" b="1" u="sng" spc="3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Địa lí</a:t>
              </a:r>
              <a:endParaRPr lang="en-US" altLang="zh-CN" sz="4400" b="1" u="sng" spc="3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22"/>
            <p:cNvSpPr>
              <a:spLocks noChangeArrowheads="1"/>
            </p:cNvSpPr>
            <p:nvPr/>
          </p:nvSpPr>
          <p:spPr bwMode="auto">
            <a:xfrm>
              <a:off x="1042817" y="3030598"/>
              <a:ext cx="9030341" cy="47323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en-US" altLang="zh-CN" sz="4400" b="1" u="sng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Tiết</a:t>
              </a:r>
              <a:r>
                <a:rPr lang="en-US" altLang="zh-CN" sz="4400" b="1" u="sng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400" b="1" u="sng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10 :</a:t>
              </a:r>
              <a:r>
                <a:rPr lang="en-US" altLang="zh-CN" sz="4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400" b="1" spc="3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Nông</a:t>
              </a:r>
              <a:r>
                <a:rPr lang="en-US" altLang="zh-CN" sz="4400" b="1" spc="3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400" b="1" spc="3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nghiệp</a:t>
              </a:r>
              <a:endParaRPr lang="en-US" altLang="zh-CN" sz="44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65947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722" y="2557585"/>
            <a:ext cx="3869564" cy="256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01" y="2986793"/>
            <a:ext cx="4999232" cy="220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33" y="3594101"/>
            <a:ext cx="3909526" cy="185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8"/>
          <p:cNvGrpSpPr>
            <a:grpSpLocks/>
          </p:cNvGrpSpPr>
          <p:nvPr/>
        </p:nvGrpSpPr>
        <p:grpSpPr bwMode="auto">
          <a:xfrm>
            <a:off x="996401" y="330390"/>
            <a:ext cx="11195599" cy="2227195"/>
            <a:chOff x="1042817" y="1633538"/>
            <a:chExt cx="9030341" cy="2007323"/>
          </a:xfrm>
        </p:grpSpPr>
        <p:sp>
          <p:nvSpPr>
            <p:cNvPr id="18" name="矩形 22"/>
            <p:cNvSpPr>
              <a:spLocks noChangeArrowheads="1"/>
            </p:cNvSpPr>
            <p:nvPr/>
          </p:nvSpPr>
          <p:spPr bwMode="auto">
            <a:xfrm>
              <a:off x="1042817" y="1633538"/>
              <a:ext cx="8613886" cy="61026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endParaRPr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9" name="矩形 22"/>
            <p:cNvSpPr>
              <a:spLocks noChangeArrowheads="1"/>
            </p:cNvSpPr>
            <p:nvPr/>
          </p:nvSpPr>
          <p:spPr bwMode="auto">
            <a:xfrm>
              <a:off x="2648562" y="2314265"/>
              <a:ext cx="5584214" cy="47323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en-US" altLang="zh-CN" sz="4400" b="1" u="sng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Địa</a:t>
              </a:r>
              <a:r>
                <a:rPr lang="en-US" altLang="zh-CN" sz="4400" b="1" u="sng" spc="3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400" b="1" u="sng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lí</a:t>
              </a:r>
              <a:endParaRPr lang="en-US" altLang="zh-CN" sz="4400" b="1" u="sng" spc="30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0" name="矩形 22"/>
            <p:cNvSpPr>
              <a:spLocks noChangeArrowheads="1"/>
            </p:cNvSpPr>
            <p:nvPr/>
          </p:nvSpPr>
          <p:spPr bwMode="auto">
            <a:xfrm>
              <a:off x="1042817" y="3030598"/>
              <a:ext cx="9030341" cy="61026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en-US" altLang="zh-CN" sz="4400" b="1" u="sng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Tiết</a:t>
              </a:r>
              <a:r>
                <a:rPr lang="en-US" altLang="zh-CN" sz="4400" b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400" b="1" u="sng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10:</a:t>
              </a:r>
              <a:r>
                <a:rPr lang="en-US" altLang="zh-CN" sz="4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400" b="1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Nông</a:t>
              </a:r>
              <a:r>
                <a:rPr lang="en-US" altLang="zh-CN" sz="4400" b="1" spc="3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400" b="1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nghiệp</a:t>
              </a:r>
              <a:endParaRPr lang="en-US" altLang="zh-CN" sz="4400" b="1" spc="30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005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909" y="3168421"/>
            <a:ext cx="4572000" cy="533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733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Ngành</a:t>
            </a:r>
            <a:r>
              <a:rPr lang="en-US" altLang="en-US" sz="3733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3733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trọt</a:t>
            </a:r>
            <a:r>
              <a:rPr lang="en-US" altLang="en-US" sz="3733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248294" y="3879023"/>
            <a:ext cx="11489616" cy="1320800"/>
          </a:xfrm>
        </p:spPr>
        <p:txBody>
          <a:bodyPr>
            <a:noAutofit/>
          </a:bodyPr>
          <a:lstStyle/>
          <a:p>
            <a:pPr algn="just" eaLnBrk="1" hangingPunct="1"/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vi-VN" altLang="en-US" sz="3600" b="1" dirty="0" smtClean="0">
                <a:latin typeface="Times New Roman" panose="02020603050405020304" pitchFamily="18" charset="0"/>
              </a:rPr>
              <a:t>Nghành trồng trọt có vai trò như thế nào trong nông nghiệp nước ta?</a:t>
            </a:r>
            <a:endParaRPr lang="en-US" altLang="en-US" sz="3600" i="1" dirty="0">
              <a:latin typeface="Times New Roman" panose="02020603050405020304" pitchFamily="18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102638" y="4632130"/>
            <a:ext cx="12017828" cy="192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vi-VN" altLang="en-US" sz="40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 eaLnBrk="1" hangingPunct="1"/>
            <a:r>
              <a:rPr lang="vi-VN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Đọc thầm đoạn: ‘‘</a:t>
            </a:r>
            <a:r>
              <a:rPr lang="vi-VN" altLang="en-US" sz="4000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Trong nông nghiệp.... </a:t>
            </a:r>
            <a:r>
              <a:rPr lang="vi-VN" altLang="en-US" sz="40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s</a:t>
            </a:r>
            <a:r>
              <a:rPr lang="vi-VN" altLang="en-US" sz="4000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ản xuất nông nghiệp’’.</a:t>
            </a:r>
            <a:endParaRPr lang="vi-VN" altLang="en-US" sz="3600" i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57909" y="4648200"/>
            <a:ext cx="64416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  </a:t>
            </a:r>
            <a:endParaRPr lang="en-US" altLang="en-US" sz="3600" b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721600" y="6389745"/>
            <a:ext cx="35560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667" b="1" dirty="0">
              <a:latin typeface="Times New Roman" panose="02020603050405020304" pitchFamily="18" charset="0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38245" y="497151"/>
            <a:ext cx="11195599" cy="2227195"/>
            <a:chOff x="1042817" y="1633538"/>
            <a:chExt cx="9030341" cy="2007323"/>
          </a:xfrm>
        </p:grpSpPr>
        <p:sp>
          <p:nvSpPr>
            <p:cNvPr id="10" name="矩形 22"/>
            <p:cNvSpPr>
              <a:spLocks noChangeArrowheads="1"/>
            </p:cNvSpPr>
            <p:nvPr/>
          </p:nvSpPr>
          <p:spPr bwMode="auto">
            <a:xfrm>
              <a:off x="1042817" y="1633538"/>
              <a:ext cx="8613886" cy="61026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endParaRPr lang="en-US" altLang="zh-CN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22"/>
            <p:cNvSpPr>
              <a:spLocks noChangeArrowheads="1"/>
            </p:cNvSpPr>
            <p:nvPr/>
          </p:nvSpPr>
          <p:spPr bwMode="auto">
            <a:xfrm>
              <a:off x="2648562" y="2314265"/>
              <a:ext cx="5584214" cy="47323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en-US" altLang="zh-CN" sz="4400" b="1" u="sng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Địa</a:t>
              </a:r>
              <a:r>
                <a:rPr lang="en-US" altLang="zh-CN" sz="4400" b="1" u="sng" spc="3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400" b="1" u="sng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lí</a:t>
              </a:r>
              <a:endParaRPr lang="en-US" altLang="zh-CN" sz="4400" b="1" u="sng" spc="30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22"/>
            <p:cNvSpPr>
              <a:spLocks noChangeArrowheads="1"/>
            </p:cNvSpPr>
            <p:nvPr/>
          </p:nvSpPr>
          <p:spPr bwMode="auto">
            <a:xfrm>
              <a:off x="1042817" y="3030598"/>
              <a:ext cx="9030341" cy="61026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en-US" altLang="zh-CN" sz="4400" b="1" u="sng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Tiết</a:t>
              </a:r>
              <a:r>
                <a:rPr lang="en-US" altLang="zh-CN" sz="4400" b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400" b="1" u="sng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10:</a:t>
              </a:r>
              <a:r>
                <a:rPr lang="en-US" altLang="zh-CN" sz="4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400" b="1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Nông</a:t>
              </a:r>
              <a:r>
                <a:rPr lang="en-US" altLang="zh-CN" sz="4400" b="1" spc="3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4400" b="1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nghiệp</a:t>
              </a:r>
              <a:endParaRPr lang="en-US" altLang="zh-CN" sz="4400" b="1" spc="30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412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25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2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25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25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6" grpId="0"/>
      <p:bldP spid="5131" grpId="0"/>
      <p:bldP spid="513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4" name="Oval 8"/>
          <p:cNvSpPr>
            <a:spLocks noChangeArrowheads="1"/>
          </p:cNvSpPr>
          <p:nvPr/>
        </p:nvSpPr>
        <p:spPr bwMode="auto">
          <a:xfrm>
            <a:off x="2839616" y="4952490"/>
            <a:ext cx="4231951" cy="138662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ta?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3592" y="1807998"/>
            <a:ext cx="45720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u="sng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733" b="1" u="sng" kern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Ngành</a:t>
            </a:r>
            <a:r>
              <a:rPr lang="en-US" altLang="en-US" sz="3733" b="1" u="sng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u="sng" kern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3733" b="1" u="sng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u="sng" kern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trọt</a:t>
            </a:r>
            <a:r>
              <a:rPr lang="en-US" altLang="en-US" sz="3733" b="1" u="sng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8" descr="Luoc_do_nong_nghiep_Viet_Nam"/>
          <p:cNvPicPr>
            <a:picLocks noChangeAspect="1" noChangeArrowheads="1"/>
          </p:cNvPicPr>
          <p:nvPr/>
        </p:nvPicPr>
        <p:blipFill>
          <a:blip r:embed="rId2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030" y="1912776"/>
            <a:ext cx="4267200" cy="424816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1791478" y="2724539"/>
            <a:ext cx="4355321" cy="2053772"/>
          </a:xfrm>
          <a:prstGeom prst="wedgeEllipseCallout">
            <a:avLst>
              <a:gd name="adj1" fmla="val 67626"/>
              <a:gd name="adj2" fmla="val 25395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dựa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vốn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32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721600" y="6184177"/>
            <a:ext cx="35560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 b="1" dirty="0" err="1">
                <a:latin typeface="Times New Roman" panose="02020603050405020304" pitchFamily="18" charset="0"/>
              </a:rPr>
              <a:t>Lược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nông</a:t>
            </a:r>
            <a:r>
              <a:rPr lang="en-US" altLang="en-US" sz="2667" b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</a:rPr>
              <a:t>nghiệp</a:t>
            </a:r>
            <a:endParaRPr lang="en-US" altLang="en-US" sz="2667" b="1" dirty="0">
              <a:latin typeface="Times New Roman" panose="02020603050405020304" pitchFamily="18" charset="0"/>
            </a:endParaRPr>
          </a:p>
        </p:txBody>
      </p: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738245" y="713726"/>
            <a:ext cx="11195599" cy="1123325"/>
            <a:chOff x="1042817" y="2314265"/>
            <a:chExt cx="9030341" cy="1275475"/>
          </a:xfrm>
        </p:grpSpPr>
        <p:sp>
          <p:nvSpPr>
            <p:cNvPr id="13" name="矩形 22"/>
            <p:cNvSpPr>
              <a:spLocks noChangeArrowheads="1"/>
            </p:cNvSpPr>
            <p:nvPr/>
          </p:nvSpPr>
          <p:spPr bwMode="auto">
            <a:xfrm>
              <a:off x="2648562" y="2314265"/>
              <a:ext cx="5584214" cy="44382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en-US" altLang="zh-CN" b="1" u="sng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Địa</a:t>
              </a:r>
              <a:r>
                <a:rPr lang="en-US" altLang="zh-CN" b="1" u="sng" spc="3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b="1" u="sng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lí</a:t>
              </a:r>
              <a:endParaRPr lang="en-US" altLang="zh-CN" b="1" u="sng" spc="30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4" name="矩形 22"/>
            <p:cNvSpPr>
              <a:spLocks noChangeArrowheads="1"/>
            </p:cNvSpPr>
            <p:nvPr/>
          </p:nvSpPr>
          <p:spPr bwMode="auto">
            <a:xfrm>
              <a:off x="1042817" y="3030598"/>
              <a:ext cx="9030341" cy="55914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en-US" altLang="zh-CN" b="1" u="sng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Tiết</a:t>
              </a:r>
              <a:r>
                <a:rPr lang="en-US" altLang="zh-CN" b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b="1" u="sng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10:</a:t>
              </a:r>
              <a:r>
                <a:rPr lang="en-US" altLang="zh-CN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b="1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Nông</a:t>
              </a:r>
              <a:r>
                <a:rPr lang="en-US" altLang="zh-CN" b="1" spc="3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b="1" spc="3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4 hàng" panose="020B0603050302020204" pitchFamily="34" charset="0"/>
                  <a:ea typeface="SimSun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nghiệp</a:t>
              </a:r>
              <a:endParaRPr lang="en-US" altLang="zh-CN" b="1" spc="300" dirty="0"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7780" y="4367921"/>
            <a:ext cx="2589116" cy="2319022"/>
            <a:chOff x="465799" y="3405499"/>
            <a:chExt cx="4665577" cy="3266453"/>
          </a:xfrm>
        </p:grpSpPr>
        <p:pic>
          <p:nvPicPr>
            <p:cNvPr id="16" name="Picture 2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99" y="4003780"/>
              <a:ext cx="4665577" cy="2668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E8144D-7F70-48A2-B981-2C5391505BC7}"/>
                </a:ext>
              </a:extLst>
            </p:cNvPr>
            <p:cNvSpPr txBox="1"/>
            <p:nvPr/>
          </p:nvSpPr>
          <p:spPr>
            <a:xfrm>
              <a:off x="1327073" y="3405499"/>
              <a:ext cx="3532514" cy="12281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US" sz="3600" dirty="0" err="1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3600" dirty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3600" dirty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600" dirty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  <a:endParaRPr lang="en-US" sz="54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849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4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842882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867</Words>
  <Application>Microsoft Office PowerPoint</Application>
  <PresentationFormat>Widescreen</PresentationFormat>
  <Paragraphs>215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SimSun</vt:lpstr>
      <vt:lpstr>.VnTime</vt:lpstr>
      <vt:lpstr>Arial</vt:lpstr>
      <vt:lpstr>Calibri</vt:lpstr>
      <vt:lpstr>Calibri Light</vt:lpstr>
      <vt:lpstr>HP001 4 hàng</vt:lpstr>
      <vt:lpstr>Symbol</vt:lpstr>
      <vt:lpstr>Tahoma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Nghành trồng trọt có vai trò như thế nào trong nông nghiệp nước ta?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68</cp:revision>
  <dcterms:created xsi:type="dcterms:W3CDTF">2021-11-06T04:19:05Z</dcterms:created>
  <dcterms:modified xsi:type="dcterms:W3CDTF">2022-11-06T09:15:38Z</dcterms:modified>
</cp:coreProperties>
</file>