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44" r:id="rId3"/>
    <p:sldId id="337" r:id="rId4"/>
    <p:sldId id="333" r:id="rId5"/>
    <p:sldId id="334" r:id="rId6"/>
    <p:sldId id="335" r:id="rId7"/>
    <p:sldId id="332" r:id="rId8"/>
    <p:sldId id="345" r:id="rId9"/>
    <p:sldId id="257" r:id="rId10"/>
    <p:sldId id="319" r:id="rId11"/>
    <p:sldId id="342" r:id="rId12"/>
    <p:sldId id="343" r:id="rId13"/>
    <p:sldId id="341" r:id="rId14"/>
    <p:sldId id="340" r:id="rId15"/>
    <p:sldId id="325" r:id="rId16"/>
    <p:sldId id="287" r:id="rId17"/>
    <p:sldId id="294" r:id="rId18"/>
    <p:sldId id="320" r:id="rId19"/>
    <p:sldId id="321" r:id="rId20"/>
    <p:sldId id="270" r:id="rId21"/>
    <p:sldId id="296" r:id="rId22"/>
    <p:sldId id="277" r:id="rId23"/>
    <p:sldId id="278" r:id="rId24"/>
    <p:sldId id="279" r:id="rId25"/>
    <p:sldId id="280" r:id="rId26"/>
    <p:sldId id="281" r:id="rId27"/>
    <p:sldId id="282" r:id="rId28"/>
    <p:sldId id="328" r:id="rId29"/>
    <p:sldId id="301" r:id="rId30"/>
    <p:sldId id="310" r:id="rId31"/>
    <p:sldId id="311" r:id="rId32"/>
    <p:sldId id="312" r:id="rId33"/>
    <p:sldId id="313" r:id="rId34"/>
    <p:sldId id="314" r:id="rId35"/>
    <p:sldId id="347" r:id="rId36"/>
    <p:sldId id="295" r:id="rId37"/>
    <p:sldId id="297" r:id="rId38"/>
    <p:sldId id="298" r:id="rId39"/>
    <p:sldId id="303" r:id="rId40"/>
    <p:sldId id="346" r:id="rId41"/>
    <p:sldId id="339" r:id="rId42"/>
    <p:sldId id="292"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3664"/>
  </p:normalViewPr>
  <p:slideViewPr>
    <p:cSldViewPr>
      <p:cViewPr varScale="1">
        <p:scale>
          <a:sx n="106" d="100"/>
          <a:sy n="106" d="100"/>
        </p:scale>
        <p:origin x="2200" y="1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1/24/22</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48B95-98DB-4E52-B749-7CB4ACD6E9BC}"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DA31C-7400-4549-9DF6-AC676E94EF25}"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40</a:t>
            </a:fld>
            <a:endParaRPr lang="zh-CN" altLang="en-US">
              <a:solidFill>
                <a:prstClr val="black"/>
              </a:solidFill>
              <a:latin typeface="Calibri"/>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41</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02D62FD5-5C40-5749-A800-BB946F027262}"/>
              </a:ext>
            </a:extLst>
          </p:cNvPr>
          <p:cNvSpPr>
            <a:spLocks noGrp="1"/>
          </p:cNvSpPr>
          <p:nvPr>
            <p:ph type="sldNum" sz="quarter" idx="5"/>
          </p:nvPr>
        </p:nvSpPr>
        <p:spPr/>
        <p:txBody>
          <a:bodyPr/>
          <a:lstStyle/>
          <a:p>
            <a:pPr fontAlgn="auto">
              <a:spcBef>
                <a:spcPts val="0"/>
              </a:spcBef>
              <a:spcAft>
                <a:spcPts val="0"/>
              </a:spcAft>
              <a:defRPr/>
            </a:pPr>
            <a:fld id="{EAD7D3C9-3D4E-4F73-8299-1515692335DF}" type="slidenum">
              <a:rPr lang="zh-CN" altLang="en-US">
                <a:solidFill>
                  <a:prstClr val="black"/>
                </a:solidFill>
                <a:latin typeface="Calibri"/>
                <a:cs typeface="+mn-cs"/>
              </a:rPr>
              <a:pPr fontAlgn="auto">
                <a:spcBef>
                  <a:spcPts val="0"/>
                </a:spcBef>
                <a:spcAft>
                  <a:spcPts val="0"/>
                </a:spcAft>
                <a:defRPr/>
              </a:pPr>
              <a:t>7</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13</a:t>
            </a:fld>
            <a:endParaRPr lang="zh-CN" altLang="en-US">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14</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37.xml"/><Relationship Id="rId7" Type="http://schemas.openxmlformats.org/officeDocument/2006/relationships/slide" Target="slide36.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39.xml"/><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2492375"/>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857250"/>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152400" y="76200"/>
            <a:ext cx="2743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4" name="TextBox 6"/>
          <p:cNvSpPr txBox="1">
            <a:spLocks noChangeArrowheads="1"/>
          </p:cNvSpPr>
          <p:nvPr/>
        </p:nvSpPr>
        <p:spPr bwMode="auto">
          <a:xfrm>
            <a:off x="0" y="900907"/>
            <a:ext cx="9143999" cy="144655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400" b="1" dirty="0">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id="{F8560038-509A-B844-908F-7FB3ECC04A08}"/>
              </a:ext>
            </a:extLst>
          </p:cNvPr>
          <p:cNvSpPr>
            <a:spLocks noGrp="1"/>
          </p:cNvSpPr>
          <p:nvPr>
            <p:ph idx="1"/>
          </p:nvPr>
        </p:nvSpPr>
        <p:spPr>
          <a:xfrm>
            <a:off x="457200" y="1600200"/>
            <a:ext cx="8458200" cy="4525963"/>
          </a:xfrm>
        </p:spPr>
        <p:txBody>
          <a:bodyPr/>
          <a:lstStyle/>
          <a:p>
            <a:pPr marL="514350" indent="-514350" algn="just">
              <a:buFontTx/>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01600"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0B0E2BDC-2A9C-2B44-AD2C-1E87672745BA}"/>
              </a:ext>
            </a:extLst>
          </p:cNvPr>
          <p:cNvCxnSpPr>
            <a:cxnSpLocks/>
          </p:cNvCxnSpPr>
          <p:nvPr/>
        </p:nvCxnSpPr>
        <p:spPr>
          <a:xfrm flipV="1">
            <a:off x="838200" y="1493839"/>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76200" y="4751388"/>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706438" y="1049338"/>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79375" y="1847850"/>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1. Vì sao một số bạn trong lớp lại cười khi nghe bạn Hà giới thiệu về nghề nghiệp của bố mẹ mình?</a:t>
            </a:r>
          </a:p>
        </p:txBody>
      </p:sp>
      <p:sp>
        <p:nvSpPr>
          <p:cNvPr id="6" name="TextBox 5"/>
          <p:cNvSpPr txBox="1">
            <a:spLocks noChangeArrowheads="1"/>
          </p:cNvSpPr>
          <p:nvPr/>
        </p:nvSpPr>
        <p:spPr bwMode="auto">
          <a:xfrm>
            <a:off x="379413"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solidFill>
                  <a:srgbClr val="FF0000"/>
                </a:solidFill>
                <a:latin typeface="Times New Roman" panose="02020603050405020304" pitchFamily="18" charset="0"/>
                <a:cs typeface="Times New Roman" panose="02020603050405020304" pitchFamily="18" charset="0"/>
              </a:rPr>
              <a:t>Vì Hà kể nghề nghiệp của bố mẹ mình là quét rác.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68263" y="4953000"/>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533400"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685800" y="2290763"/>
            <a:ext cx="7894638" cy="2293937"/>
          </a:xfrm>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Nếu là bạn cùng lớp với Hà, trước hết chúng ta sẽ không cười Hà vì bố mẹ bạn ấy cũng là người lao động chân chính, cần được tôn trọng. Sau đó, em sẽ đứng lên nói điều đó trước lớp để một số bạn đã cười Hà sẽ nhận ra lỗi sai của mình và xin lỗi Hà.</a:t>
            </a:r>
          </a:p>
        </p:txBody>
      </p:sp>
      <p:cxnSp>
        <p:nvCxnSpPr>
          <p:cNvPr id="13" name="直接连接符 10">
            <a:extLst>
              <a:ext uri="{FF2B5EF4-FFF2-40B4-BE49-F238E27FC236}">
                <a16:creationId xmlns:a16="http://schemas.microsoft.com/office/drawing/2014/main" id="{184C034C-2EB6-B144-90ED-D0F8458E961B}"/>
              </a:ext>
            </a:extLst>
          </p:cNvPr>
          <p:cNvCxnSpPr>
            <a:cxnSpLocks/>
          </p:cNvCxnSpPr>
          <p:nvPr/>
        </p:nvCxnSpPr>
        <p:spPr>
          <a:xfrm flipV="1">
            <a:off x="3726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3598863" y="23495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914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01600"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E61B21-5463-7046-9F71-046E7BE04242}"/>
              </a:ext>
            </a:extLst>
          </p:cNvPr>
          <p:cNvCxnSpPr/>
          <p:nvPr/>
        </p:nvCxnSpPr>
        <p:spPr>
          <a:xfrm>
            <a:off x="2795588"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963613" y="1905000"/>
            <a:ext cx="1512887" cy="1512888"/>
            <a:chOff x="2118480" y="1316166"/>
            <a:chExt cx="1512168" cy="1512168"/>
          </a:xfrm>
        </p:grpSpPr>
        <p:sp>
          <p:nvSpPr>
            <p:cNvPr id="17" name="椭圆 16">
              <a:extLst>
                <a:ext uri="{FF2B5EF4-FFF2-40B4-BE49-F238E27FC236}">
                  <a16:creationId xmlns:a16="http://schemas.microsoft.com/office/drawing/2014/main"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3332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80975" y="11430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5842" name="TextBox 5"/>
          <p:cNvSpPr txBox="1">
            <a:spLocks noChangeArrowheads="1"/>
          </p:cNvSpPr>
          <p:nvPr/>
        </p:nvSpPr>
        <p:spPr bwMode="auto">
          <a:xfrm>
            <a:off x="180975" y="533400"/>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Hoạt động 2: Thảo luận</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5843" name="Rectangle 1"/>
          <p:cNvSpPr>
            <a:spLocks noChangeArrowheads="1"/>
          </p:cNvSpPr>
          <p:nvPr/>
        </p:nvSpPr>
        <p:spPr bwMode="auto">
          <a:xfrm>
            <a:off x="4495800" y="2286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p:txBody>
      </p:sp>
      <p:sp>
        <p:nvSpPr>
          <p:cNvPr id="35844" name="Rectangle 3"/>
          <p:cNvSpPr>
            <a:spLocks noChangeArrowheads="1"/>
          </p:cNvSpPr>
          <p:nvPr/>
        </p:nvSpPr>
        <p:spPr bwMode="auto">
          <a:xfrm>
            <a:off x="196850" y="2362200"/>
            <a:ext cx="4298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a. Nông dân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b.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a:t>
            </a:r>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Người giúp việc trong gia đình</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Người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147638" y="1905000"/>
            <a:ext cx="982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p:txBody>
      </p:sp>
      <p:sp>
        <p:nvSpPr>
          <p:cNvPr id="36872" name="Text Box 8">
            <a:extLst>
              <a:ext uri="{FF2B5EF4-FFF2-40B4-BE49-F238E27FC236}">
                <a16:creationId xmlns:a16="http://schemas.microsoft.com/office/drawing/2014/main" id="{E81A223E-6253-4E40-83AE-C80735F803D6}"/>
              </a:ext>
            </a:extLst>
          </p:cNvPr>
          <p:cNvSpPr txBox="1">
            <a:spLocks noChangeArrowheads="1"/>
          </p:cNvSpPr>
          <p:nvPr/>
        </p:nvSpPr>
        <p:spPr bwMode="auto">
          <a:xfrm>
            <a:off x="4618038" y="1852613"/>
            <a:ext cx="4678362" cy="3786187"/>
          </a:xfrm>
          <a:prstGeom prst="rect">
            <a:avLst/>
          </a:prstGeom>
          <a:noFill/>
          <a:ln>
            <a:noFill/>
          </a:ln>
          <a:effec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h. </a:t>
            </a: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viên</a:t>
            </a:r>
            <a:endParaRPr lang="en-US" sz="2400" dirty="0">
              <a:solidFill>
                <a:srgbClr val="0000FF"/>
              </a:solidFill>
              <a:latin typeface="Times New Roman" pitchFamily="18" charset="0"/>
              <a:cs typeface="Times New Roman" pitchFamily="18" charset="0"/>
            </a:endParaRPr>
          </a:p>
          <a:p>
            <a:pPr marL="0" indent="0" eaLnBrk="1" hangingPunct="1">
              <a:spcBef>
                <a:spcPct val="50000"/>
              </a:spcBef>
              <a:defRPr/>
            </a:pPr>
            <a:r>
              <a:rPr lang="en-US" sz="2400" dirty="0">
                <a:solidFill>
                  <a:srgbClr val="0000FF"/>
                </a:solidFill>
                <a:latin typeface="Times New Roman" pitchFamily="18" charset="0"/>
                <a:cs typeface="Times New Roman" pitchFamily="18" charset="0"/>
              </a:rPr>
              <a:t>i.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ma </a:t>
            </a:r>
            <a:r>
              <a:rPr lang="en-US" sz="2400" dirty="0" err="1">
                <a:solidFill>
                  <a:srgbClr val="0000FF"/>
                </a:solidFill>
                <a:latin typeface="Times New Roman" pitchFamily="18" charset="0"/>
                <a:cs typeface="Times New Roman" pitchFamily="18" charset="0"/>
              </a:rPr>
              <a:t>túy</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k.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l.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trộm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m.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xin</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n. </a:t>
            </a:r>
            <a:r>
              <a:rPr lang="en-US" sz="2400" dirty="0" err="1">
                <a:solidFill>
                  <a:srgbClr val="0000FF"/>
                </a:solidFill>
                <a:latin typeface="Times New Roman" pitchFamily="18" charset="0"/>
                <a:cs typeface="Times New Roman" pitchFamily="18" charset="0"/>
              </a:rPr>
              <a:t>Kĩ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sư</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o.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a:t>
            </a:r>
            <a:endParaRPr lang="en-US" sz="2400" dirty="0">
              <a:solidFill>
                <a:srgbClr val="0000FF"/>
              </a:solidFill>
              <a:latin typeface="Times New Roman" pitchFamily="18" charset="0"/>
              <a:cs typeface="Times New Roman" pitchFamily="18" charset="0"/>
            </a:endParaRPr>
          </a:p>
        </p:txBody>
      </p:sp>
      <p:sp>
        <p:nvSpPr>
          <p:cNvPr id="8199" name="TextBox 5"/>
          <p:cNvSpPr txBox="1">
            <a:spLocks noChangeArrowheads="1"/>
          </p:cNvSpPr>
          <p:nvPr/>
        </p:nvSpPr>
        <p:spPr bwMode="auto">
          <a:xfrm>
            <a:off x="207963" y="5334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 name="Rectangle 2"/>
          <p:cNvSpPr>
            <a:spLocks noChangeArrowheads="1"/>
          </p:cNvSpPr>
          <p:nvPr/>
        </p:nvSpPr>
        <p:spPr bwMode="auto">
          <a:xfrm>
            <a:off x="147638" y="5105400"/>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
        <p:nvSpPr>
          <p:cNvPr id="10" name="Oval 11"/>
          <p:cNvSpPr>
            <a:spLocks noChangeArrowheads="1"/>
          </p:cNvSpPr>
          <p:nvPr/>
        </p:nvSpPr>
        <p:spPr bwMode="auto">
          <a:xfrm>
            <a:off x="90488"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Oval 11"/>
          <p:cNvSpPr>
            <a:spLocks noChangeArrowheads="1"/>
          </p:cNvSpPr>
          <p:nvPr/>
        </p:nvSpPr>
        <p:spPr bwMode="auto">
          <a:xfrm>
            <a:off x="90488" y="2438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Oval 11"/>
          <p:cNvSpPr>
            <a:spLocks noChangeArrowheads="1"/>
          </p:cNvSpPr>
          <p:nvPr/>
        </p:nvSpPr>
        <p:spPr bwMode="auto">
          <a:xfrm>
            <a:off x="73025"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Oval 11"/>
          <p:cNvSpPr>
            <a:spLocks noChangeArrowheads="1"/>
          </p:cNvSpPr>
          <p:nvPr/>
        </p:nvSpPr>
        <p:spPr bwMode="auto">
          <a:xfrm>
            <a:off x="90488" y="3581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Oval 11"/>
          <p:cNvSpPr>
            <a:spLocks noChangeArrowheads="1"/>
          </p:cNvSpPr>
          <p:nvPr/>
        </p:nvSpPr>
        <p:spPr bwMode="auto">
          <a:xfrm>
            <a:off x="73025" y="41148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Oval 11"/>
          <p:cNvSpPr>
            <a:spLocks noChangeArrowheads="1"/>
          </p:cNvSpPr>
          <p:nvPr/>
        </p:nvSpPr>
        <p:spPr bwMode="auto">
          <a:xfrm>
            <a:off x="73025"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Oval 11"/>
          <p:cNvSpPr>
            <a:spLocks noChangeArrowheads="1"/>
          </p:cNvSpPr>
          <p:nvPr/>
        </p:nvSpPr>
        <p:spPr bwMode="auto">
          <a:xfrm>
            <a:off x="73025"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Oval 11"/>
          <p:cNvSpPr>
            <a:spLocks noChangeArrowheads="1"/>
          </p:cNvSpPr>
          <p:nvPr/>
        </p:nvSpPr>
        <p:spPr bwMode="auto">
          <a:xfrm>
            <a:off x="4533900"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 name="Oval 11"/>
          <p:cNvSpPr>
            <a:spLocks noChangeArrowheads="1"/>
          </p:cNvSpPr>
          <p:nvPr/>
        </p:nvSpPr>
        <p:spPr bwMode="auto">
          <a:xfrm>
            <a:off x="4533900"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Oval 11"/>
          <p:cNvSpPr>
            <a:spLocks noChangeArrowheads="1"/>
          </p:cNvSpPr>
          <p:nvPr/>
        </p:nvSpPr>
        <p:spPr bwMode="auto">
          <a:xfrm>
            <a:off x="4533900"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500"/>
                                        <p:tgtEl>
                                          <p:spTgt spid="368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fade">
                                      <p:cBhvr>
                                        <p:cTn id="18" dur="500"/>
                                        <p:tgtEl>
                                          <p:spTgt spid="368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3400" y="1127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p:txBody>
      </p:sp>
      <p:sp>
        <p:nvSpPr>
          <p:cNvPr id="39938" name="Rectangle 2"/>
          <p:cNvSpPr>
            <a:spLocks noChangeArrowheads="1"/>
          </p:cNvSpPr>
          <p:nvPr/>
        </p:nvSpPr>
        <p:spPr bwMode="auto">
          <a:xfrm>
            <a:off x="5754688"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39939" name="Rectangle 5"/>
          <p:cNvSpPr>
            <a:spLocks noChangeArrowheads="1"/>
          </p:cNvSpPr>
          <p:nvPr/>
        </p:nvSpPr>
        <p:spPr bwMode="auto">
          <a:xfrm>
            <a:off x="5334000" y="112713"/>
            <a:ext cx="2727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a:p>
            <a:pPr eaLnBrk="1" hangingPunct="1">
              <a:spcBef>
                <a:spcPct val="5000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09563" y="27908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sym typeface="Wingdings" panose="05000000000000000000" pitchFamily="2" charset="2"/>
              </a:rPr>
              <a:t> Đây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là những ng</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ười</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lao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vì công việc của họ mang lại lợi ích cho bản thân, gia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đình</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và xã hội. </a:t>
            </a:r>
            <a:endParaRPr lang="en-US" altLang="en-US" sz="280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92138" y="37449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p:txBody>
      </p:sp>
      <p:sp>
        <p:nvSpPr>
          <p:cNvPr id="10" name="TextBox 9"/>
          <p:cNvSpPr txBox="1">
            <a:spLocks noChangeArrowheads="1"/>
          </p:cNvSpPr>
          <p:nvPr/>
        </p:nvSpPr>
        <p:spPr bwMode="auto">
          <a:xfrm>
            <a:off x="309563" y="5846763"/>
            <a:ext cx="8507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rPr>
              <a:t>Họ không phải ng</a:t>
            </a:r>
            <a:r>
              <a:rPr lang="vi-VN" altLang="en-US" sz="2800">
                <a:latin typeface="Times New Roman" panose="02020603050405020304" pitchFamily="18" charset="0"/>
                <a:cs typeface="Times New Roman" panose="02020603050405020304" pitchFamily="18" charset="0"/>
              </a:rPr>
              <a:t>ười</a:t>
            </a:r>
            <a:r>
              <a:rPr lang="en-US" altLang="en-US" sz="2800">
                <a:latin typeface="Times New Roman" panose="02020603050405020304" pitchFamily="18" charset="0"/>
                <a:cs typeface="Times New Roman" panose="02020603050405020304" pitchFamily="18" charset="0"/>
              </a:rPr>
              <a:t> lao </a:t>
            </a:r>
            <a:r>
              <a:rPr lang="vi-VN" altLang="en-US" sz="2800">
                <a:latin typeface="Times New Roman" panose="02020603050405020304" pitchFamily="18" charset="0"/>
                <a:cs typeface="Times New Roman" panose="02020603050405020304" pitchFamily="18" charset="0"/>
              </a:rPr>
              <a:t>động</a:t>
            </a:r>
            <a:r>
              <a:rPr lang="en-US" altLang="en-US" sz="2800">
                <a:latin typeface="Times New Roman" panose="02020603050405020304" pitchFamily="18" charset="0"/>
                <a:cs typeface="Times New Roman" panose="02020603050405020304" pitchFamily="18" charset="0"/>
              </a:rPr>
              <a:t> vì việc làm của họ gây nguy hại cho </a:t>
            </a:r>
            <a:r>
              <a:rPr lang="vi-VN" altLang="en-US" sz="2800">
                <a:latin typeface="Times New Roman" panose="02020603050405020304" pitchFamily="18" charset="0"/>
                <a:cs typeface="Times New Roman" panose="02020603050405020304" pitchFamily="18" charset="0"/>
              </a:rPr>
              <a:t>đất</a:t>
            </a:r>
            <a:r>
              <a:rPr lang="en-US" altLang="en-US" sz="2800">
                <a:latin typeface="Times New Roman" panose="02020603050405020304" pitchFamily="18" charset="0"/>
                <a:cs typeface="Times New Roman" panose="02020603050405020304" pitchFamily="18" charset="0"/>
              </a:rPr>
              <a:t> n</a:t>
            </a:r>
            <a:r>
              <a:rPr lang="vi-VN" altLang="en-US" sz="2800">
                <a:latin typeface="Times New Roman" panose="02020603050405020304" pitchFamily="18" charset="0"/>
                <a:cs typeface="Times New Roman" panose="02020603050405020304" pitchFamily="18" charset="0"/>
              </a:rPr>
              <a:t>ước</a:t>
            </a:r>
            <a:r>
              <a:rPr lang="en-US" altLang="en-US" sz="28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HAC\106d3174906t1852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HAC\4-a9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 Box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828800"/>
            <a:ext cx="71755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5"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971800" y="2589213"/>
            <a:ext cx="2667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3276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381000" y="45720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Hoạt động 3</a:t>
            </a:r>
          </a:p>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tập 2:</a:t>
            </a:r>
            <a:r>
              <a:rPr lang="en-US" altLang="en-US" sz="2800" b="1">
                <a:latin typeface="Times New Roman" panose="02020603050405020304" pitchFamily="18" charset="0"/>
                <a:cs typeface="Times New Roman" panose="02020603050405020304" pitchFamily="18" charset="0"/>
              </a:rPr>
              <a:t> Em hãy cho biết, những người lao động trong các tranh dưới đây làm nghề gì và công việc </a:t>
            </a:r>
            <a:r>
              <a:rPr lang="vi-VN" altLang="en-US" sz="2800" b="1">
                <a:latin typeface="Times New Roman" panose="02020603050405020304" pitchFamily="18" charset="0"/>
                <a:cs typeface="Times New Roman" panose="02020603050405020304" pitchFamily="18" charset="0"/>
              </a:rPr>
              <a:t>đó </a:t>
            </a:r>
            <a:r>
              <a:rPr lang="en-US" altLang="en-US" sz="2800" b="1">
                <a:latin typeface="Times New Roman" panose="02020603050405020304" pitchFamily="18" charset="0"/>
                <a:cs typeface="Times New Roman" panose="02020603050405020304" pitchFamily="18" charset="0"/>
              </a:rPr>
              <a:t>có ích cho xã hội nh</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 thế nào?</a:t>
            </a:r>
          </a:p>
        </p:txBody>
      </p:sp>
      <p:graphicFrame>
        <p:nvGraphicFramePr>
          <p:cNvPr id="2" name="Table 1">
            <a:extLst>
              <a:ext uri="{FF2B5EF4-FFF2-40B4-BE49-F238E27FC236}">
                <a16:creationId xmlns:a16="http://schemas.microsoft.com/office/drawing/2014/main" id="{FBF14B4F-5519-B248-A66D-8D23C957A889}"/>
              </a:ext>
            </a:extLst>
          </p:cNvPr>
          <p:cNvGraphicFramePr>
            <a:graphicFrameLocks noGrp="1"/>
          </p:cNvGraphicFramePr>
          <p:nvPr/>
        </p:nvGraphicFramePr>
        <p:xfrm>
          <a:off x="1219200" y="3200400"/>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val="20000"/>
                    </a:ext>
                  </a:extLst>
                </a:gridCol>
                <a:gridCol w="4246880">
                  <a:extLst>
                    <a:ext uri="{9D8B030D-6E8A-4147-A177-3AD203B41FA5}">
                      <a16:colId xmlns:a16="http://schemas.microsoft.com/office/drawing/2014/main"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id="{618BD47E-23FE-224B-961D-0CFF2E881DDD}"/>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FAEBCA-618D-B74F-A3D6-37288EFA7182}"/>
              </a:ext>
            </a:extLst>
          </p:cNvPr>
          <p:cNvGraphicFramePr>
            <a:graphicFrameLocks noGrp="1"/>
          </p:cNvGraphicFramePr>
          <p:nvPr/>
        </p:nvGraphicFramePr>
        <p:xfrm>
          <a:off x="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7346EB-8013-9243-90CC-AE58C4D16C3D}"/>
              </a:ext>
            </a:extLst>
          </p:cNvPr>
          <p:cNvGraphicFramePr>
            <a:graphicFrameLocks noGrp="1"/>
          </p:cNvGraphicFramePr>
          <p:nvPr/>
        </p:nvGraphicFramePr>
        <p:xfrm>
          <a:off x="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5E8231-9517-5848-90D2-406EA904E203}"/>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DD179CB-3833-5F4F-8F21-EF90F46FBEF0}"/>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C06792A-CB69-3344-A4A7-2EAC208515DA}"/>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CC"/>
                </a:solidFill>
                <a:latin typeface="Times New Roman" panose="02020603050405020304" pitchFamily="18" charset="0"/>
                <a:cs typeface="Times New Roman" panose="02020603050405020304" pitchFamily="18" charset="0"/>
              </a:rPr>
              <a:t>Chào hỏi lễ phép.</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b. Nói trống không.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c.  Dùng hai tay khi đưa hoặc nhận vật gì.</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đ. Học tập gương những người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e. Quý trọng sản phẩm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g. Giúp đỡ người lao động những việc phù hợp với khả năng.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h.Chế giễu người lao động nghèo, người lao động chân tay.</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3: </a:t>
            </a:r>
            <a:r>
              <a:rPr lang="en-US" altLang="en-US" sz="2800" b="1">
                <a:solidFill>
                  <a:srgbClr val="0000FF"/>
                </a:solidFill>
                <a:latin typeface="Times New Roman" panose="02020603050405020304" pitchFamily="18" charset="0"/>
                <a:cs typeface="Times New Roman" panose="02020603050405020304" pitchFamily="18" charset="0"/>
              </a:rPr>
              <a:t>Những hành động, việc làm nào dưới đây thể hiện sự kính trọng và biết ơn người lao động?</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304800" y="0"/>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62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21388"/>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a, </a:t>
            </a:r>
            <a:r>
              <a:rPr lang="en-US" altLang="en-US" sz="2800" b="1">
                <a:solidFill>
                  <a:srgbClr val="6600FF"/>
                </a:solidFill>
                <a:latin typeface="Times New Roman" panose="02020603050405020304" pitchFamily="18" charset="0"/>
              </a:rPr>
              <a:t>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b, </a:t>
            </a:r>
            <a:r>
              <a:rPr lang="en-US" altLang="en-US" sz="2800" b="1">
                <a:solidFill>
                  <a:srgbClr val="6600FF"/>
                </a:solidFill>
                <a:latin typeface="Times New Roman" panose="02020603050405020304" pitchFamily="18" charset="0"/>
              </a:rPr>
              <a:t>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c, </a:t>
            </a:r>
            <a:r>
              <a:rPr lang="en-US" altLang="en-US" sz="2800" b="1">
                <a:solidFill>
                  <a:srgbClr val="6600FF"/>
                </a:solidFill>
                <a:latin typeface="Times New Roman" panose="02020603050405020304" pitchFamily="18" charset="0"/>
              </a:rPr>
              <a:t>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ngồilàm việc ở góc phòng.</a:t>
            </a:r>
            <a:endParaRPr lang="en-US" altLang="en-US" sz="2800" b="1">
              <a:solidFill>
                <a:srgbClr val="6600FF"/>
              </a:solidFill>
              <a:latin typeface=".VnAvant" panose="020B7200000000000000" pitchFamily="34" charset="0"/>
            </a:endParaRPr>
          </a:p>
          <a:p>
            <a:pPr eaLnBrk="1" hangingPunct="1">
              <a:spcBef>
                <a:spcPct val="0"/>
              </a:spcBef>
              <a:buFontTx/>
              <a:buNone/>
            </a:pPr>
            <a:endParaRPr lang="en-US" altLang="en-US" sz="3600">
              <a:latin typeface=".VnAvant" panose="020B7200000000000000"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11"/>
          <p:cNvSpPr>
            <a:spLocks noChangeArrowheads="1" noChangeShapeType="1" noTextEdit="1"/>
          </p:cNvSpPr>
          <p:nvPr/>
        </p:nvSpPr>
        <p:spPr bwMode="auto">
          <a:xfrm>
            <a:off x="2819400" y="1295400"/>
            <a:ext cx="2971800" cy="609600"/>
          </a:xfrm>
          <a:prstGeom prst="rect">
            <a:avLst/>
          </a:prstGeom>
        </p:spPr>
        <p:txBody>
          <a:bodyPr wrap="none" fromWordArt="1">
            <a:prstTxWarp prst="textPlain">
              <a:avLst>
                <a:gd name="adj" fmla="val 50000"/>
              </a:avLst>
            </a:prstTxWarp>
          </a:bodyPr>
          <a:lstStyle/>
          <a:p>
            <a:pPr algn="ctr"/>
            <a:endParaRPr lang="en-US" sz="3600" kern="10">
              <a:ln w="9525">
                <a:solidFill>
                  <a:srgbClr val="0000CC"/>
                </a:solidFill>
                <a:round/>
                <a:headEnd/>
                <a:tailEnd/>
              </a:ln>
              <a:solidFill>
                <a:srgbClr val="FF0066"/>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190" name="Text Box 22"/>
          <p:cNvSpPr txBox="1">
            <a:spLocks noChangeArrowheads="1"/>
          </p:cNvSpPr>
          <p:nvPr/>
        </p:nvSpPr>
        <p:spPr bwMode="auto">
          <a:xfrm>
            <a:off x="619125" y="3048000"/>
            <a:ext cx="7296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Chúng ta phải yêu lao động vì lao động giúp con người phát triển lành mạnh và đem lại cho con người cuộc sống ấm no hạnh phúc. </a:t>
            </a:r>
          </a:p>
        </p:txBody>
      </p:sp>
      <p:sp>
        <p:nvSpPr>
          <p:cNvPr id="5" name="TextBox 4"/>
          <p:cNvSpPr txBox="1">
            <a:spLocks noChangeArrowheads="1"/>
          </p:cNvSpPr>
          <p:nvPr/>
        </p:nvSpPr>
        <p:spPr bwMode="auto">
          <a:xfrm>
            <a:off x="561975" y="990600"/>
            <a:ext cx="7591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 Tại sao mọi ng</a:t>
            </a:r>
            <a:r>
              <a:rPr lang="vi-VN" altLang="en-US" sz="2800" b="1">
                <a:solidFill>
                  <a:srgbClr val="FF0000"/>
                </a:solidFill>
                <a:latin typeface="Times New Roman" panose="02020603050405020304" pitchFamily="18" charset="0"/>
                <a:cs typeface="Times New Roman" panose="02020603050405020304" pitchFamily="18" charset="0"/>
              </a:rPr>
              <a:t>ười</a:t>
            </a:r>
            <a:r>
              <a:rPr lang="en-US" altLang="en-US" sz="2800" b="1">
                <a:solidFill>
                  <a:srgbClr val="FF0000"/>
                </a:solidFill>
                <a:latin typeface="Times New Roman" panose="02020603050405020304" pitchFamily="18" charset="0"/>
                <a:cs typeface="Times New Roman" panose="02020603050405020304" pitchFamily="18" charset="0"/>
              </a:rPr>
              <a:t> </a:t>
            </a:r>
            <a:r>
              <a:rPr lang="vi-VN" altLang="en-US" sz="2800" b="1">
                <a:solidFill>
                  <a:srgbClr val="FF0000"/>
                </a:solidFill>
                <a:latin typeface="Times New Roman" panose="02020603050405020304" pitchFamily="18" charset="0"/>
                <a:cs typeface="Times New Roman" panose="02020603050405020304" pitchFamily="18" charset="0"/>
              </a:rPr>
              <a:t>đều</a:t>
            </a:r>
            <a:r>
              <a:rPr lang="en-US" altLang="en-US" sz="2800" b="1">
                <a:solidFill>
                  <a:srgbClr val="FF0000"/>
                </a:solidFill>
                <a:latin typeface="Times New Roman" panose="02020603050405020304" pitchFamily="18" charset="0"/>
                <a:cs typeface="Times New Roman" panose="02020603050405020304" pitchFamily="18" charset="0"/>
              </a:rPr>
              <a:t> phải yêu lao </a:t>
            </a:r>
            <a:r>
              <a:rPr lang="vi-VN" altLang="en-US" sz="2800" b="1">
                <a:solidFill>
                  <a:srgbClr val="FF0000"/>
                </a:solidFill>
                <a:latin typeface="Times New Roman" panose="02020603050405020304" pitchFamily="18" charset="0"/>
                <a:cs typeface="Times New Roman" panose="02020603050405020304" pitchFamily="18" charset="0"/>
              </a:rPr>
              <a:t>động</a:t>
            </a:r>
            <a:r>
              <a:rPr lang="en-US" altLang="en-US" sz="28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190"/>
                                        </p:tgtEl>
                                        <p:attrNameLst>
                                          <p:attrName>style.visibility</p:attrName>
                                        </p:attrNameLst>
                                      </p:cBhvr>
                                      <p:to>
                                        <p:strVal val="visible"/>
                                      </p:to>
                                    </p:set>
                                    <p:animEffect transition="in" filter="blinds(horizontal)">
                                      <p:cBhvr>
                                        <p:cTn id="11"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3124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3276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4876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5029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838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990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5486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2895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1981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5181600" y="1295400"/>
            <a:ext cx="1143000" cy="1447800"/>
            <a:chOff x="3264" y="816"/>
            <a:chExt cx="720" cy="912"/>
          </a:xfrm>
        </p:grpSpPr>
        <p:sp>
          <p:nvSpPr>
            <p:cNvPr id="58443" name="Oval 12">
              <a:hlinkClick r:id="rId2" action="ppaction://hlinksldjump"/>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rId2" action="ppaction://hlinksldjump"/>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rId2" action="ppaction://hlinksldjump"/>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rId2" action="ppaction://hlinksldjump"/>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rId2" action="ppaction://hlinksldjump"/>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3" action="ppaction://hlinksldjump"/>
          </p:cNvPr>
          <p:cNvSpPr>
            <a:spLocks noChangeArrowheads="1"/>
          </p:cNvSpPr>
          <p:nvPr/>
        </p:nvSpPr>
        <p:spPr bwMode="auto">
          <a:xfrm>
            <a:off x="2438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5715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5867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5334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5181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5486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5562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2667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3505200" y="2438400"/>
            <a:ext cx="1905000" cy="1981200"/>
            <a:chOff x="2208" y="1536"/>
            <a:chExt cx="1200" cy="1248"/>
          </a:xfrm>
        </p:grpSpPr>
        <p:sp>
          <p:nvSpPr>
            <p:cNvPr id="58437" name="Oval 11">
              <a:hlinkClick r:id="rId4"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4"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4"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4"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4"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4"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4114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1600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1600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1219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914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1219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1295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2667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3124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2209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2362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2895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2590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3886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1333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1295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0"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2286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3124200" y="3962400"/>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3" action="ppaction://hlinksldjump" highlightClick="1"/>
          </p:cNvPr>
          <p:cNvSpPr>
            <a:spLocks noChangeArrowheads="1"/>
          </p:cNvSpPr>
          <p:nvPr/>
        </p:nvSpPr>
        <p:spPr bwMode="auto">
          <a:xfrm>
            <a:off x="2743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4" action="ppaction://hlinksldjump" highlightClick="1"/>
          </p:cNvPr>
          <p:cNvSpPr>
            <a:spLocks noChangeArrowheads="1"/>
          </p:cNvSpPr>
          <p:nvPr/>
        </p:nvSpPr>
        <p:spPr bwMode="auto">
          <a:xfrm>
            <a:off x="4254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5" action="ppaction://hlinksldjump" highlightClick="1"/>
          </p:cNvPr>
          <p:cNvSpPr>
            <a:spLocks noChangeArrowheads="1"/>
          </p:cNvSpPr>
          <p:nvPr/>
        </p:nvSpPr>
        <p:spPr bwMode="auto">
          <a:xfrm>
            <a:off x="5562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7391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7086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6629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6781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7239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rId6" action="ppaction://hlinksldjump"/>
          </p:cNvPr>
          <p:cNvSpPr>
            <a:spLocks noChangeArrowheads="1"/>
          </p:cNvSpPr>
          <p:nvPr/>
        </p:nvSpPr>
        <p:spPr bwMode="auto">
          <a:xfrm>
            <a:off x="6934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7" action="ppaction://hlinksldjump" highlightClick="1"/>
          </p:cNvPr>
          <p:cNvSpPr>
            <a:spLocks noChangeArrowheads="1"/>
          </p:cNvSpPr>
          <p:nvPr/>
        </p:nvSpPr>
        <p:spPr bwMode="auto">
          <a:xfrm>
            <a:off x="1371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2819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3352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3124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2819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3200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3276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1447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1676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2019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2057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1752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a16="http://schemas.microsoft.com/office/drawing/2014/main" id="{D1500626-521C-1448-B01B-89BB2F85E123}"/>
              </a:ext>
            </a:extLst>
          </p:cNvPr>
          <p:cNvSpPr>
            <a:spLocks noChangeArrowheads="1"/>
          </p:cNvSpPr>
          <p:nvPr/>
        </p:nvSpPr>
        <p:spPr bwMode="auto">
          <a:xfrm>
            <a:off x="1905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4724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4724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5029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4419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4343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4724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1143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5400" y="1447800"/>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3276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3276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2895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2590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2895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2971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3200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990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2971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3200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3352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8686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3733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1012825" y="1109663"/>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4419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4267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4419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4038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3962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4038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4419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8534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533400" y="609600"/>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3657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rId2" action="ppaction://hlinksldjump"/>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3"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36513" y="857250"/>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24000"/>
            <a:ext cx="444976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811213"/>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4525" y="4114800"/>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381000" y="1493838"/>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id="{0B9B7657-9892-6B47-96ED-F1A2EA97F9E5}"/>
              </a:ext>
            </a:extLst>
          </p:cNvPr>
          <p:cNvCxnSpPr/>
          <p:nvPr/>
        </p:nvCxnSpPr>
        <p:spPr>
          <a:xfrm>
            <a:off x="2170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688975" y="365125"/>
            <a:ext cx="1512888" cy="1511300"/>
            <a:chOff x="1635003" y="312362"/>
            <a:chExt cx="1512168" cy="1512168"/>
          </a:xfrm>
        </p:grpSpPr>
        <p:sp>
          <p:nvSpPr>
            <p:cNvPr id="17" name="椭圆 16">
              <a:extLst>
                <a:ext uri="{FF2B5EF4-FFF2-40B4-BE49-F238E27FC236}">
                  <a16:creationId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36513" y="857250"/>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89013"/>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1868488"/>
            <a:ext cx="4683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94025" y="4899025"/>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36513"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965200"/>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28813"/>
            <a:ext cx="4502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
          <p:cNvGrpSpPr>
            <a:grpSpLocks/>
          </p:cNvGrpSpPr>
          <p:nvPr/>
        </p:nvGrpSpPr>
        <p:grpSpPr bwMode="auto">
          <a:xfrm>
            <a:off x="368467" y="1726406"/>
            <a:ext cx="8791575" cy="5143500"/>
            <a:chOff x="152517" y="0"/>
            <a:chExt cx="8790796" cy="5143500"/>
          </a:xfrm>
        </p:grpSpPr>
        <p:pic>
          <p:nvPicPr>
            <p:cNvPr id="23566"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Freeform 11"/>
          <p:cNvSpPr>
            <a:spLocks/>
          </p:cNvSpPr>
          <p:nvPr/>
        </p:nvSpPr>
        <p:spPr bwMode="auto">
          <a:xfrm>
            <a:off x="3138488" y="4778375"/>
            <a:ext cx="282575" cy="261938"/>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5D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
          <p:cNvSpPr>
            <a:spLocks/>
          </p:cNvSpPr>
          <p:nvPr/>
        </p:nvSpPr>
        <p:spPr bwMode="auto">
          <a:xfrm>
            <a:off x="6499225" y="2614613"/>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B8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
          <p:cNvSpPr>
            <a:spLocks/>
          </p:cNvSpPr>
          <p:nvPr/>
        </p:nvSpPr>
        <p:spPr bwMode="auto">
          <a:xfrm>
            <a:off x="1371600" y="5386388"/>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75A1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
            <a:extLst>
              <a:ext uri="{FF2B5EF4-FFF2-40B4-BE49-F238E27FC236}">
                <a16:creationId xmlns:a16="http://schemas.microsoft.com/office/drawing/2014/main" id="{4340C408-C8E8-154E-9BCB-F3E367F24554}"/>
              </a:ext>
            </a:extLst>
          </p:cNvPr>
          <p:cNvSpPr>
            <a:spLocks/>
          </p:cNvSpPr>
          <p:nvPr/>
        </p:nvSpPr>
        <p:spPr bwMode="auto">
          <a:xfrm>
            <a:off x="1622425" y="2647950"/>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tx1">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2" name="Freeform 11"/>
          <p:cNvSpPr>
            <a:spLocks/>
          </p:cNvSpPr>
          <p:nvPr/>
        </p:nvSpPr>
        <p:spPr bwMode="auto">
          <a:xfrm>
            <a:off x="4759325" y="554672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8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
          <p:cNvSpPr>
            <a:spLocks/>
          </p:cNvSpPr>
          <p:nvPr/>
        </p:nvSpPr>
        <p:spPr bwMode="auto">
          <a:xfrm>
            <a:off x="6858000" y="540067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6D7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5270500" y="4362450"/>
            <a:ext cx="280988"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8D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
            <a:extLst>
              <a:ext uri="{FF2B5EF4-FFF2-40B4-BE49-F238E27FC236}">
                <a16:creationId xmlns:a16="http://schemas.microsoft.com/office/drawing/2014/main" id="{2814E3DE-4C56-E047-9F5E-2B45E6FC1538}"/>
              </a:ext>
            </a:extLst>
          </p:cNvPr>
          <p:cNvSpPr>
            <a:spLocks/>
          </p:cNvSpPr>
          <p:nvPr/>
        </p:nvSpPr>
        <p:spPr bwMode="auto">
          <a:xfrm>
            <a:off x="457200" y="4167188"/>
            <a:ext cx="282575" cy="261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7" name="Freeform 11">
            <a:extLst>
              <a:ext uri="{FF2B5EF4-FFF2-40B4-BE49-F238E27FC236}">
                <a16:creationId xmlns:a16="http://schemas.microsoft.com/office/drawing/2014/main" id="{8025AF04-C972-084C-8BA3-A41EB741192B}"/>
              </a:ext>
            </a:extLst>
          </p:cNvPr>
          <p:cNvSpPr>
            <a:spLocks/>
          </p:cNvSpPr>
          <p:nvPr/>
        </p:nvSpPr>
        <p:spPr bwMode="auto">
          <a:xfrm>
            <a:off x="3009900" y="2136775"/>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20000"/>
              <a:lumOff val="8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23563" name="TextBox 1"/>
          <p:cNvSpPr txBox="1">
            <a:spLocks noChangeArrowheads="1"/>
          </p:cNvSpPr>
          <p:nvPr/>
        </p:nvSpPr>
        <p:spPr bwMode="auto">
          <a:xfrm>
            <a:off x="1409266" y="555626"/>
            <a:ext cx="635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solidFill>
                  <a:srgbClr val="FF0000"/>
                </a:solidFill>
                <a:latin typeface="Times New Roman" panose="02020603050405020304" pitchFamily="18" charset="0"/>
                <a:cs typeface="Times New Roman" panose="02020603050405020304" pitchFamily="18" charset="0"/>
              </a:rPr>
              <a:t>Thứ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ngày</a:t>
            </a:r>
            <a:r>
              <a:rPr lang="en-US" altLang="en-US" sz="3200" b="1" dirty="0">
                <a:solidFill>
                  <a:srgbClr val="FF0000"/>
                </a:solidFill>
                <a:latin typeface="Times New Roman" panose="02020603050405020304" pitchFamily="18" charset="0"/>
                <a:cs typeface="Times New Roman" panose="02020603050405020304" pitchFamily="18" charset="0"/>
              </a:rPr>
              <a:t> 24 </a:t>
            </a:r>
            <a:r>
              <a:rPr lang="en-US" altLang="en-US" sz="3200" b="1" dirty="0" err="1">
                <a:solidFill>
                  <a:srgbClr val="FF0000"/>
                </a:solidFill>
                <a:latin typeface="Times New Roman" panose="02020603050405020304" pitchFamily="18" charset="0"/>
                <a:cs typeface="Times New Roman" panose="02020603050405020304" pitchFamily="18" charset="0"/>
              </a:rPr>
              <a:t>tháng</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năm</a:t>
            </a:r>
            <a:r>
              <a:rPr lang="en-US" altLang="en-US" sz="3200" b="1" dirty="0">
                <a:solidFill>
                  <a:srgbClr val="FF0000"/>
                </a:solidFill>
                <a:latin typeface="Times New Roman" panose="02020603050405020304" pitchFamily="18" charset="0"/>
                <a:cs typeface="Times New Roman" panose="02020603050405020304" pitchFamily="18" charset="0"/>
              </a:rPr>
              <a:t> 2022</a:t>
            </a:r>
          </a:p>
        </p:txBody>
      </p:sp>
      <p:sp>
        <p:nvSpPr>
          <p:cNvPr id="18" name="对角圆角矩形 9">
            <a:extLst>
              <a:ext uri="{FF2B5EF4-FFF2-40B4-BE49-F238E27FC236}">
                <a16:creationId xmlns:a16="http://schemas.microsoft.com/office/drawing/2014/main" id="{BFB50EAA-0FF1-4B42-8DAD-9E7F31869507}"/>
              </a:ext>
            </a:extLst>
          </p:cNvPr>
          <p:cNvSpPr/>
          <p:nvPr/>
        </p:nvSpPr>
        <p:spPr bwMode="auto">
          <a:xfrm>
            <a:off x="3182938" y="1122363"/>
            <a:ext cx="2743200"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vi-VN" altLang="zh-CN"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3565" name="TextBox 18"/>
          <p:cNvSpPr txBox="1">
            <a:spLocks noChangeArrowheads="1"/>
          </p:cNvSpPr>
          <p:nvPr/>
        </p:nvSpPr>
        <p:spPr bwMode="auto">
          <a:xfrm>
            <a:off x="1377950" y="2511425"/>
            <a:ext cx="602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1"/>
                                        </p:tgtEl>
                                      </p:cBhvr>
                                    </p:animEffect>
                                    <p:animScale>
                                      <p:cBhvr>
                                        <p:cTn id="10" dur="250" autoRev="1" fill="hold"/>
                                        <p:tgtEl>
                                          <p:spTgt spid="6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7"/>
                                        </p:tgtEl>
                                      </p:cBhvr>
                                    </p:animEffect>
                                    <p:animScale>
                                      <p:cBhvr>
                                        <p:cTn id="13" dur="250" autoRev="1" fill="hold"/>
                                        <p:tgtEl>
                                          <p:spTgt spid="67"/>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9"/>
                                        </p:tgtEl>
                                      </p:cBhvr>
                                    </p:animEffect>
                                    <p:animScale>
                                      <p:cBhvr>
                                        <p:cTn id="16" dur="250" autoRev="1" fill="hold"/>
                                        <p:tgtEl>
                                          <p:spTgt spid="5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64"/>
                                        </p:tgtEl>
                                      </p:cBhvr>
                                    </p:animEffect>
                                    <p:animScale>
                                      <p:cBhvr>
                                        <p:cTn id="31"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3124200" y="914400"/>
            <a:ext cx="213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b="1" u="sng">
                <a:solidFill>
                  <a:srgbClr val="006A30"/>
                </a:solidFill>
                <a:latin typeface="Times New Roman" panose="02020603050405020304" pitchFamily="18" charset="0"/>
                <a:cs typeface="Times New Roman" panose="02020603050405020304" pitchFamily="18" charset="0"/>
              </a:rPr>
              <a:t>Mục tiêu</a:t>
            </a:r>
          </a:p>
        </p:txBody>
      </p:sp>
      <p:sp>
        <p:nvSpPr>
          <p:cNvPr id="70658" name="Rectangle 2"/>
          <p:cNvSpPr>
            <a:spLocks noChangeArrowheads="1"/>
          </p:cNvSpPr>
          <p:nvPr/>
        </p:nvSpPr>
        <p:spPr bwMode="auto">
          <a:xfrm>
            <a:off x="184150" y="2057400"/>
            <a:ext cx="8991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30250" algn="l"/>
              </a:tabLst>
              <a:defRPr>
                <a:solidFill>
                  <a:schemeClr val="tx1"/>
                </a:solidFill>
                <a:latin typeface="Arial" panose="020B0604020202020204" pitchFamily="34" charset="0"/>
                <a:cs typeface="Arial" panose="020B0604020202020204" pitchFamily="34" charset="0"/>
              </a:defRPr>
            </a:lvl1pPr>
            <a:lvl2pPr marL="742950" indent="-285750">
              <a:tabLst>
                <a:tab pos="730250" algn="l"/>
              </a:tabLst>
              <a:defRPr>
                <a:solidFill>
                  <a:schemeClr val="tx1"/>
                </a:solidFill>
                <a:latin typeface="Arial" panose="020B0604020202020204" pitchFamily="34" charset="0"/>
                <a:cs typeface="Arial" panose="020B0604020202020204" pitchFamily="34" charset="0"/>
              </a:defRPr>
            </a:lvl2pPr>
            <a:lvl3pPr marL="1143000" indent="-228600">
              <a:tabLst>
                <a:tab pos="730250" algn="l"/>
              </a:tabLst>
              <a:defRPr>
                <a:solidFill>
                  <a:schemeClr val="tx1"/>
                </a:solidFill>
                <a:latin typeface="Arial" panose="020B0604020202020204" pitchFamily="34" charset="0"/>
                <a:cs typeface="Arial" panose="020B0604020202020204" pitchFamily="34" charset="0"/>
              </a:defRPr>
            </a:lvl3pPr>
            <a:lvl4pPr marL="1600200" indent="-228600">
              <a:tabLst>
                <a:tab pos="730250" algn="l"/>
              </a:tabLst>
              <a:defRPr>
                <a:solidFill>
                  <a:schemeClr val="tx1"/>
                </a:solidFill>
                <a:latin typeface="Arial" panose="020B0604020202020204" pitchFamily="34" charset="0"/>
                <a:cs typeface="Arial" panose="020B0604020202020204" pitchFamily="34" charset="0"/>
              </a:defRPr>
            </a:lvl4pPr>
            <a:lvl5pPr marL="2057400" indent="-228600">
              <a:tabLst>
                <a:tab pos="730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9pPr>
          </a:lstStyle>
          <a:p>
            <a:pPr algn="just"/>
            <a:r>
              <a:rPr lang="nl-NL" altLang="en-US" sz="4000">
                <a:solidFill>
                  <a:srgbClr val="000000"/>
                </a:solidFill>
                <a:latin typeface="Times New Roman" panose="02020603050405020304" pitchFamily="18" charset="0"/>
              </a:rPr>
              <a:t>- Biết vì sao cần phải kính trọng và biết ơn người lao động</a:t>
            </a:r>
            <a:r>
              <a:rPr lang="en-US" altLang="en-US" sz="4000">
                <a:solidFill>
                  <a:srgbClr val="000000"/>
                </a:solidFill>
                <a:latin typeface="Times New Roman" panose="02020603050405020304" pitchFamily="18" charset="0"/>
              </a:rPr>
              <a:t>.</a:t>
            </a:r>
            <a:endParaRPr lang="en-US" altLang="en-US" sz="4000">
              <a:latin typeface="Times New Roman" panose="02020603050405020304" pitchFamily="18" charset="0"/>
              <a:cs typeface="Times New Roman" panose="02020603050405020304" pitchFamily="18" charset="0"/>
            </a:endParaRPr>
          </a:p>
          <a:p>
            <a:pPr algn="just"/>
            <a:r>
              <a:rPr lang="nl-NL" altLang="en-US" sz="4000">
                <a:solidFill>
                  <a:srgbClr val="000000"/>
                </a:solidFill>
                <a:latin typeface="Times New Roman" panose="02020603050405020304" pitchFamily="18" charset="0"/>
              </a:rPr>
              <a:t>- Bước đầu biết cư sử lễ phép với những người lao động và biết trân trọng</a:t>
            </a:r>
            <a:r>
              <a:rPr lang="en-US" altLang="en-US" sz="4000">
                <a:solidFill>
                  <a:srgbClr val="000000"/>
                </a:solidFill>
                <a:latin typeface="Times New Roman" panose="02020603050405020304" pitchFamily="18" charset="0"/>
              </a:rPr>
              <a:t>,</a:t>
            </a:r>
            <a:r>
              <a:rPr lang="nl-NL" altLang="en-US" sz="4000">
                <a:solidFill>
                  <a:srgbClr val="000000"/>
                </a:solidFill>
                <a:latin typeface="Times New Roman" panose="02020603050405020304" pitchFamily="18" charset="0"/>
              </a:rPr>
              <a:t> giữ gìn thành quả lao động của họ. </a:t>
            </a:r>
            <a:endParaRPr lang="en-US" altLang="en-US" sz="4000"/>
          </a:p>
        </p:txBody>
      </p:sp>
    </p:spTree>
  </p:cSld>
  <p:clrMapOvr>
    <a:masterClrMapping/>
  </p:clrMapOvr>
  <p:transition spd="slow">
    <p:fade/>
    <p:sndAc>
      <p:stSnd>
        <p:snd r:embed="rId2" name="Am-thanh-tra-loi-dung-www_nhacchuongvui_com.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1981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381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TotalTime>
  <Words>1688</Words>
  <Application>Microsoft Macintosh PowerPoint</Application>
  <PresentationFormat>On-screen Show (4:3)</PresentationFormat>
  <Paragraphs>172</Paragraphs>
  <Slides>42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.VnAvant</vt:lpstr>
      <vt:lpstr>.VnTime</vt: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Microsoft Office User</cp:lastModifiedBy>
  <cp:revision>78</cp:revision>
  <cp:lastPrinted>1601-01-01T00:00:00Z</cp:lastPrinted>
  <dcterms:created xsi:type="dcterms:W3CDTF">2010-12-18T12:37:35Z</dcterms:created>
  <dcterms:modified xsi:type="dcterms:W3CDTF">2022-01-24T02:57:26Z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