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0" r:id="rId2"/>
    <p:sldId id="294" r:id="rId3"/>
    <p:sldId id="256" r:id="rId4"/>
    <p:sldId id="257" r:id="rId5"/>
    <p:sldId id="278" r:id="rId6"/>
    <p:sldId id="258" r:id="rId7"/>
    <p:sldId id="259" r:id="rId8"/>
    <p:sldId id="295" r:id="rId9"/>
    <p:sldId id="296" r:id="rId10"/>
    <p:sldId id="297"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549" autoAdjust="0"/>
  </p:normalViewPr>
  <p:slideViewPr>
    <p:cSldViewPr snapToGrid="0">
      <p:cViewPr varScale="1">
        <p:scale>
          <a:sx n="45" d="100"/>
          <a:sy n="45" d="100"/>
        </p:scale>
        <p:origin x="3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195BB-03E3-4B3C-BAA2-CE8E2AB31784}"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52C06-9D25-4353-8C6F-385B45C6EEAF}" type="slidenum">
              <a:rPr lang="en-US" smtClean="0"/>
              <a:t>‹#›</a:t>
            </a:fld>
            <a:endParaRPr lang="en-US"/>
          </a:p>
        </p:txBody>
      </p:sp>
    </p:spTree>
    <p:extLst>
      <p:ext uri="{BB962C8B-B14F-4D97-AF65-F5344CB8AC3E}">
        <p14:creationId xmlns:p14="http://schemas.microsoft.com/office/powerpoint/2010/main" val="156857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BD52C06-9D25-4353-8C6F-385B45C6EEAF}" type="slidenum">
              <a:rPr lang="en-US" smtClean="0"/>
              <a:t>2</a:t>
            </a:fld>
            <a:endParaRPr lang="en-US"/>
          </a:p>
        </p:txBody>
      </p:sp>
    </p:spTree>
    <p:extLst>
      <p:ext uri="{BB962C8B-B14F-4D97-AF65-F5344CB8AC3E}">
        <p14:creationId xmlns:p14="http://schemas.microsoft.com/office/powerpoint/2010/main" val="35816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giới</a:t>
            </a:r>
            <a:r>
              <a:rPr lang="en-US" baseline="0"/>
              <a:t> thiệu chủ đề 1</a:t>
            </a:r>
            <a:endParaRPr lang="en-US"/>
          </a:p>
        </p:txBody>
      </p:sp>
      <p:sp>
        <p:nvSpPr>
          <p:cNvPr id="4" name="Slide Number Placeholder 3"/>
          <p:cNvSpPr>
            <a:spLocks noGrp="1"/>
          </p:cNvSpPr>
          <p:nvPr>
            <p:ph type="sldNum" sz="quarter" idx="10"/>
          </p:nvPr>
        </p:nvSpPr>
        <p:spPr/>
        <p:txBody>
          <a:bodyPr/>
          <a:lstStyle/>
          <a:p>
            <a:fld id="{2BD52C06-9D25-4353-8C6F-385B45C6EEAF}" type="slidenum">
              <a:rPr lang="en-US" smtClean="0"/>
              <a:t>3</a:t>
            </a:fld>
            <a:endParaRPr lang="en-US"/>
          </a:p>
        </p:txBody>
      </p:sp>
    </p:spTree>
    <p:extLst>
      <p:ext uri="{BB962C8B-B14F-4D97-AF65-F5344CB8AC3E}">
        <p14:creationId xmlns:p14="http://schemas.microsoft.com/office/powerpoint/2010/main" val="71225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Hoạt động 1: Tham quan trường học</a:t>
            </a:r>
          </a:p>
          <a:p>
            <a:r>
              <a:rPr lang="en-US" sz="1200" kern="1200">
                <a:solidFill>
                  <a:schemeClr val="tx1"/>
                </a:solidFill>
                <a:effectLst/>
                <a:latin typeface="+mn-lt"/>
                <a:ea typeface="+mn-ea"/>
                <a:cs typeface="+mn-cs"/>
              </a:rPr>
              <a:t>- Cách tiến hành</a:t>
            </a:r>
          </a:p>
          <a:p>
            <a:r>
              <a:rPr lang="en-US" sz="1200" kern="1200">
                <a:solidFill>
                  <a:schemeClr val="tx1"/>
                </a:solidFill>
                <a:effectLst/>
                <a:latin typeface="+mn-lt"/>
                <a:ea typeface="+mn-ea"/>
                <a:cs typeface="+mn-cs"/>
              </a:rPr>
              <a:t>- GV hướng dẫn HS xem các bức tranh có trong danh sách; gợi ý cụ thể để các em biết cách quan sát tranh/ảnh với các câu hỏi như:</a:t>
            </a:r>
          </a:p>
          <a:p>
            <a:r>
              <a:rPr lang="en-US" sz="1200" kern="1200">
                <a:solidFill>
                  <a:schemeClr val="tx1"/>
                </a:solidFill>
                <a:effectLst/>
                <a:latin typeface="+mn-lt"/>
                <a:ea typeface="+mn-ea"/>
                <a:cs typeface="+mn-cs"/>
              </a:rPr>
              <a:t>	+ Bức tranh này có đẹp không? Em thấy những gì trong bức tranh này?</a:t>
            </a:r>
          </a:p>
          <a:p>
            <a:r>
              <a:rPr lang="en-US" sz="1200" kern="1200">
                <a:solidFill>
                  <a:schemeClr val="tx1"/>
                </a:solidFill>
                <a:effectLst/>
                <a:latin typeface="+mn-lt"/>
                <a:ea typeface="+mn-ea"/>
                <a:cs typeface="+mn-cs"/>
              </a:rPr>
              <a:t>	+ Em thích những gì có trong các bức tranh?</a:t>
            </a:r>
          </a:p>
          <a:p>
            <a:r>
              <a:rPr lang="en-US" sz="1200" kern="1200">
                <a:solidFill>
                  <a:schemeClr val="tx1"/>
                </a:solidFill>
                <a:effectLst/>
                <a:latin typeface="+mn-lt"/>
                <a:ea typeface="+mn-ea"/>
                <a:cs typeface="+mn-cs"/>
              </a:rPr>
              <a:t>	+ Vào học lớp 1 rồi, em cũng sẽ được tham gia nhiều hoạt động như các bạn trong tranh. Em có muốn được tham gia hoạt động với các bạn không? Em thích hoạt động nào nhất? Vì sao?</a:t>
            </a:r>
          </a:p>
          <a:p>
            <a:endParaRPr lang="vi-VN"/>
          </a:p>
          <a:p>
            <a:r>
              <a:rPr lang="en-US" sz="1200" kern="1200">
                <a:solidFill>
                  <a:schemeClr val="tx1"/>
                </a:solidFill>
                <a:effectLst/>
                <a:latin typeface="+mn-lt"/>
                <a:ea typeface="+mn-ea"/>
                <a:cs typeface="+mn-cs"/>
              </a:rPr>
              <a:t>- GV đưa HS đi tham quan trường: khu lớp học, các phòng chức năng (phòng âm nhạc, phòng mĩ thuật, phòng máy tính), sân tập thể dục, phòng ăn, thư viện, vườn trường. Sau đó, GV có thể đặt cho HS các caau hỏi như:</a:t>
            </a:r>
          </a:p>
          <a:p>
            <a:r>
              <a:rPr lang="en-US" sz="1200" kern="1200">
                <a:solidFill>
                  <a:schemeClr val="tx1"/>
                </a:solidFill>
                <a:effectLst/>
                <a:latin typeface="+mn-lt"/>
                <a:ea typeface="+mn-ea"/>
                <a:cs typeface="+mn-cs"/>
              </a:rPr>
              <a:t>	+ Trường tiểu học mới của em có gì khác với trường mẫu giáo mà em đã học?</a:t>
            </a:r>
          </a:p>
          <a:p>
            <a:r>
              <a:rPr lang="en-US" sz="1200" kern="1200">
                <a:solidFill>
                  <a:schemeClr val="tx1"/>
                </a:solidFill>
                <a:effectLst/>
                <a:latin typeface="+mn-lt"/>
                <a:ea typeface="+mn-ea"/>
                <a:cs typeface="+mn-cs"/>
              </a:rPr>
              <a:t>	+ Em thích nơi nào nhất trường?</a:t>
            </a:r>
          </a:p>
          <a:p>
            <a:r>
              <a:rPr lang="en-US" sz="1200" kern="1200">
                <a:solidFill>
                  <a:schemeClr val="tx1"/>
                </a:solidFill>
                <a:effectLst/>
                <a:latin typeface="+mn-lt"/>
                <a:ea typeface="+mn-ea"/>
                <a:cs typeface="+mn-cs"/>
              </a:rPr>
              <a:t>	- HS quan sát trường học và các  hoạt động học tập, vui chơi ở nhà trường. Qua đó, các em bước đầu có hiểu biết về trường tiểu học của mình. Trường tiểu học khác xa với trường mẫu giáo các em học trước đây, có nhiều phòng học, phòng chức năng và nhiều hoạt động học tập, vui chơi đa dạng.</a:t>
            </a:r>
          </a:p>
          <a:p>
            <a:endParaRPr lang="en-US"/>
          </a:p>
        </p:txBody>
      </p:sp>
      <p:sp>
        <p:nvSpPr>
          <p:cNvPr id="4" name="Slide Number Placeholder 3"/>
          <p:cNvSpPr>
            <a:spLocks noGrp="1"/>
          </p:cNvSpPr>
          <p:nvPr>
            <p:ph type="sldNum" sz="quarter" idx="10"/>
          </p:nvPr>
        </p:nvSpPr>
        <p:spPr/>
        <p:txBody>
          <a:bodyPr/>
          <a:lstStyle/>
          <a:p>
            <a:fld id="{2BD52C06-9D25-4353-8C6F-385B45C6EEAF}" type="slidenum">
              <a:rPr lang="en-US" smtClean="0"/>
              <a:t>4</a:t>
            </a:fld>
            <a:endParaRPr lang="en-US"/>
          </a:p>
        </p:txBody>
      </p:sp>
    </p:spTree>
    <p:extLst>
      <p:ext uri="{BB962C8B-B14F-4D97-AF65-F5344CB8AC3E}">
        <p14:creationId xmlns:p14="http://schemas.microsoft.com/office/powerpoint/2010/main" val="129643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D52C06-9D25-4353-8C6F-385B45C6EEAF}" type="slidenum">
              <a:rPr lang="en-US" smtClean="0"/>
              <a:t>5</a:t>
            </a:fld>
            <a:endParaRPr lang="en-US"/>
          </a:p>
        </p:txBody>
      </p:sp>
    </p:spTree>
    <p:extLst>
      <p:ext uri="{BB962C8B-B14F-4D97-AF65-F5344CB8AC3E}">
        <p14:creationId xmlns:p14="http://schemas.microsoft.com/office/powerpoint/2010/main" val="358400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Hoạt động 2: Chia sẻ cảm xúc</a:t>
            </a:r>
          </a:p>
          <a:p>
            <a:r>
              <a:rPr lang="en-US" sz="1200" kern="1200">
                <a:solidFill>
                  <a:schemeClr val="tx1"/>
                </a:solidFill>
                <a:effectLst/>
                <a:latin typeface="+mn-lt"/>
                <a:ea typeface="+mn-ea"/>
                <a:cs typeface="+mn-cs"/>
              </a:rPr>
              <a:t>	- Cách tiến hành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GV hướng dẫn HS chia sẻ theo bàn hoặc theo từng cặp đôi về những điều mà các em nhận biết được sau khi được tham quan trường học hoặc xem ảnh GV giới thiệu.</a:t>
            </a:r>
          </a:p>
          <a:p>
            <a:r>
              <a:rPr lang="en-US" sz="1200" kern="1200">
                <a:solidFill>
                  <a:schemeClr val="tx1"/>
                </a:solidFill>
                <a:effectLst/>
                <a:latin typeface="+mn-lt"/>
                <a:ea typeface="+mn-ea"/>
                <a:cs typeface="+mn-cs"/>
              </a:rPr>
              <a:t>- GV quan sát hoạt động của HS, giúp đỡ những bàn/cặp đôi HS còn đang lúng túng.</a:t>
            </a:r>
          </a:p>
          <a:p>
            <a:r>
              <a:rPr lang="en-US" sz="1200" kern="1200">
                <a:solidFill>
                  <a:schemeClr val="tx1"/>
                </a:solidFill>
                <a:effectLst/>
                <a:latin typeface="+mn-lt"/>
                <a:ea typeface="+mn-ea"/>
                <a:cs typeface="+mn-cs"/>
              </a:rPr>
              <a:t>- HS rèn luyện kĩ năng làm việc tập thể hoặc theo nhóm trong các hoạt động chung của lớp.</a:t>
            </a:r>
          </a:p>
          <a:p>
            <a:r>
              <a:rPr lang="en-US" sz="1200" kern="1200">
                <a:solidFill>
                  <a:schemeClr val="tx1"/>
                </a:solidFill>
                <a:effectLst/>
                <a:latin typeface="+mn-lt"/>
                <a:ea typeface="+mn-ea"/>
                <a:cs typeface="+mn-cs"/>
              </a:rPr>
              <a:t>- HS biết cách chia sẻ suy nghĩ, cảm xúc của mình.</a:t>
            </a:r>
          </a:p>
          <a:p>
            <a:endParaRPr lang="en-US"/>
          </a:p>
        </p:txBody>
      </p:sp>
      <p:sp>
        <p:nvSpPr>
          <p:cNvPr id="4" name="Slide Number Placeholder 3"/>
          <p:cNvSpPr>
            <a:spLocks noGrp="1"/>
          </p:cNvSpPr>
          <p:nvPr>
            <p:ph type="sldNum" sz="quarter" idx="10"/>
          </p:nvPr>
        </p:nvSpPr>
        <p:spPr/>
        <p:txBody>
          <a:bodyPr/>
          <a:lstStyle/>
          <a:p>
            <a:fld id="{2BD52C06-9D25-4353-8C6F-385B45C6EEAF}" type="slidenum">
              <a:rPr lang="en-US" smtClean="0"/>
              <a:t>6</a:t>
            </a:fld>
            <a:endParaRPr lang="en-US"/>
          </a:p>
        </p:txBody>
      </p:sp>
    </p:spTree>
    <p:extLst>
      <p:ext uri="{BB962C8B-B14F-4D97-AF65-F5344CB8AC3E}">
        <p14:creationId xmlns:p14="http://schemas.microsoft.com/office/powerpoint/2010/main" val="435820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Hoạt động 3: Trò chơi “ cùng về đích”</a:t>
            </a:r>
          </a:p>
          <a:p>
            <a:r>
              <a:rPr lang="en-US" sz="1200" kern="1200">
                <a:solidFill>
                  <a:schemeClr val="tx1"/>
                </a:solidFill>
                <a:effectLst/>
                <a:latin typeface="+mn-lt"/>
                <a:ea typeface="+mn-ea"/>
                <a:cs typeface="+mn-cs"/>
              </a:rPr>
              <a:t>	- Cách tiến hành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GV giới thiệu trò chơi, phổ biến luật chơi, hướng dẫn HS làm mẫu. HS làm thử theo hướng dẫn của HS.</a:t>
            </a:r>
          </a:p>
          <a:p>
            <a:r>
              <a:rPr lang="en-US" sz="1200" kern="1200">
                <a:solidFill>
                  <a:schemeClr val="tx1"/>
                </a:solidFill>
                <a:effectLst/>
                <a:latin typeface="+mn-lt"/>
                <a:ea typeface="+mn-ea"/>
                <a:cs typeface="+mn-cs"/>
              </a:rPr>
              <a:t>- Luật chơi:</a:t>
            </a:r>
          </a:p>
          <a:p>
            <a:r>
              <a:rPr lang="en-US" sz="1200" kern="1200">
                <a:solidFill>
                  <a:schemeClr val="tx1"/>
                </a:solidFill>
                <a:effectLst/>
                <a:latin typeface="+mn-lt"/>
                <a:ea typeface="+mn-ea"/>
                <a:cs typeface="+mn-cs"/>
              </a:rPr>
              <a:t>	+ Mỗi đội chơi có 5 em xếp thành hàng dọc, nắm tay nhau. Các đội đứng vào vị trí xuất phát. Khi nghe hiệu lệnh “Xuất phát”, các đội bắt đầu di chuyển. Đội nào về đích trước mà vẫn giữ nguyên hàng (không em nào bị tuột tay) thì đội đó thắng cuộc.</a:t>
            </a:r>
          </a:p>
          <a:p>
            <a:r>
              <a:rPr lang="en-US" sz="1200" kern="1200">
                <a:solidFill>
                  <a:schemeClr val="tx1"/>
                </a:solidFill>
                <a:effectLst/>
                <a:latin typeface="+mn-lt"/>
                <a:ea typeface="+mn-ea"/>
                <a:cs typeface="+mn-cs"/>
              </a:rPr>
              <a:t>	+ HS thực hiện trò chơi theo hướng dẫn của GV và làm theo đúng luật chới. Các em nhắc nhở và giúp đỡ nhau thực hiện trò chơi thật vui vẻ.</a:t>
            </a:r>
          </a:p>
          <a:p>
            <a:r>
              <a:rPr lang="en-US" sz="1200" kern="1200">
                <a:solidFill>
                  <a:schemeClr val="tx1"/>
                </a:solidFill>
                <a:effectLst/>
                <a:latin typeface="+mn-lt"/>
                <a:ea typeface="+mn-ea"/>
                <a:cs typeface="+mn-cs"/>
              </a:rPr>
              <a:t>- GV theo dõi, quan sát, động viên, giúp đỡ những đội chơi còn lúng túng.</a:t>
            </a:r>
          </a:p>
          <a:p>
            <a:r>
              <a:rPr lang="en-US" sz="1200" kern="1200">
                <a:solidFill>
                  <a:schemeClr val="tx1"/>
                </a:solidFill>
                <a:effectLst/>
                <a:latin typeface="+mn-lt"/>
                <a:ea typeface="+mn-ea"/>
                <a:cs typeface="+mn-cs"/>
              </a:rPr>
              <a:t>- HS làm quen được với nhau thông qua trò chơi tập thể, qua đó các em biết được những trò chơi của HS tiểu học.</a:t>
            </a:r>
          </a:p>
          <a:p>
            <a:endParaRPr lang="en-US"/>
          </a:p>
        </p:txBody>
      </p:sp>
      <p:sp>
        <p:nvSpPr>
          <p:cNvPr id="4" name="Slide Number Placeholder 3"/>
          <p:cNvSpPr>
            <a:spLocks noGrp="1"/>
          </p:cNvSpPr>
          <p:nvPr>
            <p:ph type="sldNum" sz="quarter" idx="10"/>
          </p:nvPr>
        </p:nvSpPr>
        <p:spPr/>
        <p:txBody>
          <a:bodyPr/>
          <a:lstStyle/>
          <a:p>
            <a:fld id="{2BD52C06-9D25-4353-8C6F-385B45C6EEAF}" type="slidenum">
              <a:rPr lang="en-US" smtClean="0"/>
              <a:t>7</a:t>
            </a:fld>
            <a:endParaRPr lang="en-US"/>
          </a:p>
        </p:txBody>
      </p:sp>
    </p:spTree>
    <p:extLst>
      <p:ext uri="{BB962C8B-B14F-4D97-AF65-F5344CB8AC3E}">
        <p14:creationId xmlns:p14="http://schemas.microsoft.com/office/powerpoint/2010/main" val="201540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22B458-84C3-489F-962E-3ACF42041E37}"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228027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22B458-84C3-489F-962E-3ACF42041E37}"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180537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22B458-84C3-489F-962E-3ACF42041E37}"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128730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22B458-84C3-489F-962E-3ACF42041E37}"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161876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22B458-84C3-489F-962E-3ACF42041E37}"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158132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22B458-84C3-489F-962E-3ACF42041E37}"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151724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22B458-84C3-489F-962E-3ACF42041E37}"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412914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22B458-84C3-489F-962E-3ACF42041E37}"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186133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22B458-84C3-489F-962E-3ACF42041E37}"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243398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22B458-84C3-489F-962E-3ACF42041E37}"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373243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22B458-84C3-489F-962E-3ACF42041E37}"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4F0E76-9032-427F-9F46-BF3BB404403C}" type="slidenum">
              <a:rPr lang="en-US" smtClean="0"/>
              <a:t>‹#›</a:t>
            </a:fld>
            <a:endParaRPr lang="en-US"/>
          </a:p>
        </p:txBody>
      </p:sp>
    </p:spTree>
    <p:extLst>
      <p:ext uri="{BB962C8B-B14F-4D97-AF65-F5344CB8AC3E}">
        <p14:creationId xmlns:p14="http://schemas.microsoft.com/office/powerpoint/2010/main" val="35877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2B458-84C3-489F-962E-3ACF42041E37}"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F0E76-9032-427F-9F46-BF3BB404403C}" type="slidenum">
              <a:rPr lang="en-US" smtClean="0"/>
              <a:t>‹#›</a:t>
            </a:fld>
            <a:endParaRPr lang="en-US"/>
          </a:p>
        </p:txBody>
      </p:sp>
    </p:spTree>
    <p:extLst>
      <p:ext uri="{BB962C8B-B14F-4D97-AF65-F5344CB8AC3E}">
        <p14:creationId xmlns:p14="http://schemas.microsoft.com/office/powerpoint/2010/main" val="2799393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04800"/>
            <a:ext cx="12306300" cy="7315200"/>
          </a:xfrm>
          <a:prstGeom prst="rect">
            <a:avLst/>
          </a:prstGeom>
        </p:spPr>
      </p:pic>
      <p:sp>
        <p:nvSpPr>
          <p:cNvPr id="3" name="Rectangle 2"/>
          <p:cNvSpPr/>
          <p:nvPr/>
        </p:nvSpPr>
        <p:spPr>
          <a:xfrm>
            <a:off x="251725" y="1220563"/>
            <a:ext cx="11940275" cy="2339102"/>
          </a:xfrm>
          <a:prstGeom prst="rect">
            <a:avLst/>
          </a:prstGeom>
          <a:noFill/>
        </p:spPr>
        <p:txBody>
          <a:bodyPr wrap="square">
            <a:spAutoFit/>
          </a:bodyPr>
          <a:lstStyle/>
          <a:p>
            <a:pPr algn="ctr">
              <a:defRPr/>
            </a:pPr>
            <a:r>
              <a:rPr lang="en-US" sz="4400" b="1" dirty="0" err="1">
                <a:ln w="0"/>
                <a:solidFill>
                  <a:srgbClr val="C00000"/>
                </a:solidFill>
                <a:effectLst>
                  <a:reflection blurRad="6350" stA="53000" endA="300" endPos="35500" dir="5400000" sy="-90000" algn="bl" rotWithShape="0"/>
                </a:effectLst>
                <a:cs typeface="Arial" charset="0"/>
              </a:rPr>
              <a:t>Chào</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mừng</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các</a:t>
            </a:r>
            <a:r>
              <a:rPr lang="en-US" sz="4400" b="1" dirty="0">
                <a:ln w="0"/>
                <a:solidFill>
                  <a:srgbClr val="C00000"/>
                </a:solidFill>
                <a:effectLst>
                  <a:reflection blurRad="6350" stA="53000" endA="300" endPos="35500" dir="5400000" sy="-90000" algn="bl" rotWithShape="0"/>
                </a:effectLst>
                <a:cs typeface="Arial" charset="0"/>
              </a:rPr>
              <a:t> con </a:t>
            </a:r>
            <a:r>
              <a:rPr lang="en-US" sz="4400" b="1" dirty="0" err="1">
                <a:ln w="0"/>
                <a:solidFill>
                  <a:srgbClr val="C00000"/>
                </a:solidFill>
                <a:effectLst>
                  <a:reflection blurRad="6350" stA="53000" endA="300" endPos="35500" dir="5400000" sy="-90000" algn="bl" rotWithShape="0"/>
                </a:effectLst>
                <a:cs typeface="Arial" charset="0"/>
              </a:rPr>
              <a:t>đến</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với</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tiết</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học</a:t>
            </a:r>
            <a:endParaRPr lang="en-US" sz="4400" b="1" dirty="0">
              <a:ln w="0"/>
              <a:solidFill>
                <a:srgbClr val="C00000"/>
              </a:solidFill>
              <a:effectLst>
                <a:reflection blurRad="6350" stA="53000" endA="300" endPos="35500" dir="5400000" sy="-90000" algn="bl" rotWithShape="0"/>
              </a:effectLst>
              <a:cs typeface="Arial" charset="0"/>
            </a:endParaRPr>
          </a:p>
          <a:p>
            <a:pPr algn="ctr">
              <a:defRPr/>
            </a:pPr>
            <a:endParaRPr lang="en-US" sz="4000" b="1" dirty="0">
              <a:ln w="0"/>
              <a:solidFill>
                <a:srgbClr val="C00000"/>
              </a:solidFill>
              <a:effectLst>
                <a:reflection blurRad="6350" stA="53000" endA="300" endPos="35500" dir="5400000" sy="-90000" algn="bl" rotWithShape="0"/>
              </a:effectLst>
              <a:cs typeface="Arial" charset="0"/>
            </a:endParaRPr>
          </a:p>
          <a:p>
            <a:pPr algn="ctr">
              <a:defRPr/>
            </a:pP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Hoạt</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động</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giáo</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dục</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theo</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chủ</a:t>
            </a:r>
            <a:r>
              <a:rPr lang="en-US" sz="4400" b="1" dirty="0">
                <a:ln w="0"/>
                <a:solidFill>
                  <a:srgbClr val="C00000"/>
                </a:solidFill>
                <a:effectLst>
                  <a:reflection blurRad="6350" stA="53000" endA="300" endPos="35500" dir="5400000" sy="-90000" algn="bl" rotWithShape="0"/>
                </a:effectLst>
                <a:cs typeface="Arial" charset="0"/>
              </a:rPr>
              <a:t> </a:t>
            </a:r>
            <a:r>
              <a:rPr lang="en-US" sz="4400" b="1" dirty="0" err="1">
                <a:ln w="0"/>
                <a:solidFill>
                  <a:srgbClr val="C00000"/>
                </a:solidFill>
                <a:effectLst>
                  <a:reflection blurRad="6350" stA="53000" endA="300" endPos="35500" dir="5400000" sy="-90000" algn="bl" rotWithShape="0"/>
                </a:effectLst>
                <a:cs typeface="Arial" charset="0"/>
              </a:rPr>
              <a:t>đề</a:t>
            </a:r>
            <a:endParaRPr lang="en-US" sz="4400" b="1" dirty="0">
              <a:ln w="0"/>
              <a:solidFill>
                <a:srgbClr val="C00000"/>
              </a:solidFill>
              <a:effectLst>
                <a:reflection blurRad="6350" stA="53000" endA="300" endPos="35500" dir="5400000" sy="-90000" algn="bl" rotWithShape="0"/>
              </a:effectLst>
              <a:cs typeface="Arial" charset="0"/>
            </a:endParaRPr>
          </a:p>
          <a:p>
            <a:pPr algn="ctr">
              <a:defRPr/>
            </a:pPr>
            <a:endParaRPr lang="en-US" sz="1400" b="1" dirty="0">
              <a:ln w="0"/>
              <a:solidFill>
                <a:srgbClr val="FF0000"/>
              </a:solidFill>
              <a:effectLst>
                <a:reflection blurRad="6350" stA="53000" endA="300" endPos="35500" dir="5400000" sy="-90000" algn="bl" rotWithShape="0"/>
              </a:effectLst>
              <a:cs typeface="Arial" charset="0"/>
            </a:endParaRPr>
          </a:p>
        </p:txBody>
      </p:sp>
    </p:spTree>
    <p:extLst>
      <p:ext uri="{BB962C8B-B14F-4D97-AF65-F5344CB8AC3E}">
        <p14:creationId xmlns:p14="http://schemas.microsoft.com/office/powerpoint/2010/main" val="1799837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6F138-ECC7-466B-ADA0-E0464DB9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52" y="468957"/>
            <a:ext cx="11774095" cy="6389043"/>
          </a:xfrm>
          <a:prstGeom prst="rect">
            <a:avLst/>
          </a:prstGeom>
        </p:spPr>
      </p:pic>
    </p:spTree>
    <p:extLst>
      <p:ext uri="{BB962C8B-B14F-4D97-AF65-F5344CB8AC3E}">
        <p14:creationId xmlns:p14="http://schemas.microsoft.com/office/powerpoint/2010/main" val="293710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70150" y="-2863850"/>
            <a:ext cx="6858000" cy="12585700"/>
          </a:xfrm>
          <a:prstGeom prst="rect">
            <a:avLst/>
          </a:prstGeom>
        </p:spPr>
      </p:pic>
      <p:sp>
        <p:nvSpPr>
          <p:cNvPr id="4" name="Rectangle 3"/>
          <p:cNvSpPr/>
          <p:nvPr/>
        </p:nvSpPr>
        <p:spPr>
          <a:xfrm>
            <a:off x="590549" y="1954936"/>
            <a:ext cx="10591800" cy="2719206"/>
          </a:xfrm>
          <a:prstGeom prst="rect">
            <a:avLst/>
          </a:prstGeom>
          <a:noFill/>
        </p:spPr>
        <p:txBody>
          <a:bodyPr wrap="square" lIns="91440" tIns="45720" rIns="91440" bIns="45720">
            <a:spAutoFit/>
          </a:bodyPr>
          <a:lstStyle/>
          <a:p>
            <a:pPr algn="ctr">
              <a:lnSpc>
                <a:spcPct val="150000"/>
              </a:lnSpc>
            </a:pPr>
            <a:r>
              <a:rPr lang="en-US" sz="6000" b="1">
                <a:ln w="22225">
                  <a:solidFill>
                    <a:schemeClr val="accent2"/>
                  </a:solidFill>
                  <a:prstDash val="solid"/>
                </a:ln>
                <a:solidFill>
                  <a:srgbClr val="C00000"/>
                </a:solidFill>
              </a:rPr>
              <a:t>Trân trọng cảm ơn</a:t>
            </a:r>
            <a:r>
              <a:rPr lang="vi-VN" sz="6000" b="1">
                <a:ln w="22225">
                  <a:solidFill>
                    <a:schemeClr val="accent2"/>
                  </a:solidFill>
                  <a:prstDash val="solid"/>
                </a:ln>
                <a:solidFill>
                  <a:srgbClr val="C00000"/>
                </a:solidFill>
              </a:rPr>
              <a:t> </a:t>
            </a:r>
            <a:r>
              <a:rPr lang="en-US" sz="6000" b="1">
                <a:ln w="22225">
                  <a:solidFill>
                    <a:schemeClr val="accent2"/>
                  </a:solidFill>
                  <a:prstDash val="solid"/>
                </a:ln>
                <a:solidFill>
                  <a:srgbClr val="C00000"/>
                </a:solidFill>
              </a:rPr>
              <a:t>thầy cô giáo</a:t>
            </a:r>
          </a:p>
          <a:p>
            <a:pPr algn="ctr">
              <a:lnSpc>
                <a:spcPct val="150000"/>
              </a:lnSpc>
            </a:pPr>
            <a:r>
              <a:rPr lang="en-US" sz="6000" b="1">
                <a:ln w="22225">
                  <a:solidFill>
                    <a:schemeClr val="accent2"/>
                  </a:solidFill>
                  <a:prstDash val="solid"/>
                </a:ln>
                <a:solidFill>
                  <a:srgbClr val="C00000"/>
                </a:solidFill>
              </a:rPr>
              <a:t> và các em học sinh!</a:t>
            </a:r>
          </a:p>
        </p:txBody>
      </p:sp>
    </p:spTree>
    <p:extLst>
      <p:ext uri="{BB962C8B-B14F-4D97-AF65-F5344CB8AC3E}">
        <p14:creationId xmlns:p14="http://schemas.microsoft.com/office/powerpoint/2010/main" val="992717819"/>
      </p:ext>
    </p:extLst>
  </p:cSld>
  <p:clrMapOvr>
    <a:masterClrMapping/>
  </p:clrMapOvr>
  <mc:AlternateContent xmlns:mc="http://schemas.openxmlformats.org/markup-compatibility/2006" xmlns:p14="http://schemas.microsoft.com/office/powerpoint/2010/main">
    <mc:Choice Requires="p14">
      <p:transition spd="slow" p14:dur="40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xuan-phguong-1612066654720128675766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2513" y="0"/>
            <a:ext cx="10085387" cy="6858000"/>
          </a:xfrm>
          <a:prstGeom prst="rect">
            <a:avLst/>
          </a:prstGeom>
          <a:noFill/>
          <a:ln>
            <a:noFill/>
          </a:ln>
        </p:spPr>
      </p:pic>
    </p:spTree>
    <p:extLst>
      <p:ext uri="{BB962C8B-B14F-4D97-AF65-F5344CB8AC3E}">
        <p14:creationId xmlns:p14="http://schemas.microsoft.com/office/powerpoint/2010/main" val="419189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3"/>
          <a:srcRect l="49930" t="6877" r="17342" b="12561"/>
          <a:stretch/>
        </p:blipFill>
        <p:spPr>
          <a:xfrm>
            <a:off x="2451369" y="-255733"/>
            <a:ext cx="7007401" cy="7434746"/>
          </a:xfrm>
          <a:prstGeom prst="rect">
            <a:avLst/>
          </a:prstGeom>
        </p:spPr>
      </p:pic>
    </p:spTree>
    <p:extLst>
      <p:ext uri="{BB962C8B-B14F-4D97-AF65-F5344CB8AC3E}">
        <p14:creationId xmlns:p14="http://schemas.microsoft.com/office/powerpoint/2010/main" val="263789573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23683" t="32004" r="13158" b="17474"/>
          <a:stretch/>
        </p:blipFill>
        <p:spPr>
          <a:xfrm>
            <a:off x="0" y="235819"/>
            <a:ext cx="12325350" cy="6622181"/>
          </a:xfrm>
          <a:prstGeom prst="rect">
            <a:avLst/>
          </a:prstGeom>
        </p:spPr>
      </p:pic>
    </p:spTree>
    <p:extLst>
      <p:ext uri="{BB962C8B-B14F-4D97-AF65-F5344CB8AC3E}">
        <p14:creationId xmlns:p14="http://schemas.microsoft.com/office/powerpoint/2010/main" val="9167473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5472" y="2460784"/>
            <a:ext cx="3540868" cy="369332"/>
          </a:xfrm>
          <a:prstGeom prst="rect">
            <a:avLst/>
          </a:prstGeom>
          <a:noFill/>
        </p:spPr>
        <p:txBody>
          <a:bodyPr wrap="square" rtlCol="0">
            <a:spAutoFit/>
          </a:bodyPr>
          <a:lstStyle/>
          <a:p>
            <a:r>
              <a:rPr lang="en-US"/>
              <a:t>Video cảnh toàn trường</a:t>
            </a:r>
          </a:p>
        </p:txBody>
      </p:sp>
      <p:pic>
        <p:nvPicPr>
          <p:cNvPr id="3" name="84288427447513683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509" y="-1"/>
            <a:ext cx="10499835" cy="6858001"/>
          </a:xfrm>
          <a:prstGeom prst="rect">
            <a:avLst/>
          </a:prstGeom>
        </p:spPr>
      </p:pic>
    </p:spTree>
    <p:extLst>
      <p:ext uri="{BB962C8B-B14F-4D97-AF65-F5344CB8AC3E}">
        <p14:creationId xmlns:p14="http://schemas.microsoft.com/office/powerpoint/2010/main" val="40185202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2052" t="21754" r="5105" b="28562"/>
          <a:stretch/>
        </p:blipFill>
        <p:spPr>
          <a:xfrm>
            <a:off x="0" y="-133349"/>
            <a:ext cx="12325349" cy="6991350"/>
          </a:xfrm>
          <a:prstGeom prst="rect">
            <a:avLst/>
          </a:prstGeom>
        </p:spPr>
      </p:pic>
    </p:spTree>
    <p:extLst>
      <p:ext uri="{BB962C8B-B14F-4D97-AF65-F5344CB8AC3E}">
        <p14:creationId xmlns:p14="http://schemas.microsoft.com/office/powerpoint/2010/main" val="213340568"/>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1184" t="19509" r="3684" b="27578"/>
          <a:stretch/>
        </p:blipFill>
        <p:spPr>
          <a:xfrm>
            <a:off x="134753" y="11262"/>
            <a:ext cx="11728644" cy="7703987"/>
          </a:xfrm>
          <a:prstGeom prst="rect">
            <a:avLst/>
          </a:prstGeom>
        </p:spPr>
      </p:pic>
    </p:spTree>
    <p:extLst>
      <p:ext uri="{BB962C8B-B14F-4D97-AF65-F5344CB8AC3E}">
        <p14:creationId xmlns:p14="http://schemas.microsoft.com/office/powerpoint/2010/main" val="250905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CC9BB-E8A5-433F-A7F0-051C062FD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05" y="-276447"/>
            <a:ext cx="11121656" cy="7776470"/>
          </a:xfrm>
          <a:prstGeom prst="rect">
            <a:avLst/>
          </a:prstGeom>
        </p:spPr>
      </p:pic>
    </p:spTree>
    <p:extLst>
      <p:ext uri="{BB962C8B-B14F-4D97-AF65-F5344CB8AC3E}">
        <p14:creationId xmlns:p14="http://schemas.microsoft.com/office/powerpoint/2010/main" val="322779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FFD260-8948-41B0-BE6D-4990DEBF6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05" y="-82030"/>
            <a:ext cx="10887740" cy="7022060"/>
          </a:xfrm>
          <a:prstGeom prst="rect">
            <a:avLst/>
          </a:prstGeom>
        </p:spPr>
      </p:pic>
    </p:spTree>
    <p:extLst>
      <p:ext uri="{BB962C8B-B14F-4D97-AF65-F5344CB8AC3E}">
        <p14:creationId xmlns:p14="http://schemas.microsoft.com/office/powerpoint/2010/main" val="3697613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632</Words>
  <Application>Microsoft Office PowerPoint</Application>
  <PresentationFormat>Widescreen</PresentationFormat>
  <Paragraphs>40</Paragraphs>
  <Slides>11</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Mr.P</dc:creator>
  <cp:lastModifiedBy>Admin</cp:lastModifiedBy>
  <cp:revision>38</cp:revision>
  <dcterms:created xsi:type="dcterms:W3CDTF">2020-08-26T14:54:22Z</dcterms:created>
  <dcterms:modified xsi:type="dcterms:W3CDTF">2021-09-16T07:41:31Z</dcterms:modified>
</cp:coreProperties>
</file>