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7" r:id="rId2"/>
    <p:sldId id="324" r:id="rId3"/>
    <p:sldId id="325" r:id="rId4"/>
    <p:sldId id="326" r:id="rId5"/>
    <p:sldId id="328" r:id="rId6"/>
    <p:sldId id="327" r:id="rId7"/>
    <p:sldId id="279" r:id="rId8"/>
    <p:sldId id="258" r:id="rId9"/>
    <p:sldId id="270" r:id="rId10"/>
    <p:sldId id="287" r:id="rId11"/>
    <p:sldId id="288" r:id="rId12"/>
    <p:sldId id="295" r:id="rId13"/>
    <p:sldId id="312" r:id="rId14"/>
    <p:sldId id="311" r:id="rId15"/>
    <p:sldId id="280" r:id="rId16"/>
    <p:sldId id="310" r:id="rId17"/>
    <p:sldId id="281" r:id="rId18"/>
    <p:sldId id="292" r:id="rId19"/>
    <p:sldId id="293" r:id="rId20"/>
    <p:sldId id="294" r:id="rId21"/>
    <p:sldId id="315" r:id="rId22"/>
    <p:sldId id="321" r:id="rId23"/>
    <p:sldId id="316" r:id="rId24"/>
    <p:sldId id="317" r:id="rId25"/>
    <p:sldId id="319" r:id="rId26"/>
    <p:sldId id="322" r:id="rId27"/>
    <p:sldId id="323" r:id="rId28"/>
  </p:sldIdLst>
  <p:sldSz cx="18288000" cy="10287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Fredoka One" panose="02000000000000000000" pitchFamily="2" charset="0"/>
      <p:regular r:id="rId43"/>
    </p:embeddedFont>
    <p:embeddedFont>
      <p:font typeface="Londrina Solid" panose="020B0604020202020204" charset="0"/>
      <p:regular r:id="rId44"/>
    </p:embeddedFont>
    <p:embeddedFont>
      <p:font typeface="Script MT Bold" panose="03040602040607080904" pitchFamily="66" charset="0"/>
      <p:bold r:id="rId45"/>
    </p:embeddedFont>
    <p:embeddedFont>
      <p:font typeface="Sport Day" panose="020B060402020202020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7749-2F63-41F0-AFAD-EA87C909592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2D1A-9463-439A-8CA5-EC095FA94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B2D1A-9463-439A-8CA5-EC095FA94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8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1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90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7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0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 and Linh – 16s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B2D1A-9463-439A-8CA5-EC095FA942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https://www.freepik.com/free-vector/suburban-house-residential-building-from-red-brick-with-garage_13778450.htm?query=house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https://www.freepik.com/free-vector/spring-interior-living-room_7222484.htm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3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https://www.freepik.com/free-vector/cartoon-bedroom-interior-background-template-cozy-modern-house-room-morning-light_2238484.htm#query=bedroom&amp;position=5&amp;from_view=search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8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https://www.freepik.com/free-vector/bathroom-design-interior-room-with-ceramic-furniture-background-template_4015745.htm#query=bathroom&amp;position=13&amp;from_view=search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80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https://www.freepik.com/free-vector/bathroom-design-interior-room-with-ceramic-furniture-background-template_4015745.htm#query=bathroom&amp;position=13&amp;from_view=search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37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3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47700" y="8"/>
            <a:ext cx="18383400" cy="103314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3432000"/>
            <a:ext cx="13152000" cy="2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2568000" y="5970000"/>
            <a:ext cx="131520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118400" y="-74000"/>
            <a:ext cx="18406352" cy="10354336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171298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166385" y="228866"/>
            <a:ext cx="2012994" cy="187258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484304" y="8854031"/>
            <a:ext cx="1123192" cy="1145202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703400" y="2872715"/>
            <a:ext cx="17445132" cy="7160546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3846550" y="3087900"/>
            <a:ext cx="1396200" cy="56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5759950" y="3645050"/>
            <a:ext cx="8874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5759950" y="2796850"/>
            <a:ext cx="8874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4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3846550" y="5486564"/>
            <a:ext cx="1396200" cy="56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5759950" y="6065400"/>
            <a:ext cx="8874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5759950" y="5217200"/>
            <a:ext cx="8874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4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3846550" y="7888514"/>
            <a:ext cx="1396200" cy="56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5759950" y="8485750"/>
            <a:ext cx="8874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5759950" y="7637550"/>
            <a:ext cx="8874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4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1426450" y="899950"/>
            <a:ext cx="15435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5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16402480" y="7009777"/>
            <a:ext cx="2926572" cy="1573550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29643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2.sv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7.jpeg"/><Relationship Id="rId7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10" Type="http://schemas.openxmlformats.org/officeDocument/2006/relationships/image" Target="../media/image22.sv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2.xml"/><Relationship Id="rId3" Type="http://schemas.openxmlformats.org/officeDocument/2006/relationships/image" Target="../media/image29.png"/><Relationship Id="rId7" Type="http://schemas.openxmlformats.org/officeDocument/2006/relationships/slide" Target="slide26.xml"/><Relationship Id="rId12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slide" Target="slide21.xml"/><Relationship Id="rId5" Type="http://schemas.openxmlformats.org/officeDocument/2006/relationships/image" Target="../media/image31.png"/><Relationship Id="rId10" Type="http://schemas.openxmlformats.org/officeDocument/2006/relationships/slide" Target="slide20.xml"/><Relationship Id="rId4" Type="http://schemas.openxmlformats.org/officeDocument/2006/relationships/image" Target="../media/image30.png"/><Relationship Id="rId9" Type="http://schemas.openxmlformats.org/officeDocument/2006/relationships/slide" Target="slide24.xml"/><Relationship Id="rId1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17.jpe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8.png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36.png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5363" y="2713058"/>
            <a:ext cx="993037" cy="956127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E93D5-3DF5-3722-4368-7FB0123BD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55424"/>
              </p:ext>
            </p:extLst>
          </p:nvPr>
        </p:nvGraphicFramePr>
        <p:xfrm>
          <a:off x="3276600" y="2786361"/>
          <a:ext cx="8915403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073285290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F200EE56-A1E6-829C-957F-C42CD7994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49698"/>
              </p:ext>
            </p:extLst>
          </p:nvPr>
        </p:nvGraphicFramePr>
        <p:xfrm>
          <a:off x="7080697" y="3726161"/>
          <a:ext cx="7641774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565EDE62-B45D-67C3-D700-83D3B78B5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36412"/>
              </p:ext>
            </p:extLst>
          </p:nvPr>
        </p:nvGraphicFramePr>
        <p:xfrm>
          <a:off x="7097487" y="4665961"/>
          <a:ext cx="6368145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26C78673-A269-8F6A-CC81-60E63FABD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8406"/>
              </p:ext>
            </p:extLst>
          </p:nvPr>
        </p:nvGraphicFramePr>
        <p:xfrm>
          <a:off x="8360229" y="5605761"/>
          <a:ext cx="8915403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073285290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745A4A12-8A6C-42B9-FFAE-B73DB6105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10616"/>
              </p:ext>
            </p:extLst>
          </p:nvPr>
        </p:nvGraphicFramePr>
        <p:xfrm>
          <a:off x="3259810" y="6545561"/>
          <a:ext cx="7641774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D4326F6-E4CA-AEDC-19B4-D9AF1E04ECDA}"/>
              </a:ext>
            </a:extLst>
          </p:cNvPr>
          <p:cNvSpPr txBox="1"/>
          <p:nvPr/>
        </p:nvSpPr>
        <p:spPr>
          <a:xfrm>
            <a:off x="1673818" y="278636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5" action="ppaction://hlinksldjump"/>
              </a:rPr>
              <a:t>1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0B948-D313-CD7A-BBA4-06C657B10E79}"/>
              </a:ext>
            </a:extLst>
          </p:cNvPr>
          <p:cNvSpPr txBox="1"/>
          <p:nvPr/>
        </p:nvSpPr>
        <p:spPr>
          <a:xfrm>
            <a:off x="2721430" y="690861"/>
            <a:ext cx="131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BACK BEFORE LOOKING FORWARD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BEAE204-F4E0-00EF-D01C-5C1482571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7799" y="3709834"/>
            <a:ext cx="993037" cy="956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57394-0411-5D91-93D3-9454D2A4DF4E}"/>
              </a:ext>
            </a:extLst>
          </p:cNvPr>
          <p:cNvSpPr txBox="1"/>
          <p:nvPr/>
        </p:nvSpPr>
        <p:spPr>
          <a:xfrm>
            <a:off x="1706254" y="378313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6" action="ppaction://hlinksldjump"/>
              </a:rPr>
              <a:t>2</a:t>
            </a:r>
            <a:endParaRPr lang="en-US" sz="48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339903D-9DA1-7F23-15C2-9DA55B4BA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5363" y="4649634"/>
            <a:ext cx="993037" cy="956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E1A981-8465-3E76-E59A-EF0121367012}"/>
              </a:ext>
            </a:extLst>
          </p:cNvPr>
          <p:cNvSpPr txBox="1"/>
          <p:nvPr/>
        </p:nvSpPr>
        <p:spPr>
          <a:xfrm>
            <a:off x="1742270" y="472293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7" action="ppaction://hlinksldjump"/>
              </a:rPr>
              <a:t>3</a:t>
            </a:r>
            <a:endParaRPr lang="en-US" sz="48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A1B6E3B-8B1A-12BB-B33B-200FBA08B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9883" y="5567958"/>
            <a:ext cx="993037" cy="9561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E40938-0C67-D04F-C42A-9F783C7C7A83}"/>
              </a:ext>
            </a:extLst>
          </p:cNvPr>
          <p:cNvSpPr txBox="1"/>
          <p:nvPr/>
        </p:nvSpPr>
        <p:spPr>
          <a:xfrm>
            <a:off x="1678338" y="564126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8" action="ppaction://hlinksldjump"/>
              </a:rPr>
              <a:t>4</a:t>
            </a:r>
            <a:endParaRPr lang="en-US" sz="4800" dirty="0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1F5E3155-5B14-8F88-872A-5943C7CD0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7025" y="6512907"/>
            <a:ext cx="993037" cy="9561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F99AEB-D814-B8FC-5230-E6B8071127B1}"/>
              </a:ext>
            </a:extLst>
          </p:cNvPr>
          <p:cNvSpPr txBox="1"/>
          <p:nvPr/>
        </p:nvSpPr>
        <p:spPr>
          <a:xfrm>
            <a:off x="1725480" y="658621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9" action="ppaction://hlinksldjump"/>
              </a:rPr>
              <a:t>5</a:t>
            </a:r>
            <a:endParaRPr lang="en-US" sz="4800" dirty="0"/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B2C51D98-4E35-776A-12C7-DE26E8777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26786"/>
              </p:ext>
            </p:extLst>
          </p:nvPr>
        </p:nvGraphicFramePr>
        <p:xfrm>
          <a:off x="3276600" y="2784002"/>
          <a:ext cx="8915403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073285290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25" name="Table 8">
            <a:extLst>
              <a:ext uri="{FF2B5EF4-FFF2-40B4-BE49-F238E27FC236}">
                <a16:creationId xmlns:a16="http://schemas.microsoft.com/office/drawing/2014/main" id="{07A108FD-F1A8-BFDA-43FC-7A85FDE2B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28679"/>
              </p:ext>
            </p:extLst>
          </p:nvPr>
        </p:nvGraphicFramePr>
        <p:xfrm>
          <a:off x="7080697" y="3723802"/>
          <a:ext cx="7641774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AB9F7EBE-C248-986B-39D5-172236C8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01497"/>
              </p:ext>
            </p:extLst>
          </p:nvPr>
        </p:nvGraphicFramePr>
        <p:xfrm>
          <a:off x="7097487" y="4663602"/>
          <a:ext cx="6368145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DEA3E4BB-6EA3-3FB2-2118-F88FC6650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37749"/>
              </p:ext>
            </p:extLst>
          </p:nvPr>
        </p:nvGraphicFramePr>
        <p:xfrm>
          <a:off x="8360229" y="5603402"/>
          <a:ext cx="8915403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073285290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graphicFrame>
        <p:nvGraphicFramePr>
          <p:cNvPr id="28" name="Table 8">
            <a:extLst>
              <a:ext uri="{FF2B5EF4-FFF2-40B4-BE49-F238E27FC236}">
                <a16:creationId xmlns:a16="http://schemas.microsoft.com/office/drawing/2014/main" id="{4C861337-93B8-63F5-34B4-776800BC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8206"/>
              </p:ext>
            </p:extLst>
          </p:nvPr>
        </p:nvGraphicFramePr>
        <p:xfrm>
          <a:off x="3259810" y="6543202"/>
          <a:ext cx="7641774" cy="93980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40000"/>
                    <a:lumOff val="60000"/>
                  </a:schemeClr>
                </a:solidFill>
                <a:tableStyleId>{5C22544A-7EE6-4342-B048-85BDC9FD1C3A}</a:tableStyleId>
              </a:tblPr>
              <a:tblGrid>
                <a:gridCol w="1273629">
                  <a:extLst>
                    <a:ext uri="{9D8B030D-6E8A-4147-A177-3AD203B41FA5}">
                      <a16:colId xmlns:a16="http://schemas.microsoft.com/office/drawing/2014/main" val="310323578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26659567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200249681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80520247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77126566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807374435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47333"/>
                  </a:ext>
                </a:extLst>
              </a:tr>
            </a:tbl>
          </a:graphicData>
        </a:graphic>
      </p:graphicFrame>
      <p:sp>
        <p:nvSpPr>
          <p:cNvPr id="31" name="Arrow: Down 30">
            <a:extLst>
              <a:ext uri="{FF2B5EF4-FFF2-40B4-BE49-F238E27FC236}">
                <a16:creationId xmlns:a16="http://schemas.microsoft.com/office/drawing/2014/main" id="{AB1D7E4B-2419-1E5A-B882-7B873DF51A32}"/>
              </a:ext>
            </a:extLst>
          </p:cNvPr>
          <p:cNvSpPr/>
          <p:nvPr/>
        </p:nvSpPr>
        <p:spPr>
          <a:xfrm>
            <a:off x="8686800" y="7810500"/>
            <a:ext cx="6858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8FE97C-585A-7C1C-085D-7CF5E620A9FF}"/>
              </a:ext>
            </a:extLst>
          </p:cNvPr>
          <p:cNvSpPr txBox="1"/>
          <p:nvPr/>
        </p:nvSpPr>
        <p:spPr>
          <a:xfrm>
            <a:off x="6072756" y="866204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16543751" y="9008777"/>
            <a:ext cx="953102" cy="915818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1876434" y="6757398"/>
            <a:ext cx="668944" cy="642776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13241965" y="-101537"/>
            <a:ext cx="704606" cy="677042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16861641" y="4567759"/>
            <a:ext cx="1458394" cy="1738962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1108216" y="8986742"/>
            <a:ext cx="868424" cy="1055168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6464364" y="229312"/>
            <a:ext cx="1302256" cy="130156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969542" y="313376"/>
            <a:ext cx="704704" cy="677136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17399724" y="8334086"/>
            <a:ext cx="558212" cy="536376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753925" y="6302761"/>
            <a:ext cx="7634141" cy="3262432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Living room</a:t>
            </a:r>
          </a:p>
          <a:p>
            <a:pPr algn="ctr"/>
            <a:r>
              <a:rPr lang="en-US" sz="8000" dirty="0"/>
              <a:t> /ˈ</a:t>
            </a:r>
            <a:r>
              <a:rPr lang="en-US" sz="8000" dirty="0" err="1"/>
              <a:t>lɪv.ɪŋ</a:t>
            </a:r>
            <a:r>
              <a:rPr lang="en-US" sz="8000" dirty="0"/>
              <a:t> ˌ</a:t>
            </a:r>
            <a:r>
              <a:rPr lang="en-US" sz="8000" dirty="0" err="1"/>
              <a:t>ruːm</a:t>
            </a:r>
            <a:r>
              <a:rPr lang="en-US" sz="8000" dirty="0"/>
              <a:t>/</a:t>
            </a:r>
            <a:endParaRPr lang="en-US" sz="1289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52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68" y="880084"/>
            <a:ext cx="12863974" cy="5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ivingroom">
            <a:hlinkClick r:id="" action="ppaction://media"/>
            <a:extLst>
              <a:ext uri="{FF2B5EF4-FFF2-40B4-BE49-F238E27FC236}">
                <a16:creationId xmlns:a16="http://schemas.microsoft.com/office/drawing/2014/main" id="{F098AA64-B673-A76A-1D5F-54597013B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54482" y="7107934"/>
            <a:ext cx="826043" cy="8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16543751" y="9008777"/>
            <a:ext cx="953102" cy="915818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1876434" y="6757398"/>
            <a:ext cx="668944" cy="642776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13241965" y="-101537"/>
            <a:ext cx="704606" cy="677042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16861641" y="4567759"/>
            <a:ext cx="1458394" cy="1738962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1108216" y="8986742"/>
            <a:ext cx="868424" cy="1055168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6464364" y="229312"/>
            <a:ext cx="1302256" cy="130156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969542" y="313376"/>
            <a:ext cx="704704" cy="677136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17399724" y="8334086"/>
            <a:ext cx="558212" cy="536376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336095" y="6747151"/>
            <a:ext cx="5917326" cy="3046988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Bedroom</a:t>
            </a:r>
          </a:p>
          <a:p>
            <a:pPr algn="ctr"/>
            <a:r>
              <a:rPr lang="en-US" sz="6600" dirty="0"/>
              <a:t>/ˈ</a:t>
            </a:r>
            <a:r>
              <a:rPr lang="en-US" sz="6600" dirty="0" err="1"/>
              <a:t>bed.ruːm</a:t>
            </a:r>
            <a:r>
              <a:rPr lang="en-US" sz="6600" dirty="0"/>
              <a:t>/</a:t>
            </a:r>
            <a:endParaRPr lang="en-US" sz="895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074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08" y="308259"/>
            <a:ext cx="11925300" cy="6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edroom">
            <a:hlinkClick r:id="" action="ppaction://media"/>
            <a:extLst>
              <a:ext uri="{FF2B5EF4-FFF2-40B4-BE49-F238E27FC236}">
                <a16:creationId xmlns:a16="http://schemas.microsoft.com/office/drawing/2014/main" id="{94F303F9-DACF-55AB-F8F2-52DF475AA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417" y="7597417"/>
            <a:ext cx="736669" cy="7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16543751" y="9008777"/>
            <a:ext cx="953102" cy="915818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1876434" y="6757398"/>
            <a:ext cx="668944" cy="642776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13241965" y="-101537"/>
            <a:ext cx="704606" cy="677042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16861641" y="4567759"/>
            <a:ext cx="1458394" cy="1738962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1108216" y="8986742"/>
            <a:ext cx="868424" cy="1055168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6464364" y="229312"/>
            <a:ext cx="1302256" cy="130156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969542" y="313376"/>
            <a:ext cx="704704" cy="677136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17399724" y="8334086"/>
            <a:ext cx="558212" cy="536376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229888" y="6671999"/>
            <a:ext cx="6524863" cy="3262432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Bathroom</a:t>
            </a:r>
          </a:p>
          <a:p>
            <a:pPr algn="ctr"/>
            <a:r>
              <a:rPr lang="en-US" sz="8000" dirty="0"/>
              <a:t> /ˈ</a:t>
            </a:r>
            <a:r>
              <a:rPr lang="en-US" sz="8000" dirty="0" err="1"/>
              <a:t>bæ</a:t>
            </a:r>
            <a:r>
              <a:rPr lang="el-GR" sz="8000" dirty="0"/>
              <a:t>θ.</a:t>
            </a:r>
            <a:r>
              <a:rPr lang="en-US" sz="8000" dirty="0" err="1"/>
              <a:t>ruːm</a:t>
            </a:r>
            <a:r>
              <a:rPr lang="en-US" sz="8000" dirty="0"/>
              <a:t>/</a:t>
            </a:r>
            <a:endParaRPr lang="en-US" sz="1289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098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03" y="880082"/>
            <a:ext cx="13052934" cy="60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throom">
            <a:hlinkClick r:id="" action="ppaction://media"/>
            <a:extLst>
              <a:ext uri="{FF2B5EF4-FFF2-40B4-BE49-F238E27FC236}">
                <a16:creationId xmlns:a16="http://schemas.microsoft.com/office/drawing/2014/main" id="{B3B79CA5-CC7C-EC60-6E85-7C817DF0B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8942" y="7504838"/>
            <a:ext cx="694736" cy="6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16543751" y="9008777"/>
            <a:ext cx="953102" cy="915818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1876434" y="6757398"/>
            <a:ext cx="668944" cy="642776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13241965" y="-101537"/>
            <a:ext cx="704606" cy="677042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16861641" y="4567759"/>
            <a:ext cx="1458394" cy="1738962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1108216" y="8986742"/>
            <a:ext cx="868424" cy="1055168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6464364" y="229312"/>
            <a:ext cx="1302256" cy="130156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969542" y="313376"/>
            <a:ext cx="704704" cy="677136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17399724" y="8334086"/>
            <a:ext cx="558212" cy="536376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352864" y="6752647"/>
            <a:ext cx="5070939" cy="3262432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Kitchen</a:t>
            </a:r>
            <a:endParaRPr lang="en-US" cap="all" dirty="0"/>
          </a:p>
          <a:p>
            <a:pPr algn="ctr"/>
            <a:r>
              <a:rPr lang="en-US" dirty="0"/>
              <a:t> </a:t>
            </a:r>
            <a:r>
              <a:rPr lang="en-US" sz="7200" dirty="0"/>
              <a:t>/ˈ</a:t>
            </a:r>
            <a:r>
              <a:rPr lang="en-US" sz="7200" dirty="0" err="1"/>
              <a:t>kɪtʃ.ən</a:t>
            </a:r>
            <a:r>
              <a:rPr lang="en-US" sz="7200" dirty="0"/>
              <a:t>/</a:t>
            </a:r>
            <a:endParaRPr lang="en-US" sz="120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2" descr="Cartoon Kitchen Background Images - Free Download on Freepik">
            <a:extLst>
              <a:ext uri="{FF2B5EF4-FFF2-40B4-BE49-F238E27FC236}">
                <a16:creationId xmlns:a16="http://schemas.microsoft.com/office/drawing/2014/main" id="{91F1A639-E90A-EBD6-C3CE-80A999C4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67" y="657656"/>
            <a:ext cx="12398533" cy="61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itchen">
            <a:hlinkClick r:id="" action="ppaction://media"/>
            <a:extLst>
              <a:ext uri="{FF2B5EF4-FFF2-40B4-BE49-F238E27FC236}">
                <a16:creationId xmlns:a16="http://schemas.microsoft.com/office/drawing/2014/main" id="{0D14B112-3EF1-DA8E-AC57-522CC0B77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4101" y="7504838"/>
            <a:ext cx="829248" cy="8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burban house. residential building from red brick with garage Free Vector">
            <a:extLst>
              <a:ext uri="{FF2B5EF4-FFF2-40B4-BE49-F238E27FC236}">
                <a16:creationId xmlns:a16="http://schemas.microsoft.com/office/drawing/2014/main" id="{AB39AF46-EB8D-8B85-27A7-FA2112D5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36" y="3597119"/>
            <a:ext cx="5378026" cy="32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pring interior of living room Free Vector">
            <a:extLst>
              <a:ext uri="{FF2B5EF4-FFF2-40B4-BE49-F238E27FC236}">
                <a16:creationId xmlns:a16="http://schemas.microsoft.com/office/drawing/2014/main" id="{39818FE7-FC22-B818-811D-DF479052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9" y="631087"/>
            <a:ext cx="6264264" cy="27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throom design interior room with ceramic furniture background template. Free Vector">
            <a:extLst>
              <a:ext uri="{FF2B5EF4-FFF2-40B4-BE49-F238E27FC236}">
                <a16:creationId xmlns:a16="http://schemas.microsoft.com/office/drawing/2014/main" id="{556C90D0-65ED-6E37-D8B2-5BD53DC7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" y="6493235"/>
            <a:ext cx="5637606" cy="26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toon bedroom interior background template. cozy modern house room in morning light Free Vector">
            <a:extLst>
              <a:ext uri="{FF2B5EF4-FFF2-40B4-BE49-F238E27FC236}">
                <a16:creationId xmlns:a16="http://schemas.microsoft.com/office/drawing/2014/main" id="{78123423-8753-E887-9B2F-412A5A6D1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815" y="5867349"/>
            <a:ext cx="5829659" cy="32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Kitchen Background Images - Free Download on Freepik">
            <a:extLst>
              <a:ext uri="{FF2B5EF4-FFF2-40B4-BE49-F238E27FC236}">
                <a16:creationId xmlns:a16="http://schemas.microsoft.com/office/drawing/2014/main" id="{862DF70B-D674-BD11-1E7B-072478C5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833" y="628117"/>
            <a:ext cx="5378026" cy="30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D9D1E6-A1EA-EF72-6558-8BEBA0752933}"/>
              </a:ext>
            </a:extLst>
          </p:cNvPr>
          <p:cNvSpPr txBox="1"/>
          <p:nvPr/>
        </p:nvSpPr>
        <p:spPr>
          <a:xfrm>
            <a:off x="1295400" y="5295900"/>
            <a:ext cx="4114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9F655-2914-57B9-B74C-D24C8D462FF9}"/>
              </a:ext>
            </a:extLst>
          </p:cNvPr>
          <p:cNvSpPr txBox="1"/>
          <p:nvPr/>
        </p:nvSpPr>
        <p:spPr>
          <a:xfrm>
            <a:off x="1447800" y="5448300"/>
            <a:ext cx="4114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F9AF44-21E8-3D2D-E6BC-3757374F72F9}"/>
              </a:ext>
            </a:extLst>
          </p:cNvPr>
          <p:cNvSpPr txBox="1"/>
          <p:nvPr/>
        </p:nvSpPr>
        <p:spPr>
          <a:xfrm>
            <a:off x="1600200" y="5600700"/>
            <a:ext cx="4114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4F737-89D3-841B-A063-939EC9A4EA4B}"/>
              </a:ext>
            </a:extLst>
          </p:cNvPr>
          <p:cNvSpPr txBox="1"/>
          <p:nvPr/>
        </p:nvSpPr>
        <p:spPr>
          <a:xfrm>
            <a:off x="11887200" y="9258300"/>
            <a:ext cx="4114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94C04B-5809-5C01-31B7-DCF3FF3BD271}"/>
              </a:ext>
            </a:extLst>
          </p:cNvPr>
          <p:cNvSpPr txBox="1"/>
          <p:nvPr/>
        </p:nvSpPr>
        <p:spPr>
          <a:xfrm>
            <a:off x="13563600" y="916052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5B11AA-18B8-52BA-7AEE-C43408C9CB93}"/>
              </a:ext>
            </a:extLst>
          </p:cNvPr>
          <p:cNvSpPr txBox="1"/>
          <p:nvPr/>
        </p:nvSpPr>
        <p:spPr>
          <a:xfrm>
            <a:off x="1358685" y="359711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2A5096-8AFD-CE33-505F-8769068DD798}"/>
              </a:ext>
            </a:extLst>
          </p:cNvPr>
          <p:cNvSpPr txBox="1"/>
          <p:nvPr/>
        </p:nvSpPr>
        <p:spPr>
          <a:xfrm>
            <a:off x="13411200" y="368640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A6CB0A-1296-0A5E-004E-B596711CBA71}"/>
              </a:ext>
            </a:extLst>
          </p:cNvPr>
          <p:cNvSpPr txBox="1"/>
          <p:nvPr/>
        </p:nvSpPr>
        <p:spPr>
          <a:xfrm>
            <a:off x="7819682" y="6896100"/>
            <a:ext cx="2199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30027-81F5-C907-99DB-D86B2468CD42}"/>
              </a:ext>
            </a:extLst>
          </p:cNvPr>
          <p:cNvSpPr txBox="1"/>
          <p:nvPr/>
        </p:nvSpPr>
        <p:spPr>
          <a:xfrm>
            <a:off x="1875112" y="909121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A719B8-E0B3-274C-763A-4727E4BFDF42}"/>
              </a:ext>
            </a:extLst>
          </p:cNvPr>
          <p:cNvSpPr/>
          <p:nvPr/>
        </p:nvSpPr>
        <p:spPr>
          <a:xfrm>
            <a:off x="7167589" y="132817"/>
            <a:ext cx="3952822" cy="9906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2DCB5-2C1C-45E7-E93F-212E2CF3D9AC}"/>
              </a:ext>
            </a:extLst>
          </p:cNvPr>
          <p:cNvSpPr txBox="1"/>
          <p:nvPr/>
        </p:nvSpPr>
        <p:spPr>
          <a:xfrm>
            <a:off x="7581230" y="243396"/>
            <a:ext cx="411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7EB10727-46CE-DBD0-8EE5-03CC4E24C9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69386" y="3710928"/>
            <a:ext cx="993037" cy="9561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75ED4E-CE62-5835-8B94-C3276F0E2763}"/>
              </a:ext>
            </a:extLst>
          </p:cNvPr>
          <p:cNvSpPr txBox="1"/>
          <p:nvPr/>
        </p:nvSpPr>
        <p:spPr>
          <a:xfrm>
            <a:off x="6397841" y="378423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852864EF-C7FB-1078-F6A7-A577CAC9A6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27641" y="695024"/>
            <a:ext cx="993037" cy="9561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AA04B2-7B2D-A143-ED33-B790A27999F6}"/>
              </a:ext>
            </a:extLst>
          </p:cNvPr>
          <p:cNvSpPr txBox="1"/>
          <p:nvPr/>
        </p:nvSpPr>
        <p:spPr>
          <a:xfrm>
            <a:off x="656096" y="76832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355BA728-FB92-A290-D5A3-CE42466D16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62301" y="698253"/>
            <a:ext cx="993037" cy="956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AB2DE5-05BC-536A-4E9B-FBF8FF6DC135}"/>
              </a:ext>
            </a:extLst>
          </p:cNvPr>
          <p:cNvSpPr txBox="1"/>
          <p:nvPr/>
        </p:nvSpPr>
        <p:spPr>
          <a:xfrm>
            <a:off x="12059208" y="771556"/>
            <a:ext cx="609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6B1DE8F9-7AFD-F3AD-E9DD-5B1F0AD75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5648" y="6527214"/>
            <a:ext cx="993037" cy="95612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78ABBD-63C4-5B42-F57D-A54AA03AEC3F}"/>
              </a:ext>
            </a:extLst>
          </p:cNvPr>
          <p:cNvSpPr txBox="1"/>
          <p:nvPr/>
        </p:nvSpPr>
        <p:spPr>
          <a:xfrm>
            <a:off x="662555" y="6600517"/>
            <a:ext cx="609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6E924905-4B9D-E3E2-B839-5C36C7E41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5320" y="5958454"/>
            <a:ext cx="993037" cy="95612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AB59784-3473-87E3-1D7F-A5FE6502AFAE}"/>
              </a:ext>
            </a:extLst>
          </p:cNvPr>
          <p:cNvSpPr txBox="1"/>
          <p:nvPr/>
        </p:nvSpPr>
        <p:spPr>
          <a:xfrm>
            <a:off x="12022227" y="6031757"/>
            <a:ext cx="609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540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1990F-FA2E-90DF-4196-1593C3336525}"/>
              </a:ext>
            </a:extLst>
          </p:cNvPr>
          <p:cNvSpPr/>
          <p:nvPr/>
        </p:nvSpPr>
        <p:spPr>
          <a:xfrm>
            <a:off x="2743200" y="7837140"/>
            <a:ext cx="2819400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Here!</a:t>
            </a:r>
          </a:p>
        </p:txBody>
      </p:sp>
      <p:pic>
        <p:nvPicPr>
          <p:cNvPr id="5" name="Picture 2" descr="Evolution house architecture housing progress set Free Vector">
            <a:extLst>
              <a:ext uri="{FF2B5EF4-FFF2-40B4-BE49-F238E27FC236}">
                <a16:creationId xmlns:a16="http://schemas.microsoft.com/office/drawing/2014/main" id="{9F4C7FE6-BF1B-2108-9750-44C241DD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55794" r="54775" b="4099"/>
          <a:stretch/>
        </p:blipFill>
        <p:spPr bwMode="auto">
          <a:xfrm>
            <a:off x="2743200" y="3723716"/>
            <a:ext cx="3819510" cy="30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dex Finger Point Cartoon , Free Transparent Clipart - ClipartKey">
            <a:extLst>
              <a:ext uri="{FF2B5EF4-FFF2-40B4-BE49-F238E27FC236}">
                <a16:creationId xmlns:a16="http://schemas.microsoft.com/office/drawing/2014/main" id="{B1F0E691-E33F-870B-E22C-FC1362BC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908277" y="6157345"/>
            <a:ext cx="2370033" cy="12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volution house architecture housing progress set Free Vector">
            <a:extLst>
              <a:ext uri="{FF2B5EF4-FFF2-40B4-BE49-F238E27FC236}">
                <a16:creationId xmlns:a16="http://schemas.microsoft.com/office/drawing/2014/main" id="{5814372C-8229-003F-5618-69FFB570B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55794" r="54775" b="4099"/>
          <a:stretch/>
        </p:blipFill>
        <p:spPr bwMode="auto">
          <a:xfrm>
            <a:off x="13628946" y="2189091"/>
            <a:ext cx="3819510" cy="30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dex Finger Point Cartoon , Free Transparent Clipart - ClipartKey">
            <a:extLst>
              <a:ext uri="{FF2B5EF4-FFF2-40B4-BE49-F238E27FC236}">
                <a16:creationId xmlns:a16="http://schemas.microsoft.com/office/drawing/2014/main" id="{EEE67520-9780-22FF-F244-2F8192C0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9684184" y="6242130"/>
            <a:ext cx="2370033" cy="12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20342A-2D5E-9EA2-A28B-5330FABEB9A2}"/>
              </a:ext>
            </a:extLst>
          </p:cNvPr>
          <p:cNvSpPr/>
          <p:nvPr/>
        </p:nvSpPr>
        <p:spPr>
          <a:xfrm>
            <a:off x="13628946" y="7837140"/>
            <a:ext cx="2929841" cy="1292662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There!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C0096B-4273-A68E-31D3-BE12EFBB1B7C}"/>
              </a:ext>
            </a:extLst>
          </p:cNvPr>
          <p:cNvSpPr/>
          <p:nvPr/>
        </p:nvSpPr>
        <p:spPr>
          <a:xfrm>
            <a:off x="1295400" y="994707"/>
            <a:ext cx="6705600" cy="129266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This</a:t>
            </a:r>
            <a:r>
              <a:rPr lang="en-US" sz="72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is my house.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E1CD4-3F67-6586-FAD7-5ACF6F307BE6}"/>
              </a:ext>
            </a:extLst>
          </p:cNvPr>
          <p:cNvSpPr/>
          <p:nvPr/>
        </p:nvSpPr>
        <p:spPr>
          <a:xfrm>
            <a:off x="10984930" y="994707"/>
            <a:ext cx="6759159" cy="1292662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That</a:t>
            </a:r>
            <a:r>
              <a:rPr lang="en-US" sz="72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is my house.</a:t>
            </a:r>
          </a:p>
        </p:txBody>
      </p:sp>
    </p:spTree>
    <p:extLst>
      <p:ext uri="{BB962C8B-B14F-4D97-AF65-F5344CB8AC3E}">
        <p14:creationId xmlns:p14="http://schemas.microsoft.com/office/powerpoint/2010/main" val="4252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049571" y="529740"/>
            <a:ext cx="10636950" cy="134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1: LOOK, LISTEN AND REPEAT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E938D-13DD-F5D0-2FBB-8F7E624B14D2}"/>
              </a:ext>
            </a:extLst>
          </p:cNvPr>
          <p:cNvSpPr txBox="1"/>
          <p:nvPr/>
        </p:nvSpPr>
        <p:spPr>
          <a:xfrm>
            <a:off x="3657600" y="781846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2: LISTEN, POINT AND SAY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4E73CD-B48A-38B7-95F4-D7F1D08C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76" y="2933700"/>
            <a:ext cx="15011400" cy="61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-23">
            <a:hlinkClick r:id="" action="ppaction://media"/>
            <a:extLst>
              <a:ext uri="{FF2B5EF4-FFF2-40B4-BE49-F238E27FC236}">
                <a16:creationId xmlns:a16="http://schemas.microsoft.com/office/drawing/2014/main" id="{2DC2FB8B-F7CF-BBF1-050A-BA1B489C8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428177"/>
            <a:ext cx="652634" cy="6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" y="0"/>
            <a:ext cx="18287997" cy="2363932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284" cy="236319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1"/>
            <a:ext cx="18288002" cy="2361466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049569" y="372057"/>
            <a:ext cx="10595582" cy="17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3: LET’S TALK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EEE41-A13B-B4D4-1CCB-56E221BB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8" y="2745907"/>
            <a:ext cx="16154400" cy="64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1BFD4A9-C26F-362B-88FF-F98009AECFA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92650" y="3947447"/>
            <a:ext cx="1752601" cy="762002"/>
          </a:xfrm>
          <a:prstGeom prst="curvedConnector3">
            <a:avLst>
              <a:gd name="adj1" fmla="val 11091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EA3C51-EA8A-4ECD-2CD1-D62E11EEA542}"/>
              </a:ext>
            </a:extLst>
          </p:cNvPr>
          <p:cNvCxnSpPr/>
          <p:nvPr/>
        </p:nvCxnSpPr>
        <p:spPr>
          <a:xfrm>
            <a:off x="15185107" y="5023386"/>
            <a:ext cx="685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A1DEE1-FF9C-8F30-E345-40E685B6B24E}"/>
              </a:ext>
            </a:extLst>
          </p:cNvPr>
          <p:cNvCxnSpPr/>
          <p:nvPr/>
        </p:nvCxnSpPr>
        <p:spPr>
          <a:xfrm>
            <a:off x="15098254" y="7421628"/>
            <a:ext cx="685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3EE4E1-D84D-9B2E-C340-B7B19EE8C928}"/>
              </a:ext>
            </a:extLst>
          </p:cNvPr>
          <p:cNvSpPr txBox="1"/>
          <p:nvPr/>
        </p:nvSpPr>
        <p:spPr>
          <a:xfrm>
            <a:off x="8354552" y="294654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5692AF-B803-CB6D-FDA2-88C0F95F3D3E}"/>
              </a:ext>
            </a:extLst>
          </p:cNvPr>
          <p:cNvSpPr txBox="1"/>
          <p:nvPr/>
        </p:nvSpPr>
        <p:spPr>
          <a:xfrm>
            <a:off x="15870907" y="469871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019CDB-059E-4C93-1E1A-B1ABFA78230D}"/>
              </a:ext>
            </a:extLst>
          </p:cNvPr>
          <p:cNvSpPr txBox="1"/>
          <p:nvPr/>
        </p:nvSpPr>
        <p:spPr>
          <a:xfrm>
            <a:off x="15784054" y="713711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951F7D-3F74-95F8-3D3C-C25DCE2A7365}"/>
              </a:ext>
            </a:extLst>
          </p:cNvPr>
          <p:cNvSpPr txBox="1"/>
          <p:nvPr/>
        </p:nvSpPr>
        <p:spPr>
          <a:xfrm>
            <a:off x="9829800" y="871256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Living room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EFC099-06C5-BEA4-A1C4-D6A1DFB4C54D}"/>
              </a:ext>
            </a:extLst>
          </p:cNvPr>
          <p:cNvCxnSpPr>
            <a:cxnSpLocks/>
          </p:cNvCxnSpPr>
          <p:nvPr/>
        </p:nvCxnSpPr>
        <p:spPr>
          <a:xfrm>
            <a:off x="10972800" y="8039100"/>
            <a:ext cx="0" cy="8382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E37D05EE-3CE7-990C-4368-1E398A7EEA69}"/>
              </a:ext>
            </a:extLst>
          </p:cNvPr>
          <p:cNvSpPr/>
          <p:nvPr/>
        </p:nvSpPr>
        <p:spPr>
          <a:xfrm>
            <a:off x="1049569" y="4305300"/>
            <a:ext cx="3141431" cy="1676400"/>
          </a:xfrm>
          <a:prstGeom prst="cloudCallout">
            <a:avLst>
              <a:gd name="adj1" fmla="val -39001"/>
              <a:gd name="adj2" fmla="val 796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hought Bubble: Cloud 48">
            <a:extLst>
              <a:ext uri="{FF2B5EF4-FFF2-40B4-BE49-F238E27FC236}">
                <a16:creationId xmlns:a16="http://schemas.microsoft.com/office/drawing/2014/main" id="{C1C3A3D7-1F76-DA50-93FE-3B90AFA79E19}"/>
              </a:ext>
            </a:extLst>
          </p:cNvPr>
          <p:cNvSpPr/>
          <p:nvPr/>
        </p:nvSpPr>
        <p:spPr>
          <a:xfrm>
            <a:off x="1993249" y="6819903"/>
            <a:ext cx="2590799" cy="1578509"/>
          </a:xfrm>
          <a:prstGeom prst="cloudCallout">
            <a:avLst>
              <a:gd name="adj1" fmla="val 37036"/>
              <a:gd name="adj2" fmla="val 66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BF4E09-B500-1501-B96D-E476E23AF08C}"/>
              </a:ext>
            </a:extLst>
          </p:cNvPr>
          <p:cNvSpPr txBox="1"/>
          <p:nvPr/>
        </p:nvSpPr>
        <p:spPr>
          <a:xfrm>
            <a:off x="1354368" y="4727696"/>
            <a:ext cx="2303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Where’s </a:t>
            </a:r>
            <a:r>
              <a:rPr lang="en-US" sz="2800" b="1" dirty="0">
                <a:solidFill>
                  <a:srgbClr val="FF0000"/>
                </a:solidFill>
              </a:rPr>
              <a:t>the bedroom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905E0A-C46E-3BD6-89BD-5BABD763004C}"/>
              </a:ext>
            </a:extLst>
          </p:cNvPr>
          <p:cNvSpPr txBox="1"/>
          <p:nvPr/>
        </p:nvSpPr>
        <p:spPr>
          <a:xfrm>
            <a:off x="2514600" y="720092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here</a:t>
            </a:r>
          </a:p>
        </p:txBody>
      </p:sp>
    </p:spTree>
    <p:extLst>
      <p:ext uri="{BB962C8B-B14F-4D97-AF65-F5344CB8AC3E}">
        <p14:creationId xmlns:p14="http://schemas.microsoft.com/office/powerpoint/2010/main" val="26767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8" grpId="0" animBg="1"/>
      <p:bldP spid="49" grpId="0" animBg="1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9B5057-888A-4546-8EAC-8C55E94C53B3}"/>
              </a:ext>
            </a:extLst>
          </p:cNvPr>
          <p:cNvSpPr/>
          <p:nvPr/>
        </p:nvSpPr>
        <p:spPr>
          <a:xfrm>
            <a:off x="3170420" y="899950"/>
            <a:ext cx="10905344" cy="7104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6E4D47-6A60-4A09-AE99-7B2D44BA8509}"/>
              </a:ext>
            </a:extLst>
          </p:cNvPr>
          <p:cNvSpPr/>
          <p:nvPr/>
        </p:nvSpPr>
        <p:spPr>
          <a:xfrm>
            <a:off x="239792" y="264202"/>
            <a:ext cx="17808316" cy="975859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32770" name="Picture 2" descr="4900 Colours » Microsites » Gerhard Richter">
            <a:extLst>
              <a:ext uri="{FF2B5EF4-FFF2-40B4-BE49-F238E27FC236}">
                <a16:creationId xmlns:a16="http://schemas.microsoft.com/office/drawing/2014/main" id="{001F1E44-C8C5-4568-B77F-F625D3FC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27" y="1729921"/>
            <a:ext cx="8072438" cy="80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78D980-595F-4366-B150-0EB31EDCB120}"/>
              </a:ext>
            </a:extLst>
          </p:cNvPr>
          <p:cNvSpPr/>
          <p:nvPr/>
        </p:nvSpPr>
        <p:spPr>
          <a:xfrm>
            <a:off x="959323" y="899950"/>
            <a:ext cx="8619394" cy="5159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0" b="1" dirty="0">
                <a:solidFill>
                  <a:srgbClr val="002060"/>
                </a:solidFill>
              </a:rPr>
              <a:t>Play</a:t>
            </a:r>
          </a:p>
          <a:p>
            <a:pPr algn="ctr"/>
            <a:r>
              <a:rPr lang="en-US" sz="9900" dirty="0"/>
              <a:t>What’s behind the square?</a:t>
            </a:r>
          </a:p>
        </p:txBody>
      </p:sp>
    </p:spTree>
    <p:extLst>
      <p:ext uri="{BB962C8B-B14F-4D97-AF65-F5344CB8AC3E}">
        <p14:creationId xmlns:p14="http://schemas.microsoft.com/office/powerpoint/2010/main" val="73317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Tekhnologic"/>
          <p:cNvGrpSpPr/>
          <p:nvPr/>
        </p:nvGrpSpPr>
        <p:grpSpPr>
          <a:xfrm>
            <a:off x="0" y="9909000"/>
            <a:ext cx="1484071" cy="378000"/>
            <a:chOff x="128923" y="6453000"/>
            <a:chExt cx="989381" cy="252000"/>
          </a:xfrm>
        </p:grpSpPr>
        <p:pic>
          <p:nvPicPr>
            <p:cNvPr id="46" name="Logo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47" name="Text"/>
            <p:cNvSpPr/>
            <p:nvPr/>
          </p:nvSpPr>
          <p:spPr>
            <a:xfrm>
              <a:off x="380923" y="6502056"/>
              <a:ext cx="73738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en-US" sz="1500" i="1" dirty="0">
                  <a:ln w="0"/>
                  <a:solidFill>
                    <a:srgbClr val="5F5E5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pic>
        <p:nvPicPr>
          <p:cNvPr id="84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47" y="1063553"/>
            <a:ext cx="3223022" cy="3223022"/>
          </a:xfrm>
          <a:prstGeom prst="rect">
            <a:avLst/>
          </a:prstGeom>
        </p:spPr>
      </p:pic>
      <p:pic>
        <p:nvPicPr>
          <p:cNvPr id="86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07" y="5397231"/>
            <a:ext cx="3223022" cy="3223022"/>
          </a:xfrm>
          <a:prstGeom prst="rect">
            <a:avLst/>
          </a:prstGeom>
        </p:spPr>
      </p:pic>
      <p:pic>
        <p:nvPicPr>
          <p:cNvPr id="91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41" y="1063552"/>
            <a:ext cx="3223022" cy="3209704"/>
          </a:xfrm>
          <a:prstGeom prst="rect">
            <a:avLst/>
          </a:prstGeom>
        </p:spPr>
      </p:pic>
      <p:pic>
        <p:nvPicPr>
          <p:cNvPr id="93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25" y="5410548"/>
            <a:ext cx="3223022" cy="3209704"/>
          </a:xfrm>
          <a:prstGeom prst="rect">
            <a:avLst/>
          </a:prstGeom>
        </p:spPr>
      </p:pic>
      <p:pic>
        <p:nvPicPr>
          <p:cNvPr id="95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27" y="1110789"/>
            <a:ext cx="3223022" cy="3223022"/>
          </a:xfrm>
          <a:prstGeom prst="rect">
            <a:avLst/>
          </a:prstGeom>
        </p:spPr>
      </p:pic>
      <p:pic>
        <p:nvPicPr>
          <p:cNvPr id="99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89" y="5336961"/>
            <a:ext cx="3223022" cy="3223022"/>
          </a:xfrm>
          <a:prstGeom prst="rect">
            <a:avLst/>
          </a:prstGeom>
        </p:spPr>
      </p:pic>
      <p:pic>
        <p:nvPicPr>
          <p:cNvPr id="97" name="5 Point Coi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57" y="5312999"/>
            <a:ext cx="3223022" cy="3223022"/>
          </a:xfrm>
          <a:prstGeom prst="rect">
            <a:avLst/>
          </a:prstGeom>
        </p:spPr>
      </p:pic>
      <p:sp>
        <p:nvSpPr>
          <p:cNvPr id="52" name="Square7">
            <a:hlinkClick r:id="rId7" action="ppaction://hlinksldjump"/>
          </p:cNvPr>
          <p:cNvSpPr/>
          <p:nvPr/>
        </p:nvSpPr>
        <p:spPr>
          <a:xfrm>
            <a:off x="9501928" y="5019928"/>
            <a:ext cx="3994768" cy="3819268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Square8">
            <a:hlinkClick r:id="rId8" action="ppaction://hlinksldjump"/>
          </p:cNvPr>
          <p:cNvSpPr/>
          <p:nvPr/>
        </p:nvSpPr>
        <p:spPr>
          <a:xfrm>
            <a:off x="13678059" y="5019928"/>
            <a:ext cx="4048490" cy="380916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353" y="1110789"/>
            <a:ext cx="3223022" cy="3223022"/>
          </a:xfrm>
          <a:prstGeom prst="rect">
            <a:avLst/>
          </a:prstGeom>
        </p:spPr>
      </p:pic>
      <p:sp>
        <p:nvSpPr>
          <p:cNvPr id="63" name="Square5">
            <a:hlinkClick r:id="rId9" action="ppaction://hlinksldjump"/>
          </p:cNvPr>
          <p:cNvSpPr/>
          <p:nvPr/>
        </p:nvSpPr>
        <p:spPr>
          <a:xfrm>
            <a:off x="1042091" y="5033782"/>
            <a:ext cx="4048490" cy="380916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quare1">
            <a:hlinkClick r:id="rId10" action="ppaction://hlinksldjump"/>
          </p:cNvPr>
          <p:cNvSpPr/>
          <p:nvPr/>
        </p:nvSpPr>
        <p:spPr>
          <a:xfrm>
            <a:off x="1042525" y="1043304"/>
            <a:ext cx="4048490" cy="380916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Square2">
            <a:hlinkClick r:id="rId11" action="ppaction://hlinksldjump"/>
          </p:cNvPr>
          <p:cNvSpPr/>
          <p:nvPr/>
        </p:nvSpPr>
        <p:spPr>
          <a:xfrm>
            <a:off x="5271251" y="1043304"/>
            <a:ext cx="4048490" cy="380916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Square4">
            <a:hlinkClick r:id="rId12" action="ppaction://hlinksldjump"/>
          </p:cNvPr>
          <p:cNvSpPr/>
          <p:nvPr/>
        </p:nvSpPr>
        <p:spPr>
          <a:xfrm>
            <a:off x="13677625" y="1043100"/>
            <a:ext cx="4048490" cy="380916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Square4">
            <a:hlinkClick r:id="rId13" action="ppaction://hlinksldjump"/>
          </p:cNvPr>
          <p:cNvSpPr/>
          <p:nvPr/>
        </p:nvSpPr>
        <p:spPr>
          <a:xfrm>
            <a:off x="9493089" y="1043100"/>
            <a:ext cx="4048490" cy="38091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Square1">
            <a:hlinkClick r:id="rId14" action="ppaction://hlinksldjump"/>
          </p:cNvPr>
          <p:cNvSpPr/>
          <p:nvPr/>
        </p:nvSpPr>
        <p:spPr>
          <a:xfrm>
            <a:off x="5263171" y="5019928"/>
            <a:ext cx="4048490" cy="380916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1371600">
              <a:defRPr/>
            </a:pPr>
            <a:r>
              <a:rPr lang="en-GB" sz="96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2266491" y="884294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904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eacher Vectors &amp; Illustrations for Free Download | Freepik">
            <a:extLst>
              <a:ext uri="{FF2B5EF4-FFF2-40B4-BE49-F238E27FC236}">
                <a16:creationId xmlns:a16="http://schemas.microsoft.com/office/drawing/2014/main" id="{FABD1C5A-5376-648A-38F7-AAFF78AB1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b="10104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1232931" y="3416419"/>
            <a:ext cx="7055069" cy="687058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2033031" y="4847896"/>
            <a:ext cx="5778062" cy="275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+mj-lt"/>
                <a:ea typeface="+mj-ea"/>
                <a:cs typeface="+mj-cs"/>
              </a:rPr>
              <a:t>What’s her job?</a:t>
            </a: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5141" name="Straight Connector 513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220496" y="7685689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hlinkClick r:id="rId3" action="ppaction://hlinksldjump"/>
            <a:extLst>
              <a:ext uri="{FF2B5EF4-FFF2-40B4-BE49-F238E27FC236}">
                <a16:creationId xmlns:a16="http://schemas.microsoft.com/office/drawing/2014/main" id="{691ACBF8-9A31-53E2-69CB-963326852514}"/>
              </a:ext>
            </a:extLst>
          </p:cNvPr>
          <p:cNvSpPr/>
          <p:nvPr/>
        </p:nvSpPr>
        <p:spPr>
          <a:xfrm rot="5400000">
            <a:off x="762000" y="9525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476122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1" name="Google Shape;1331;p46"/>
          <p:cNvSpPr/>
          <p:nvPr/>
        </p:nvSpPr>
        <p:spPr>
          <a:xfrm>
            <a:off x="6408008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12454746" y="7801926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777349" y="8416009"/>
            <a:ext cx="5169934" cy="322834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" sz="7200" dirty="0">
                <a:solidFill>
                  <a:schemeClr val="tx2">
                    <a:lumMod val="10000"/>
                  </a:schemeClr>
                </a:solidFill>
              </a:rPr>
              <a:t>Where</a:t>
            </a:r>
            <a:endParaRPr sz="7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7329461" y="8363910"/>
            <a:ext cx="3628258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</a:t>
            </a: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at</a:t>
            </a: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12755143" y="8128737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How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4764198" y="7990996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6825" y="288108"/>
            <a:ext cx="15942505" cy="141577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………is the living room? – It’s here.</a:t>
            </a:r>
          </a:p>
        </p:txBody>
      </p:sp>
      <p:pic>
        <p:nvPicPr>
          <p:cNvPr id="19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83" y="2547710"/>
            <a:ext cx="11077778" cy="48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476122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1" name="Google Shape;1331;p46"/>
          <p:cNvSpPr/>
          <p:nvPr/>
        </p:nvSpPr>
        <p:spPr>
          <a:xfrm>
            <a:off x="6408008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12454746" y="7801926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777349" y="8416009"/>
            <a:ext cx="5169934" cy="322834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" sz="72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7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7329460" y="836391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12755143" y="8128737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11254172" y="7974856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4963" y="288108"/>
            <a:ext cx="13666241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</a:p>
        </p:txBody>
      </p:sp>
      <p:pic>
        <p:nvPicPr>
          <p:cNvPr id="12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65" y="2319435"/>
            <a:ext cx="10155002" cy="47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2777572" y="7759030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9597246" y="7759030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348582" y="822139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9906409" y="8172499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7170498" y="7848476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4236262" y="4614633"/>
            <a:ext cx="3437560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53669" y="145904"/>
            <a:ext cx="12965729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5559">
            <a:off x="104523" y="7602148"/>
            <a:ext cx="2414606" cy="12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interior of family kitchen counter with appliances, furnitur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09" y="2135295"/>
            <a:ext cx="10855054" cy="40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2777572" y="7759030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9597246" y="7759030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348582" y="822139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9906409" y="8172499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13593656" y="7809988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02750" y="288108"/>
            <a:ext cx="15610684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living room?</a:t>
            </a:r>
          </a:p>
        </p:txBody>
      </p:sp>
      <p:pic>
        <p:nvPicPr>
          <p:cNvPr id="15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59" y="2490952"/>
            <a:ext cx="10610538" cy="46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-237052" y="6695263"/>
            <a:ext cx="3854116" cy="20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476122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1" name="Google Shape;1331;p46"/>
          <p:cNvSpPr/>
          <p:nvPr/>
        </p:nvSpPr>
        <p:spPr>
          <a:xfrm>
            <a:off x="6408008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12454746" y="7801926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12339895" y="8401099"/>
            <a:ext cx="5169934" cy="322834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" sz="72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7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7020344" y="834777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1137639" y="8144877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4782414" y="7881478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4963" y="288108"/>
            <a:ext cx="13666241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</a:p>
        </p:txBody>
      </p:sp>
      <p:pic>
        <p:nvPicPr>
          <p:cNvPr id="11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14" y="2072963"/>
            <a:ext cx="8805000" cy="54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476122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1" name="Google Shape;1331;p46"/>
          <p:cNvSpPr/>
          <p:nvPr/>
        </p:nvSpPr>
        <p:spPr>
          <a:xfrm>
            <a:off x="6408008" y="7784368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12454746" y="7801926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777349" y="8416009"/>
            <a:ext cx="5169934" cy="322834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r>
              <a:rPr lang="en" sz="72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7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7329460" y="836391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bedroom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12755143" y="8128737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6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bathroom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11254172" y="7974856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4963" y="288108"/>
            <a:ext cx="13666241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</a:p>
        </p:txBody>
      </p:sp>
      <p:pic>
        <p:nvPicPr>
          <p:cNvPr id="11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42" y="2335931"/>
            <a:ext cx="8326492" cy="46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2777572" y="7759030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9597246" y="7759030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348582" y="822139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9906409" y="8172499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7170498" y="7848476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53669" y="145904"/>
            <a:ext cx="12965729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386964" y="6304954"/>
            <a:ext cx="2240148" cy="12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14" y="2072963"/>
            <a:ext cx="8805000" cy="54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2777572" y="7759030"/>
            <a:ext cx="5471160" cy="1738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32" name="Google Shape;1332;p46"/>
          <p:cNvSpPr/>
          <p:nvPr/>
        </p:nvSpPr>
        <p:spPr>
          <a:xfrm>
            <a:off x="9597246" y="7759030"/>
            <a:ext cx="4766452" cy="16526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6"/>
            <a:endParaRPr sz="3600"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348582" y="8221390"/>
            <a:ext cx="432914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72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9906409" y="8172499"/>
            <a:ext cx="4148126" cy="78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828756">
              <a:buClr>
                <a:srgbClr val="A67C69"/>
              </a:buClr>
            </a:pPr>
            <a:r>
              <a:rPr lang="en" sz="72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13700756" y="7931960"/>
            <a:ext cx="1325880" cy="13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3806361" y="4614633"/>
            <a:ext cx="3867462" cy="16526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6888" y="145904"/>
            <a:ext cx="12179295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705424" y="5435678"/>
            <a:ext cx="4586468" cy="24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39" y="2078317"/>
            <a:ext cx="7940834" cy="48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Premium Vector | Cartoon construction worker">
            <a:extLst>
              <a:ext uri="{FF2B5EF4-FFF2-40B4-BE49-F238E27FC236}">
                <a16:creationId xmlns:a16="http://schemas.microsoft.com/office/drawing/2014/main" id="{DB4C73FD-E21E-C361-0E0E-3391AF710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2735"/>
          <a:stretch/>
        </p:blipFill>
        <p:spPr bwMode="auto">
          <a:xfrm>
            <a:off x="-6" y="-6"/>
            <a:ext cx="11301960" cy="10286976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0439400" y="6972300"/>
            <a:ext cx="5724525" cy="1430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What’s his job?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artoon Drawing Of A Construction Worker 5520227 Vector Art at Vecteezy">
            <a:extLst>
              <a:ext uri="{FF2B5EF4-FFF2-40B4-BE49-F238E27FC236}">
                <a16:creationId xmlns:a16="http://schemas.microsoft.com/office/drawing/2014/main" id="{5FBFFFA6-D4AE-BF45-02C3-3A9E9F20C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r="-1" b="13491"/>
          <a:stretch/>
        </p:blipFill>
        <p:spPr bwMode="auto">
          <a:xfrm>
            <a:off x="11480311" y="9"/>
            <a:ext cx="6807695" cy="581587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hlinkClick r:id="rId4" action="ppaction://hlinksldjump"/>
            <a:extLst>
              <a:ext uri="{FF2B5EF4-FFF2-40B4-BE49-F238E27FC236}">
                <a16:creationId xmlns:a16="http://schemas.microsoft.com/office/drawing/2014/main" id="{7B274FD5-C0A8-E788-7E39-AC193F992374}"/>
              </a:ext>
            </a:extLst>
          </p:cNvPr>
          <p:cNvSpPr/>
          <p:nvPr/>
        </p:nvSpPr>
        <p:spPr>
          <a:xfrm rot="5400000">
            <a:off x="762000" y="9525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to Become a Nurse [Step-by-Step Guide] | Leverage Edu">
            <a:extLst>
              <a:ext uri="{FF2B5EF4-FFF2-40B4-BE49-F238E27FC236}">
                <a16:creationId xmlns:a16="http://schemas.microsoft.com/office/drawing/2014/main" id="{9F4E7A9B-DB29-397D-0548-2E26B4C2C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r="4" b="2449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762000" y="723900"/>
            <a:ext cx="6781800" cy="4063912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What’s her job?</a:t>
            </a:r>
          </a:p>
        </p:txBody>
      </p:sp>
      <p:sp>
        <p:nvSpPr>
          <p:cNvPr id="2" name="Arrow: Down 1">
            <a:hlinkClick r:id="rId3" action="ppaction://hlinksldjump"/>
            <a:extLst>
              <a:ext uri="{FF2B5EF4-FFF2-40B4-BE49-F238E27FC236}">
                <a16:creationId xmlns:a16="http://schemas.microsoft.com/office/drawing/2014/main" id="{73571FB5-B2C0-9B97-F66F-54F6DAD4831E}"/>
              </a:ext>
            </a:extLst>
          </p:cNvPr>
          <p:cNvSpPr/>
          <p:nvPr/>
        </p:nvSpPr>
        <p:spPr>
          <a:xfrm rot="5400000">
            <a:off x="762000" y="9525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 20 | Girl Student Cartoon Images - Free Download on Freepik">
            <a:extLst>
              <a:ext uri="{FF2B5EF4-FFF2-40B4-BE49-F238E27FC236}">
                <a16:creationId xmlns:a16="http://schemas.microsoft.com/office/drawing/2014/main" id="{223B49F6-79FB-9E41-D681-B597E5FF7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 b="33949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1232931" y="3416419"/>
            <a:ext cx="7055069" cy="687058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2033031" y="4847896"/>
            <a:ext cx="5778062" cy="275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What’s her job?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220496" y="7685689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hlinkClick r:id="rId3" action="ppaction://hlinksldjump"/>
            <a:extLst>
              <a:ext uri="{FF2B5EF4-FFF2-40B4-BE49-F238E27FC236}">
                <a16:creationId xmlns:a16="http://schemas.microsoft.com/office/drawing/2014/main" id="{D76AFB24-506E-5879-9DE1-F47C694DA8B6}"/>
              </a:ext>
            </a:extLst>
          </p:cNvPr>
          <p:cNvSpPr/>
          <p:nvPr/>
        </p:nvSpPr>
        <p:spPr>
          <a:xfrm rot="5400000">
            <a:off x="762000" y="9525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rmer Vector Art, Icons, and Graphics for Free Download">
            <a:extLst>
              <a:ext uri="{FF2B5EF4-FFF2-40B4-BE49-F238E27FC236}">
                <a16:creationId xmlns:a16="http://schemas.microsoft.com/office/drawing/2014/main" id="{ABD44799-8244-0727-7A31-7905A622F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353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1353800" y="266700"/>
            <a:ext cx="5257800" cy="4063912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What’s his job?</a:t>
            </a:r>
            <a:endParaRPr lang="en-US" sz="4200" b="1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rrow: Down 1">
            <a:hlinkClick r:id="rId3" action="ppaction://hlinksldjump"/>
            <a:extLst>
              <a:ext uri="{FF2B5EF4-FFF2-40B4-BE49-F238E27FC236}">
                <a16:creationId xmlns:a16="http://schemas.microsoft.com/office/drawing/2014/main" id="{EB06B294-117E-4E3A-1A8A-3BAD23312BDD}"/>
              </a:ext>
            </a:extLst>
          </p:cNvPr>
          <p:cNvSpPr/>
          <p:nvPr/>
        </p:nvSpPr>
        <p:spPr>
          <a:xfrm rot="5400000">
            <a:off x="762000" y="9525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6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1" y="0"/>
            <a:ext cx="123499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1265" y="-21266"/>
            <a:ext cx="3704306" cy="38228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4" y="312699"/>
            <a:ext cx="1414792" cy="719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86016" y="766490"/>
            <a:ext cx="2995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3" y="7552083"/>
            <a:ext cx="7889506" cy="1589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2873581" y="7715686"/>
            <a:ext cx="7881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PERIOD 1</a:t>
            </a:r>
          </a:p>
          <a:p>
            <a:pPr algn="ctr"/>
            <a:r>
              <a:rPr lang="en-US" sz="5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atin typeface="Comic Sans MS" panose="030F0702030302020204" pitchFamily="66" charset="0"/>
              </a:rPr>
              <a:t>(P.18)</a:t>
            </a:r>
            <a:endParaRPr lang="en-US" sz="56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555299" y="3791661"/>
            <a:ext cx="10486708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4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15829687" y="226523"/>
            <a:ext cx="1701870" cy="1542054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9363577" y="669618"/>
            <a:ext cx="1832138" cy="178652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3883192" y="1294476"/>
            <a:ext cx="704704" cy="677136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2340824" y="371636"/>
            <a:ext cx="558212" cy="536376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17161874" y="1852686"/>
            <a:ext cx="558212" cy="536376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1841651" y="8561051"/>
            <a:ext cx="953102" cy="915818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12224346" y="1901686"/>
            <a:ext cx="4844040" cy="491570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12871472" y="7146656"/>
            <a:ext cx="1685378" cy="1575912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15312520" y="7207936"/>
            <a:ext cx="1774928" cy="152476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5455677" y="1225423"/>
            <a:ext cx="859810" cy="1060202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14556850" y="7665112"/>
            <a:ext cx="929772" cy="1057456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1511706" y="6262955"/>
            <a:ext cx="1081940" cy="1063838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7056420" y="985162"/>
            <a:ext cx="558212" cy="536376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11372828" y="9208680"/>
            <a:ext cx="558212" cy="536376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16882148" y="6100281"/>
            <a:ext cx="1418520" cy="1327330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738"/>
            <a:ext cx="18287997" cy="23639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93285" y="52"/>
            <a:ext cx="6094715" cy="2364618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1667" y="-7961666"/>
            <a:ext cx="2364669" cy="18288002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8151" y="1479"/>
            <a:ext cx="6455133" cy="236319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21880-7DAD-DA67-0F4B-C389BF50545E}"/>
              </a:ext>
            </a:extLst>
          </p:cNvPr>
          <p:cNvSpPr txBox="1"/>
          <p:nvPr/>
        </p:nvSpPr>
        <p:spPr>
          <a:xfrm>
            <a:off x="1049571" y="529740"/>
            <a:ext cx="10636950" cy="134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1: LOOK, LISTEN AND REPEAT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74566-BC62-6954-6ADC-82D865AF0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95" y="4456126"/>
            <a:ext cx="7354671" cy="525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7D1614-C1E4-22B7-181F-348C4581E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4481311"/>
            <a:ext cx="7308378" cy="5353387"/>
          </a:xfrm>
          <a:prstGeom prst="rect">
            <a:avLst/>
          </a:prstGeom>
        </p:spPr>
      </p:pic>
      <p:pic>
        <p:nvPicPr>
          <p:cNvPr id="14" name="track-22">
            <a:hlinkClick r:id="" action="ppaction://media"/>
            <a:extLst>
              <a:ext uri="{FF2B5EF4-FFF2-40B4-BE49-F238E27FC236}">
                <a16:creationId xmlns:a16="http://schemas.microsoft.com/office/drawing/2014/main" id="{B40672DF-EE33-44B8-9119-09A573CCD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769" y="2627010"/>
            <a:ext cx="616853" cy="616853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F14C3A0-478C-B707-59F7-53F5AB343D3F}"/>
              </a:ext>
            </a:extLst>
          </p:cNvPr>
          <p:cNvSpPr/>
          <p:nvPr/>
        </p:nvSpPr>
        <p:spPr>
          <a:xfrm>
            <a:off x="3495513" y="2364670"/>
            <a:ext cx="4624353" cy="1667920"/>
          </a:xfrm>
          <a:prstGeom prst="cloudCallout">
            <a:avLst>
              <a:gd name="adj1" fmla="val -32778"/>
              <a:gd name="adj2" fmla="val 713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9EA8ABCA-975B-8B49-1711-53071F0F915F}"/>
              </a:ext>
            </a:extLst>
          </p:cNvPr>
          <p:cNvSpPr/>
          <p:nvPr/>
        </p:nvSpPr>
        <p:spPr>
          <a:xfrm>
            <a:off x="11082676" y="1461686"/>
            <a:ext cx="6213864" cy="2578515"/>
          </a:xfrm>
          <a:prstGeom prst="cloudCallout">
            <a:avLst>
              <a:gd name="adj1" fmla="val -15935"/>
              <a:gd name="adj2" fmla="val 697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773AC-FA1D-10F1-CA61-B8D0C61D4E5F}"/>
              </a:ext>
            </a:extLst>
          </p:cNvPr>
          <p:cNvSpPr txBox="1"/>
          <p:nvPr/>
        </p:nvSpPr>
        <p:spPr>
          <a:xfrm>
            <a:off x="4001561" y="2851729"/>
            <a:ext cx="428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D9F43-9A36-5E8E-9685-766CBABBD22E}"/>
              </a:ext>
            </a:extLst>
          </p:cNvPr>
          <p:cNvSpPr txBox="1"/>
          <p:nvPr/>
        </p:nvSpPr>
        <p:spPr>
          <a:xfrm>
            <a:off x="11637335" y="2458555"/>
            <a:ext cx="653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16543751" y="9008777"/>
            <a:ext cx="953102" cy="915818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1876434" y="6757398"/>
            <a:ext cx="668944" cy="642776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13241965" y="-101537"/>
            <a:ext cx="704606" cy="677042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16861641" y="4567759"/>
            <a:ext cx="1458394" cy="1738962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1108216" y="8986742"/>
            <a:ext cx="868424" cy="1055168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6464364" y="229312"/>
            <a:ext cx="1302256" cy="130156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969542" y="313376"/>
            <a:ext cx="704704" cy="677136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17399724" y="8334086"/>
            <a:ext cx="558212" cy="536376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6998448" y="7347026"/>
            <a:ext cx="455798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House </a:t>
            </a:r>
          </a:p>
          <a:p>
            <a:pPr algn="ctr"/>
            <a:r>
              <a:rPr lang="en-US" sz="7200" dirty="0"/>
              <a:t>/</a:t>
            </a:r>
            <a:r>
              <a:rPr lang="en-US" sz="7200" dirty="0" err="1"/>
              <a:t>haʊs</a:t>
            </a:r>
            <a:r>
              <a:rPr lang="en-US" sz="7200" dirty="0"/>
              <a:t>/</a:t>
            </a:r>
            <a:endParaRPr lang="en-US" sz="880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26" y="193794"/>
            <a:ext cx="119253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use">
            <a:hlinkClick r:id="" action="ppaction://media"/>
            <a:extLst>
              <a:ext uri="{FF2B5EF4-FFF2-40B4-BE49-F238E27FC236}">
                <a16:creationId xmlns:a16="http://schemas.microsoft.com/office/drawing/2014/main" id="{FE7311A9-4A57-BC19-83E9-CA93132F9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0379" y="7919527"/>
            <a:ext cx="772113" cy="772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424</Words>
  <Application>Microsoft Office PowerPoint</Application>
  <PresentationFormat>Custom</PresentationFormat>
  <Paragraphs>140</Paragraphs>
  <Slides>27</Slides>
  <Notes>16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Script MT Bold</vt:lpstr>
      <vt:lpstr>Century Gothic</vt:lpstr>
      <vt:lpstr>Comic Sans MS</vt:lpstr>
      <vt:lpstr>Arial Black</vt:lpstr>
      <vt:lpstr>Fredoka One</vt:lpstr>
      <vt:lpstr>Times New Roman</vt:lpstr>
      <vt:lpstr>Londrina Solid</vt:lpstr>
      <vt:lpstr>Sport Day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</vt:lpstr>
      <vt:lpstr>living room</vt:lpstr>
      <vt:lpstr>PowerPoint Presentation</vt:lpstr>
      <vt:lpstr>PowerPoint Presentation</vt:lpstr>
      <vt:lpstr>living room</vt:lpstr>
      <vt:lpstr>living room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Nâu và Cam Tinh tế Trung lập Hữu cơ Thời trang Bài thuyết trình Tiếp thị</dc:title>
  <dc:creator>PC</dc:creator>
  <cp:lastModifiedBy>Trinh Kim Ngan</cp:lastModifiedBy>
  <cp:revision>56</cp:revision>
  <dcterms:created xsi:type="dcterms:W3CDTF">2006-08-16T00:00:00Z</dcterms:created>
  <dcterms:modified xsi:type="dcterms:W3CDTF">2023-02-12T14:46:28Z</dcterms:modified>
  <dc:identifier>DAFaUifdKxY</dc:identifier>
</cp:coreProperties>
</file>