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3"/>
  </p:notesMasterIdLst>
  <p:sldIdLst>
    <p:sldId id="280" r:id="rId2"/>
    <p:sldId id="281" r:id="rId3"/>
    <p:sldId id="282" r:id="rId4"/>
    <p:sldId id="283" r:id="rId5"/>
    <p:sldId id="266" r:id="rId6"/>
    <p:sldId id="268" r:id="rId7"/>
    <p:sldId id="258" r:id="rId8"/>
    <p:sldId id="263" r:id="rId9"/>
    <p:sldId id="259" r:id="rId10"/>
    <p:sldId id="260" r:id="rId11"/>
    <p:sldId id="287" r:id="rId12"/>
    <p:sldId id="288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6" r:id="rId22"/>
  </p:sldIdLst>
  <p:sldSz cx="12192000" cy="6858000"/>
  <p:notesSz cx="6858000" cy="91440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3CD38"/>
    <a:srgbClr val="030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EDF2B-8C9F-4B66-8413-C5B5749044C1}" type="datetimeFigureOut">
              <a:rPr lang="en-US" smtClean="0"/>
              <a:pPr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09D99-62C6-439C-BE49-5E61093E7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D35592-E533-4F76-AFFA-DFEC8E8E031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75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0DB271-B716-4FC1-8CE7-7361FDBB3CD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9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718745-B549-467B-9488-C90EA4B3310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622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711200" y="609601"/>
            <a:ext cx="711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BT&amp;TH số 3: Thao tác trên bảng</a:t>
            </a:r>
            <a:endParaRPr kumimoji="0" lang="vi-VN" altLang="en-US" sz="2400" b="1" i="0" u="sng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7EB14-D66A-4676-92A4-03881C61F09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44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4DE8D5-FADB-4070-88E7-7B5CF0C5DCB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996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0" y="1981200"/>
            <a:ext cx="37592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18400" y="1981200"/>
            <a:ext cx="37592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1D8597-DE7C-46D9-AA0A-98318070A28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45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6"/>
            <a:ext cx="515620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134" y="1489075"/>
            <a:ext cx="5158317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134" y="2193926"/>
            <a:ext cx="5158317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EDA07B-E8E9-4AD7-9D49-812C4BDF930A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74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1447C7-73A7-49A8-9072-0AB4175D801C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23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101850"/>
            <a:ext cx="3932767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117518-C007-4C20-9FB3-A0C5308DF146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78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40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D2A67-615C-4191-AE07-97303D867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6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4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95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8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92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02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BBA0CB-3064-47F1-89FA-9BB272F95D5E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12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68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BBC46D-20F4-471F-AD68-60CE51FF11D3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52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FA27CD-3429-4B57-8EB1-75AF3B446B8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 userDrawn="1"/>
        </p:nvSpPr>
        <p:spPr>
          <a:xfrm>
            <a:off x="10668000" y="5715000"/>
            <a:ext cx="609600" cy="3810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392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2" r:id="rId17"/>
    <p:sldLayoutId id="214748371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6.xml"/><Relationship Id="rId7" Type="http://schemas.openxmlformats.org/officeDocument/2006/relationships/slide" Target="slide17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gif"/><Relationship Id="rId5" Type="http://schemas.openxmlformats.org/officeDocument/2006/relationships/slide" Target="slide19.xml"/><Relationship Id="rId4" Type="http://schemas.openxmlformats.org/officeDocument/2006/relationships/slide" Target="slide18.xml"/><Relationship Id="rId9" Type="http://schemas.openxmlformats.org/officeDocument/2006/relationships/image" Target="../media/image2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image" Target="../media/image27.gif"/><Relationship Id="rId4" Type="http://schemas.openxmlformats.org/officeDocument/2006/relationships/image" Target="../media/image26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-105834" y="-76200"/>
            <a:ext cx="12403667" cy="6934200"/>
            <a:chOff x="134" y="48"/>
            <a:chExt cx="5422" cy="4115"/>
          </a:xfrm>
        </p:grpSpPr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249" y="164"/>
              <a:ext cx="5171" cy="3899"/>
            </a:xfrm>
            <a:prstGeom prst="rect">
              <a:avLst/>
            </a:prstGeom>
            <a:noFill/>
            <a:ln w="76200" cmpd="tri">
              <a:solidFill>
                <a:srgbClr val="FF0000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4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38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  <p:pic>
          <p:nvPicPr>
            <p:cNvPr id="4114" name="Picture 8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8" y="-6"/>
              <a:ext cx="3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5" name="Picture 9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4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Picture 10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7" name="Picture 11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09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84" y="4516967"/>
            <a:ext cx="1498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34477">
            <a:off x="10198100" y="4677833"/>
            <a:ext cx="1600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609600" y="2819400"/>
            <a:ext cx="10822517" cy="16224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CÁC EM HỌC SINH THAM DỰ TIẾT TIN HỌC </a:t>
            </a: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LỚP </a:t>
            </a: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 </a:t>
            </a:r>
            <a:endParaRPr lang="en-US" sz="4267" b="1" dirty="0">
              <a:solidFill>
                <a:srgbClr val="0B03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102" name="Text Box 18"/>
          <p:cNvSpPr txBox="1">
            <a:spLocks noChangeArrowheads="1"/>
          </p:cNvSpPr>
          <p:nvPr/>
        </p:nvSpPr>
        <p:spPr bwMode="auto">
          <a:xfrm>
            <a:off x="2057401" y="5715000"/>
            <a:ext cx="8140700" cy="69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3689" tIns="71844" rIns="143689" bIns="71844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latin typeface="Times New Roman" panose="02020603050405020304" pitchFamily="18" charset="0"/>
              </a:rPr>
              <a:t>Giáo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viên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thực</a:t>
            </a: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3600" dirty="0">
                <a:latin typeface="Times New Roman" panose="02020603050405020304" pitchFamily="18" charset="0"/>
              </a:rPr>
              <a:t>: </a:t>
            </a:r>
            <a:r>
              <a:rPr lang="en-US" altLang="en-US" sz="3600" b="1" dirty="0" err="1" smtClean="0">
                <a:latin typeface="Times New Roman" panose="02020603050405020304" pitchFamily="18" charset="0"/>
              </a:rPr>
              <a:t>Nguyễn</a:t>
            </a:r>
            <a:r>
              <a:rPr lang="en-US" altLang="en-US" sz="36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latin typeface="Times New Roman" panose="02020603050405020304" pitchFamily="18" charset="0"/>
              </a:rPr>
              <a:t>Thị</a:t>
            </a:r>
            <a:r>
              <a:rPr lang="en-US" altLang="en-US" sz="36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latin typeface="Times New Roman" panose="02020603050405020304" pitchFamily="18" charset="0"/>
              </a:rPr>
              <a:t>Tuyết</a:t>
            </a:r>
            <a:endParaRPr lang="en-US" altLang="en-US" sz="3600" b="1" i="1" dirty="0">
              <a:latin typeface="Times New Roman" panose="02020603050405020304" pitchFamily="18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1" y="5046134"/>
            <a:ext cx="4142316" cy="15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1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4384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4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591800" y="-228600"/>
            <a:ext cx="137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494243" y="5091642"/>
            <a:ext cx="1278467" cy="226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6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819218" y="5547785"/>
            <a:ext cx="2271183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9234482" y="629640"/>
            <a:ext cx="1763718" cy="1742567"/>
            <a:chOff x="9853071" y="670000"/>
            <a:chExt cx="1546237" cy="1742567"/>
          </a:xfrm>
        </p:grpSpPr>
        <p:pic>
          <p:nvPicPr>
            <p:cNvPr id="1026" name="Picture 2" descr="Sách Hướng Dẫn Học Tin Học - Lớp 4 - EBOOK/DOC/PDF/PRC/EPUB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0309" y="670000"/>
              <a:ext cx="888999" cy="121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Sách Hướng Dẫn Học Tin Học - Lớp 4 - EBOOK/DOC/PDF/PRC/EPUB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4926" y="931989"/>
              <a:ext cx="888999" cy="121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Sách Hướng Dẫn Học Tin Học - Lớp 4 - EBOOK/DOC/PDF/PRC/EPUB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53071" y="1198916"/>
              <a:ext cx="888999" cy="12136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111" y="411838"/>
            <a:ext cx="1649253" cy="164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99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3" y="276051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ỨNG DỤNG MỞ RỘNG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1462" y="784754"/>
            <a:ext cx="11768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Mở thư mục có tên lớp em đã tạo ở mục 3b. Tạo thư mục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là thư mục con của thư mục có tên lớp em theo cách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sau: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istrator\Desktop\L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28" y="2215916"/>
            <a:ext cx="5405194" cy="420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7258" y="2750404"/>
            <a:ext cx="2438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Nháy chuột chọn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New folder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4495800" y="2955454"/>
            <a:ext cx="3131458" cy="21044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05486" y="4836184"/>
            <a:ext cx="24384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Gõ tên thư mục là </a:t>
            </a:r>
            <a:r>
              <a:rPr lang="en-US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rồi nhấn Enter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352800" y="3352800"/>
            <a:ext cx="4267202" cy="203556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18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0" y="76200"/>
            <a:ext cx="121920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3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TextBox 16"/>
          <p:cNvSpPr txBox="1">
            <a:spLocks noChangeArrowheads="1"/>
          </p:cNvSpPr>
          <p:nvPr/>
        </p:nvSpPr>
        <p:spPr bwMode="auto">
          <a:xfrm>
            <a:off x="65618" y="558225"/>
            <a:ext cx="120586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NHỚ</a:t>
            </a:r>
          </a:p>
        </p:txBody>
      </p:sp>
      <p:sp>
        <p:nvSpPr>
          <p:cNvPr id="2" name="Cloud 1"/>
          <p:cNvSpPr/>
          <p:nvPr/>
        </p:nvSpPr>
        <p:spPr>
          <a:xfrm>
            <a:off x="609600" y="1276352"/>
            <a:ext cx="11201400" cy="4819648"/>
          </a:xfrm>
          <a:prstGeom prst="cloud">
            <a:avLst/>
          </a:prstGeom>
          <a:solidFill>
            <a:schemeClr val="bg1"/>
          </a:solidFill>
          <a:ln>
            <a:solidFill>
              <a:srgbClr val="0B03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200" dirty="0">
              <a:solidFill>
                <a:srgbClr val="0B03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1600200" y="2321689"/>
            <a:ext cx="99568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Máy tính có 4 bộ phận chính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là: Chuột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, bàn phím, màn hình và thân máy</a:t>
            </a:r>
            <a:endParaRPr lang="en-US" altLang="en-US" sz="28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TextBox 2"/>
          <p:cNvSpPr txBox="1">
            <a:spLocks noChangeArrowheads="1"/>
          </p:cNvSpPr>
          <p:nvPr/>
        </p:nvSpPr>
        <p:spPr bwMode="auto">
          <a:xfrm>
            <a:off x="1210733" y="3487972"/>
            <a:ext cx="995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Thư mục là nơi lưu trử thông tin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5" name="TextBox 2"/>
          <p:cNvSpPr txBox="1">
            <a:spLocks noChangeArrowheads="1"/>
          </p:cNvSpPr>
          <p:nvPr/>
        </p:nvSpPr>
        <p:spPr bwMode="auto">
          <a:xfrm>
            <a:off x="1295400" y="4295257"/>
            <a:ext cx="8737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Tạo các thư mục khoa học và hợp lý sẽ giúp việc tìm kiếm  thông tin nhanh chống dể dàng</a:t>
            </a:r>
            <a:endParaRPr lang="en-US" altLang="en-US" sz="28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1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009651" y="2284988"/>
            <a:ext cx="10471149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  <a:spcBef>
                <a:spcPct val="0"/>
              </a:spcBef>
              <a:buFontTx/>
              <a:buChar char="-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19200" y="596900"/>
            <a:ext cx="8636000" cy="66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733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DẶN DÒ</a:t>
            </a:r>
            <a:endParaRPr lang="vi-VN" altLang="en-US" sz="3733" b="1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436" name="AutoShape 2"/>
          <p:cNvSpPr>
            <a:spLocks noChangeArrowheads="1"/>
          </p:cNvSpPr>
          <p:nvPr/>
        </p:nvSpPr>
        <p:spPr bwMode="auto">
          <a:xfrm>
            <a:off x="78317" y="0"/>
            <a:ext cx="12012083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>
              <a:solidFill>
                <a:srgbClr val="000000"/>
              </a:solidFill>
            </a:endParaRPr>
          </a:p>
        </p:txBody>
      </p:sp>
      <p:pic>
        <p:nvPicPr>
          <p:cNvPr id="18437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364259" y="-153459"/>
            <a:ext cx="1371600" cy="183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370417" y="5262034"/>
            <a:ext cx="1278467" cy="169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19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124200" y="1143000"/>
            <a:ext cx="838200" cy="13716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66CC"/>
                </a:solidFill>
                <a:latin typeface="Times New Roman" pitchFamily="18" charset="0"/>
              </a:rPr>
              <a:t>T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191000" y="1143000"/>
            <a:ext cx="838200" cy="13716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66CC"/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181600" y="1143000"/>
            <a:ext cx="838200" cy="137160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66CC"/>
                </a:solidFill>
                <a:latin typeface="Times New Roman" pitchFamily="18" charset="0"/>
              </a:rPr>
              <a:t>Ò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5532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75438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85344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  <a:latin typeface="Times New Roman" pitchFamily="18" charset="0"/>
              </a:rPr>
              <a:t>Ơ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0608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100000">
                <a:srgbClr val="5E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  <a:latin typeface="Times New Roman" pitchFamily="18" charset="0"/>
              </a:rPr>
              <a:t>Ô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6262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76168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</a:rPr>
              <a:t>Ữ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5559425" y="35226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9448800" y="1160463"/>
            <a:ext cx="838200" cy="1371600"/>
          </a:xfrm>
          <a:prstGeom prst="rect">
            <a:avLst/>
          </a:prstGeom>
          <a:gradFill rotWithShape="1">
            <a:gsLst>
              <a:gs pos="0">
                <a:srgbClr val="99FF99">
                  <a:alpha val="4999"/>
                </a:srgbClr>
              </a:gs>
              <a:gs pos="100000">
                <a:srgbClr val="477647">
                  <a:alpha val="57999"/>
                </a:srgbClr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7200">
                <a:solidFill>
                  <a:srgbClr val="FFFF66"/>
                </a:solidFill>
              </a:rPr>
              <a:t>I</a:t>
            </a:r>
          </a:p>
        </p:txBody>
      </p:sp>
      <p:pic>
        <p:nvPicPr>
          <p:cNvPr id="32782" name="Picture 1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89" y="4208464"/>
            <a:ext cx="1982787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4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1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1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1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1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2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2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3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3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4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4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374" name="Group 21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4326438"/>
              </p:ext>
            </p:extLst>
          </p:nvPr>
        </p:nvGraphicFramePr>
        <p:xfrm>
          <a:off x="0" y="1058863"/>
          <a:ext cx="8042272" cy="4330926"/>
        </p:xfrm>
        <a:graphic>
          <a:graphicData uri="http://schemas.openxmlformats.org/drawingml/2006/table">
            <a:tbl>
              <a:tblPr/>
              <a:tblGrid>
                <a:gridCol w="5027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10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4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10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44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1846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8529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42070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0275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583052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504497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643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3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34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FF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0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5273" name="Rectangle 217"/>
          <p:cNvSpPr>
            <a:spLocks noChangeArrowheads="1"/>
          </p:cNvSpPr>
          <p:nvPr/>
        </p:nvSpPr>
        <p:spPr bwMode="auto">
          <a:xfrm>
            <a:off x="3047998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3964" name="Oval 26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197100" y="1253218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33965" name="Oval 26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176463" y="2010493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33966" name="Oval 26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176463" y="3419475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33967" name="Oval 26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207986" y="4132660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5</a:t>
            </a:r>
          </a:p>
        </p:txBody>
      </p:sp>
      <p:pic>
        <p:nvPicPr>
          <p:cNvPr id="45324" name="Picture 268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976" y="1077278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25" name="Picture 269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76" y="1807528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27" name="Picture 271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031" y="2617827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28" name="Picture 272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080" y="3419475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31" name="Picture 275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3196" y="4119923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73" name="Oval 27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156506" y="2678340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33975" name="Oval 265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207986" y="4895397"/>
            <a:ext cx="304800" cy="381000"/>
          </a:xfrm>
          <a:prstGeom prst="ellipse">
            <a:avLst/>
          </a:prstGeom>
          <a:solidFill>
            <a:srgbClr val="FF66CC"/>
          </a:solidFill>
          <a:ln w="9525">
            <a:solidFill>
              <a:srgbClr val="00FF00"/>
            </a:solidFill>
            <a:round/>
            <a:headEnd/>
            <a:tailEnd/>
          </a:ln>
          <a:effectLst>
            <a:outerShdw dist="107763" dir="13500000" sx="125000" sy="125000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rgbClr val="FFFF00"/>
                </a:solidFill>
              </a:rPr>
              <a:t>6</a:t>
            </a:r>
          </a:p>
        </p:txBody>
      </p:sp>
      <p:pic>
        <p:nvPicPr>
          <p:cNvPr id="33976" name="Picture 272" descr="Earth-14-june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376" y="4757203"/>
            <a:ext cx="674624" cy="67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986" name="Picture 11" descr="Picture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6" y="5722165"/>
            <a:ext cx="892175" cy="122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990" name="Picture 11" descr="Picture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5721627"/>
            <a:ext cx="891124" cy="122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11" descr="Picture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055" y="5629552"/>
            <a:ext cx="891124" cy="122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217"/>
          <p:cNvSpPr>
            <a:spLocks noChangeArrowheads="1"/>
          </p:cNvSpPr>
          <p:nvPr/>
        </p:nvSpPr>
        <p:spPr bwMode="auto">
          <a:xfrm>
            <a:off x="3550918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3" name="Rectangle 217"/>
          <p:cNvSpPr>
            <a:spLocks noChangeArrowheads="1"/>
          </p:cNvSpPr>
          <p:nvPr/>
        </p:nvSpPr>
        <p:spPr bwMode="auto">
          <a:xfrm>
            <a:off x="4043584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Rectangle 217"/>
          <p:cNvSpPr>
            <a:spLocks noChangeArrowheads="1"/>
          </p:cNvSpPr>
          <p:nvPr/>
        </p:nvSpPr>
        <p:spPr bwMode="auto">
          <a:xfrm>
            <a:off x="4550133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6" name="Rectangle 217"/>
          <p:cNvSpPr>
            <a:spLocks noChangeArrowheads="1"/>
          </p:cNvSpPr>
          <p:nvPr/>
        </p:nvSpPr>
        <p:spPr bwMode="auto">
          <a:xfrm>
            <a:off x="5053053" y="1074069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7" name="Rectangle 217"/>
          <p:cNvSpPr>
            <a:spLocks noChangeArrowheads="1"/>
          </p:cNvSpPr>
          <p:nvPr/>
        </p:nvSpPr>
        <p:spPr bwMode="auto">
          <a:xfrm>
            <a:off x="5555973" y="1074069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8" name="Rectangle 217"/>
          <p:cNvSpPr>
            <a:spLocks noChangeArrowheads="1"/>
          </p:cNvSpPr>
          <p:nvPr/>
        </p:nvSpPr>
        <p:spPr bwMode="auto">
          <a:xfrm>
            <a:off x="6073592" y="1057274"/>
            <a:ext cx="502920" cy="640080"/>
          </a:xfrm>
          <a:prstGeom prst="rect">
            <a:avLst/>
          </a:prstGeom>
          <a:gradFill rotWithShape="1">
            <a:gsLst>
              <a:gs pos="0">
                <a:srgbClr val="FF66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59" name="Rectangle 217"/>
          <p:cNvSpPr>
            <a:spLocks noChangeArrowheads="1"/>
          </p:cNvSpPr>
          <p:nvPr/>
        </p:nvSpPr>
        <p:spPr bwMode="auto">
          <a:xfrm>
            <a:off x="2556416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0" name="Rectangle 217"/>
          <p:cNvSpPr>
            <a:spLocks noChangeArrowheads="1"/>
          </p:cNvSpPr>
          <p:nvPr/>
        </p:nvSpPr>
        <p:spPr bwMode="auto">
          <a:xfrm>
            <a:off x="3059336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1" name="Rectangle 217"/>
          <p:cNvSpPr>
            <a:spLocks noChangeArrowheads="1"/>
          </p:cNvSpPr>
          <p:nvPr/>
        </p:nvSpPr>
        <p:spPr bwMode="auto">
          <a:xfrm>
            <a:off x="3552002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2" name="Rectangle 217"/>
          <p:cNvSpPr>
            <a:spLocks noChangeArrowheads="1"/>
          </p:cNvSpPr>
          <p:nvPr/>
        </p:nvSpPr>
        <p:spPr bwMode="auto">
          <a:xfrm>
            <a:off x="4058551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3" name="Rectangle 217"/>
          <p:cNvSpPr>
            <a:spLocks noChangeArrowheads="1"/>
          </p:cNvSpPr>
          <p:nvPr/>
        </p:nvSpPr>
        <p:spPr bwMode="auto">
          <a:xfrm>
            <a:off x="4561471" y="1726060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4" name="Rectangle 217"/>
          <p:cNvSpPr>
            <a:spLocks noChangeArrowheads="1"/>
          </p:cNvSpPr>
          <p:nvPr/>
        </p:nvSpPr>
        <p:spPr bwMode="auto">
          <a:xfrm>
            <a:off x="5064391" y="1726060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5" name="Rectangle 217"/>
          <p:cNvSpPr>
            <a:spLocks noChangeArrowheads="1"/>
          </p:cNvSpPr>
          <p:nvPr/>
        </p:nvSpPr>
        <p:spPr bwMode="auto">
          <a:xfrm>
            <a:off x="5582010" y="1709265"/>
            <a:ext cx="502920" cy="777240"/>
          </a:xfrm>
          <a:prstGeom prst="rect">
            <a:avLst/>
          </a:prstGeom>
          <a:gradFill rotWithShape="1">
            <a:gsLst>
              <a:gs pos="100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6" name="Rectangle 217"/>
          <p:cNvSpPr>
            <a:spLocks noChangeArrowheads="1"/>
          </p:cNvSpPr>
          <p:nvPr/>
        </p:nvSpPr>
        <p:spPr bwMode="auto">
          <a:xfrm>
            <a:off x="4053838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7" name="Rectangle 217"/>
          <p:cNvSpPr>
            <a:spLocks noChangeArrowheads="1"/>
          </p:cNvSpPr>
          <p:nvPr/>
        </p:nvSpPr>
        <p:spPr bwMode="auto">
          <a:xfrm>
            <a:off x="4546504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8" name="Rectangle 217"/>
          <p:cNvSpPr>
            <a:spLocks noChangeArrowheads="1"/>
          </p:cNvSpPr>
          <p:nvPr/>
        </p:nvSpPr>
        <p:spPr bwMode="auto">
          <a:xfrm>
            <a:off x="5053053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ectangle 217"/>
          <p:cNvSpPr>
            <a:spLocks noChangeArrowheads="1"/>
          </p:cNvSpPr>
          <p:nvPr/>
        </p:nvSpPr>
        <p:spPr bwMode="auto">
          <a:xfrm>
            <a:off x="5555973" y="2532006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ectangle 217"/>
          <p:cNvSpPr>
            <a:spLocks noChangeArrowheads="1"/>
          </p:cNvSpPr>
          <p:nvPr/>
        </p:nvSpPr>
        <p:spPr bwMode="auto">
          <a:xfrm>
            <a:off x="6058893" y="2532006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1" name="Rectangle 217"/>
          <p:cNvSpPr>
            <a:spLocks noChangeArrowheads="1"/>
          </p:cNvSpPr>
          <p:nvPr/>
        </p:nvSpPr>
        <p:spPr bwMode="auto">
          <a:xfrm>
            <a:off x="6576512" y="2515211"/>
            <a:ext cx="502920" cy="777240"/>
          </a:xfrm>
          <a:prstGeom prst="rect">
            <a:avLst/>
          </a:prstGeom>
          <a:gradFill rotWithShape="1">
            <a:gsLst>
              <a:gs pos="1000">
                <a:schemeClr val="accent2">
                  <a:lumMod val="75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2" name="Rectangle 217"/>
          <p:cNvSpPr>
            <a:spLocks noChangeArrowheads="1"/>
          </p:cNvSpPr>
          <p:nvPr/>
        </p:nvSpPr>
        <p:spPr bwMode="auto">
          <a:xfrm>
            <a:off x="4561471" y="3354747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Rectangle 217"/>
          <p:cNvSpPr>
            <a:spLocks noChangeArrowheads="1"/>
          </p:cNvSpPr>
          <p:nvPr/>
        </p:nvSpPr>
        <p:spPr bwMode="auto">
          <a:xfrm>
            <a:off x="5054137" y="3354747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4" name="Rectangle 217"/>
          <p:cNvSpPr>
            <a:spLocks noChangeArrowheads="1"/>
          </p:cNvSpPr>
          <p:nvPr/>
        </p:nvSpPr>
        <p:spPr bwMode="auto">
          <a:xfrm>
            <a:off x="5560686" y="3354747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5" name="Rectangle 217"/>
          <p:cNvSpPr>
            <a:spLocks noChangeArrowheads="1"/>
          </p:cNvSpPr>
          <p:nvPr/>
        </p:nvSpPr>
        <p:spPr bwMode="auto">
          <a:xfrm>
            <a:off x="6063606" y="3371542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6" name="Rectangle 217"/>
          <p:cNvSpPr>
            <a:spLocks noChangeArrowheads="1"/>
          </p:cNvSpPr>
          <p:nvPr/>
        </p:nvSpPr>
        <p:spPr bwMode="auto">
          <a:xfrm>
            <a:off x="6566526" y="3371542"/>
            <a:ext cx="502920" cy="667512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" name="Rectangle 217"/>
          <p:cNvSpPr>
            <a:spLocks noChangeArrowheads="1"/>
          </p:cNvSpPr>
          <p:nvPr/>
        </p:nvSpPr>
        <p:spPr bwMode="auto">
          <a:xfrm>
            <a:off x="7084145" y="3309247"/>
            <a:ext cx="502920" cy="713013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8" name="Rectangle 217"/>
          <p:cNvSpPr>
            <a:spLocks noChangeArrowheads="1"/>
          </p:cNvSpPr>
          <p:nvPr/>
        </p:nvSpPr>
        <p:spPr bwMode="auto">
          <a:xfrm>
            <a:off x="3566293" y="4034505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9" name="Rectangle 217"/>
          <p:cNvSpPr>
            <a:spLocks noChangeArrowheads="1"/>
          </p:cNvSpPr>
          <p:nvPr/>
        </p:nvSpPr>
        <p:spPr bwMode="auto">
          <a:xfrm>
            <a:off x="4058959" y="4034505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0" name="Rectangle 217"/>
          <p:cNvSpPr>
            <a:spLocks noChangeArrowheads="1"/>
          </p:cNvSpPr>
          <p:nvPr/>
        </p:nvSpPr>
        <p:spPr bwMode="auto">
          <a:xfrm>
            <a:off x="4565508" y="4034505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1" name="Rectangle 217"/>
          <p:cNvSpPr>
            <a:spLocks noChangeArrowheads="1"/>
          </p:cNvSpPr>
          <p:nvPr/>
        </p:nvSpPr>
        <p:spPr bwMode="auto">
          <a:xfrm>
            <a:off x="5068428" y="4051300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2" name="Rectangle 217"/>
          <p:cNvSpPr>
            <a:spLocks noChangeArrowheads="1"/>
          </p:cNvSpPr>
          <p:nvPr/>
        </p:nvSpPr>
        <p:spPr bwMode="auto">
          <a:xfrm>
            <a:off x="5571348" y="4051300"/>
            <a:ext cx="502920" cy="667512"/>
          </a:xfrm>
          <a:prstGeom prst="rect">
            <a:avLst/>
          </a:prstGeom>
          <a:gradFill rotWithShape="1">
            <a:gsLst>
              <a:gs pos="1000">
                <a:srgbClr val="03CD38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3" name="Rectangle 217"/>
          <p:cNvSpPr>
            <a:spLocks noChangeArrowheads="1"/>
          </p:cNvSpPr>
          <p:nvPr/>
        </p:nvSpPr>
        <p:spPr bwMode="auto">
          <a:xfrm>
            <a:off x="2560453" y="4702017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4" name="Rectangle 217"/>
          <p:cNvSpPr>
            <a:spLocks noChangeArrowheads="1"/>
          </p:cNvSpPr>
          <p:nvPr/>
        </p:nvSpPr>
        <p:spPr bwMode="auto">
          <a:xfrm>
            <a:off x="3053119" y="4702017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5" name="Rectangle 217"/>
          <p:cNvSpPr>
            <a:spLocks noChangeArrowheads="1"/>
          </p:cNvSpPr>
          <p:nvPr/>
        </p:nvSpPr>
        <p:spPr bwMode="auto">
          <a:xfrm>
            <a:off x="3559668" y="4702017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6" name="Rectangle 217"/>
          <p:cNvSpPr>
            <a:spLocks noChangeArrowheads="1"/>
          </p:cNvSpPr>
          <p:nvPr/>
        </p:nvSpPr>
        <p:spPr bwMode="auto">
          <a:xfrm>
            <a:off x="4062588" y="4718812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7" name="Rectangle 217"/>
          <p:cNvSpPr>
            <a:spLocks noChangeArrowheads="1"/>
          </p:cNvSpPr>
          <p:nvPr/>
        </p:nvSpPr>
        <p:spPr bwMode="auto">
          <a:xfrm>
            <a:off x="4565508" y="4718812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8" name="Rectangle 217"/>
          <p:cNvSpPr>
            <a:spLocks noChangeArrowheads="1"/>
          </p:cNvSpPr>
          <p:nvPr/>
        </p:nvSpPr>
        <p:spPr bwMode="auto">
          <a:xfrm>
            <a:off x="5057070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9" name="Rectangle 217"/>
          <p:cNvSpPr>
            <a:spLocks noChangeArrowheads="1"/>
          </p:cNvSpPr>
          <p:nvPr/>
        </p:nvSpPr>
        <p:spPr bwMode="auto">
          <a:xfrm>
            <a:off x="5549736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0" name="Rectangle 217"/>
          <p:cNvSpPr>
            <a:spLocks noChangeArrowheads="1"/>
          </p:cNvSpPr>
          <p:nvPr/>
        </p:nvSpPr>
        <p:spPr bwMode="auto">
          <a:xfrm>
            <a:off x="6056285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1" name="Rectangle 217"/>
          <p:cNvSpPr>
            <a:spLocks noChangeArrowheads="1"/>
          </p:cNvSpPr>
          <p:nvPr/>
        </p:nvSpPr>
        <p:spPr bwMode="auto">
          <a:xfrm>
            <a:off x="6559205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Rectangle 217"/>
          <p:cNvSpPr>
            <a:spLocks noChangeArrowheads="1"/>
          </p:cNvSpPr>
          <p:nvPr/>
        </p:nvSpPr>
        <p:spPr bwMode="auto">
          <a:xfrm>
            <a:off x="7062125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3" name="Rectangle 217"/>
          <p:cNvSpPr>
            <a:spLocks noChangeArrowheads="1"/>
          </p:cNvSpPr>
          <p:nvPr/>
        </p:nvSpPr>
        <p:spPr bwMode="auto">
          <a:xfrm>
            <a:off x="7591868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Rectangle 217"/>
          <p:cNvSpPr>
            <a:spLocks noChangeArrowheads="1"/>
          </p:cNvSpPr>
          <p:nvPr/>
        </p:nvSpPr>
        <p:spPr bwMode="auto">
          <a:xfrm>
            <a:off x="8084534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Rectangle 217"/>
          <p:cNvSpPr>
            <a:spLocks noChangeArrowheads="1"/>
          </p:cNvSpPr>
          <p:nvPr/>
        </p:nvSpPr>
        <p:spPr bwMode="auto">
          <a:xfrm>
            <a:off x="8591083" y="4731058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6" name="Rectangle 217"/>
          <p:cNvSpPr>
            <a:spLocks noChangeArrowheads="1"/>
          </p:cNvSpPr>
          <p:nvPr/>
        </p:nvSpPr>
        <p:spPr bwMode="auto">
          <a:xfrm>
            <a:off x="9094003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Rectangle 217"/>
          <p:cNvSpPr>
            <a:spLocks noChangeArrowheads="1"/>
          </p:cNvSpPr>
          <p:nvPr/>
        </p:nvSpPr>
        <p:spPr bwMode="auto">
          <a:xfrm>
            <a:off x="9596923" y="4747853"/>
            <a:ext cx="502920" cy="667512"/>
          </a:xfrm>
          <a:prstGeom prst="rect">
            <a:avLst/>
          </a:prstGeom>
          <a:gradFill rotWithShape="1">
            <a:gsLst>
              <a:gs pos="1000">
                <a:srgbClr val="7030A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1" name="Rectangle 217"/>
          <p:cNvSpPr>
            <a:spLocks noChangeArrowheads="1"/>
          </p:cNvSpPr>
          <p:nvPr/>
        </p:nvSpPr>
        <p:spPr bwMode="auto">
          <a:xfrm>
            <a:off x="7591868" y="3309247"/>
            <a:ext cx="502920" cy="713013"/>
          </a:xfrm>
          <a:prstGeom prst="rect">
            <a:avLst/>
          </a:prstGeom>
          <a:gradFill rotWithShape="1">
            <a:gsLst>
              <a:gs pos="100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" dist="50800" dir="5400000" algn="ctr" rotWithShape="0">
              <a:srgbClr val="000000">
                <a:alpha val="43137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rgbClr val="92D050"/>
            </a:contourClr>
          </a:sp3d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8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87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" dur="2000"/>
                                        <p:tgtEl>
                                          <p:spTgt spid="45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5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9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53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3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45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8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28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5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331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3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8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1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1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9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976"/>
                  </p:tgtEl>
                </p:cond>
              </p:nextCondLst>
            </p:seq>
          </p:childTnLst>
        </p:cTn>
      </p:par>
    </p:tnLst>
    <p:bldLst>
      <p:bldP spid="45273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1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966684" y="1295400"/>
            <a:ext cx="1038711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Vật có các bộ phận: màn hình, bàn </a:t>
            </a:r>
            <a:r>
              <a:rPr lang="en-US" sz="2800" b="1" smtClean="0">
                <a:latin typeface="Times New Roman" pitchFamily="18" charset="0"/>
              </a:rPr>
              <a:t>phím, chuột</a:t>
            </a:r>
            <a:r>
              <a:rPr lang="en-US" sz="2800" b="1">
                <a:latin typeface="Times New Roman" pitchFamily="18" charset="0"/>
              </a:rPr>
              <a:t>…?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1295400" y="788989"/>
            <a:ext cx="1048510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 1</a:t>
            </a: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Ô CHỮ  7 CHỮ CÁI</a:t>
            </a:r>
            <a:r>
              <a:rPr lang="en-US" sz="4000">
                <a:latin typeface="Times New Roman" pitchFamily="18" charset="0"/>
              </a:rPr>
              <a:t>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/>
                <a:t>Nhanh lên các  bạn ơi!</a:t>
              </a:r>
            </a:p>
          </p:txBody>
        </p:sp>
      </p:grpSp>
      <p:sp>
        <p:nvSpPr>
          <p:cNvPr id="19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5066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48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1295400"/>
            <a:ext cx="9525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Bộ phận dùng để đưa tín hiệu vào máy tính?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685800" y="788989"/>
            <a:ext cx="9940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latin typeface="Times New Roman" pitchFamily="18" charset="0"/>
              </a:rPr>
              <a:t>Câu 2</a:t>
            </a:r>
            <a:r>
              <a:rPr lang="en-US" sz="4000" b="1">
                <a:latin typeface="Times New Roman" pitchFamily="18" charset="0"/>
              </a:rPr>
              <a:t>. Ô CHỮ  7 CHỮ CÁI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5066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  <p:sp>
        <p:nvSpPr>
          <p:cNvPr id="24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71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1439431"/>
            <a:ext cx="1135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Từ dùng để nói về việc giữ lại các thông 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</a:rPr>
              <a:t>tin trong 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máy tính?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788989"/>
            <a:ext cx="9788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solidFill>
                  <a:srgbClr val="002060"/>
                </a:solidFill>
                <a:latin typeface="Times New Roman" pitchFamily="18" charset="0"/>
              </a:rPr>
              <a:t>Câu 3</a:t>
            </a:r>
            <a:r>
              <a:rPr lang="en-US" sz="4000" b="1">
                <a:solidFill>
                  <a:srgbClr val="002060"/>
                </a:solidFill>
                <a:latin typeface="Times New Roman" pitchFamily="18" charset="0"/>
              </a:rPr>
              <a:t>. Ô CHỮ  6 CHỮ CÁI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6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53127" y="1257974"/>
            <a:ext cx="1152352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Kết quả làm việc của máy tính sẽ được </a:t>
            </a:r>
            <a:r>
              <a:rPr lang="en-US" sz="2800" b="1" smtClean="0">
                <a:latin typeface="Times New Roman" pitchFamily="18" charset="0"/>
              </a:rPr>
              <a:t>hiện ra </a:t>
            </a:r>
            <a:r>
              <a:rPr lang="en-US" sz="2800" b="1">
                <a:latin typeface="Times New Roman" pitchFamily="18" charset="0"/>
              </a:rPr>
              <a:t>ở đây?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79598" y="726643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Câu 4</a:t>
            </a: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Ô CHỮ  7 CHỮ CÁI</a:t>
            </a:r>
            <a:r>
              <a:rPr lang="en-US" sz="4000">
                <a:latin typeface="Times New Roman" pitchFamily="18" charset="0"/>
              </a:rPr>
              <a:t>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274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5066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  <p:sp>
        <p:nvSpPr>
          <p:cNvPr id="24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9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62000" y="1371600"/>
            <a:ext cx="1138131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Thiết bị giúp em điều khiển máy tính </a:t>
            </a:r>
            <a:r>
              <a:rPr lang="en-US" sz="2800" b="1" smtClean="0">
                <a:latin typeface="Times New Roman" pitchFamily="18" charset="0"/>
              </a:rPr>
              <a:t>một cách </a:t>
            </a:r>
            <a:r>
              <a:rPr lang="en-US" sz="2800" b="1">
                <a:latin typeface="Times New Roman" pitchFamily="18" charset="0"/>
              </a:rPr>
              <a:t>nhanh chóng?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62000" y="788989"/>
            <a:ext cx="9864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 u="sng">
                <a:latin typeface="Times New Roman" pitchFamily="18" charset="0"/>
              </a:rPr>
              <a:t>Câu 5</a:t>
            </a:r>
            <a:r>
              <a:rPr lang="en-US" sz="4000" b="1">
                <a:latin typeface="Times New Roman" pitchFamily="18" charset="0"/>
              </a:rPr>
              <a:t>. Ô CHỮ  5 CHỮ CÁI 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418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8562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770698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6778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7592241" y="310062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  <p:sp>
        <p:nvSpPr>
          <p:cNvPr id="19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16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828800" y="457201"/>
            <a:ext cx="9863667" cy="3266017"/>
            <a:chOff x="2050604" y="342900"/>
            <a:chExt cx="6468779" cy="2449516"/>
          </a:xfrm>
        </p:grpSpPr>
        <p:pic>
          <p:nvPicPr>
            <p:cNvPr id="5137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4784">
              <a:off x="2050604" y="454661"/>
              <a:ext cx="2590800" cy="2337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ounded Rectangle 27"/>
            <p:cNvSpPr/>
            <p:nvPr/>
          </p:nvSpPr>
          <p:spPr bwMode="auto">
            <a:xfrm>
              <a:off x="4515958" y="342900"/>
              <a:ext cx="4003425" cy="609601"/>
            </a:xfrm>
            <a:prstGeom prst="roundRect">
              <a:avLst/>
            </a:prstGeom>
            <a:noFill/>
            <a:ln>
              <a:solidFill>
                <a:srgbClr val="0088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0088C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1: KHÁM PHÁ MÁY TÍNH </a:t>
              </a: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907118" y="1676400"/>
            <a:ext cx="9785349" cy="1932517"/>
            <a:chOff x="2106488" y="1257300"/>
            <a:chExt cx="6417344" cy="1448952"/>
          </a:xfrm>
        </p:grpSpPr>
        <p:pic>
          <p:nvPicPr>
            <p:cNvPr id="5135" name="Picture 6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5747">
              <a:off x="2106488" y="1377500"/>
              <a:ext cx="2578095" cy="1328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Rounded Rectangle 28"/>
            <p:cNvSpPr/>
            <p:nvPr/>
          </p:nvSpPr>
          <p:spPr bwMode="auto">
            <a:xfrm>
              <a:off x="4575978" y="1257300"/>
              <a:ext cx="3947854" cy="609417"/>
            </a:xfrm>
            <a:prstGeom prst="roundRect">
              <a:avLst/>
            </a:prstGeom>
            <a:noFill/>
            <a:ln>
              <a:solidFill>
                <a:srgbClr val="97D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97DC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2: EM TẬP VẼ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38867" y="2935817"/>
            <a:ext cx="9753600" cy="812800"/>
            <a:chOff x="2133599" y="2201987"/>
            <a:chExt cx="6394884" cy="609600"/>
          </a:xfrm>
        </p:grpSpPr>
        <p:pic>
          <p:nvPicPr>
            <p:cNvPr id="5133" name="Picture 7" descr="Cov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599" y="2343150"/>
              <a:ext cx="2689863" cy="415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Rounded Rectangle 29"/>
            <p:cNvSpPr/>
            <p:nvPr/>
          </p:nvSpPr>
          <p:spPr bwMode="auto">
            <a:xfrm>
              <a:off x="4644091" y="2201987"/>
              <a:ext cx="3884392" cy="609600"/>
            </a:xfrm>
            <a:prstGeom prst="roundRect">
              <a:avLst/>
            </a:prstGeom>
            <a:noFill/>
            <a:ln>
              <a:solidFill>
                <a:srgbClr val="FF6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FF6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3: SOẠN THẢO VĂN BẢN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078567" y="3134785"/>
            <a:ext cx="9613900" cy="2051049"/>
            <a:chOff x="2227837" y="2351566"/>
            <a:chExt cx="6303920" cy="1538387"/>
          </a:xfrm>
        </p:grpSpPr>
        <p:pic>
          <p:nvPicPr>
            <p:cNvPr id="5131" name="Picture 8" descr="Cov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90977">
              <a:off x="2227837" y="2351566"/>
              <a:ext cx="2438398" cy="1538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Rounded Rectangle 30"/>
            <p:cNvSpPr/>
            <p:nvPr/>
          </p:nvSpPr>
          <p:spPr bwMode="auto">
            <a:xfrm>
              <a:off x="4587296" y="3181882"/>
              <a:ext cx="3944461" cy="609640"/>
            </a:xfrm>
            <a:prstGeom prst="roundRect">
              <a:avLst/>
            </a:prstGeom>
            <a:noFill/>
            <a:ln>
              <a:solidFill>
                <a:srgbClr val="C5008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>
                  <a:solidFill>
                    <a:srgbClr val="C5008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 đề 4: THIẾT KẾ BÀI TRÌNH CHIẾU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945218" y="2952751"/>
            <a:ext cx="9747249" cy="3437467"/>
            <a:chOff x="2133671" y="2213972"/>
            <a:chExt cx="6391145" cy="2578801"/>
          </a:xfrm>
        </p:grpSpPr>
        <p:pic>
          <p:nvPicPr>
            <p:cNvPr id="5129" name="Picture 9" descr="Cover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490077">
              <a:off x="2133671" y="2213972"/>
              <a:ext cx="2519494" cy="2578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ounded Rectangle 31"/>
            <p:cNvSpPr/>
            <p:nvPr/>
          </p:nvSpPr>
          <p:spPr bwMode="auto">
            <a:xfrm>
              <a:off x="4586038" y="4171891"/>
              <a:ext cx="3938778" cy="609766"/>
            </a:xfrm>
            <a:prstGeom prst="roundRect">
              <a:avLst/>
            </a:prstGeom>
            <a:noFill/>
            <a:ln>
              <a:solidFill>
                <a:srgbClr val="2526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400" b="1" dirty="0" err="1">
                  <a:solidFill>
                    <a:srgbClr val="2526A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Chủ</a:t>
              </a:r>
              <a:r>
                <a:rPr lang="en-US" sz="2400" b="1" dirty="0">
                  <a:solidFill>
                    <a:srgbClr val="2526A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rgbClr val="2526A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đề</a:t>
              </a:r>
              <a:r>
                <a:rPr lang="en-US" sz="2400" b="1" dirty="0">
                  <a:solidFill>
                    <a:srgbClr val="2526A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5: THẾ GIỚI LOGO</a:t>
              </a:r>
            </a:p>
          </p:txBody>
        </p:sp>
      </p:grpSp>
      <p:pic>
        <p:nvPicPr>
          <p:cNvPr id="19" name="Picture 4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3168"/>
            <a:ext cx="3860800" cy="259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87692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52400" y="1752600"/>
            <a:ext cx="1188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just"/>
            <a:r>
              <a:rPr lang="en-US" sz="2800" b="1">
                <a:latin typeface="Times New Roman" pitchFamily="18" charset="0"/>
              </a:rPr>
              <a:t>Khi điều khiển chuột máy tính xách tay, </a:t>
            </a:r>
            <a:r>
              <a:rPr lang="en-US" sz="2800" b="1" smtClean="0">
                <a:latin typeface="Times New Roman" pitchFamily="18" charset="0"/>
              </a:rPr>
              <a:t>em di </a:t>
            </a:r>
            <a:r>
              <a:rPr lang="en-US" sz="2800" b="1">
                <a:latin typeface="Times New Roman" pitchFamily="18" charset="0"/>
              </a:rPr>
              <a:t>chuyển ngón </a:t>
            </a:r>
            <a:r>
              <a:rPr lang="en-US" sz="2800" b="1" smtClean="0">
                <a:latin typeface="Times New Roman" pitchFamily="18" charset="0"/>
              </a:rPr>
              <a:t>tay lên </a:t>
            </a:r>
            <a:r>
              <a:rPr lang="en-US" sz="2800" b="1">
                <a:latin typeface="Times New Roman" pitchFamily="18" charset="0"/>
              </a:rPr>
              <a:t>vùng này?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781110" y="788989"/>
            <a:ext cx="11460911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600" b="1">
                <a:latin typeface="Times New Roman" pitchFamily="18" charset="0"/>
              </a:rPr>
              <a:t>Câu 6</a:t>
            </a: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>
                <a:latin typeface="Times New Roman" pitchFamily="18" charset="0"/>
              </a:rPr>
              <a:t>Ô CHỮ  15 CHỮ CÁI 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16262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687805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20393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72006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8772525" y="4692650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8772525" y="4678363"/>
            <a:ext cx="1219200" cy="1219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8000" b="1">
                <a:solidFill>
                  <a:srgbClr val="DEF6F1"/>
                </a:solidFill>
                <a:latin typeface="Times New Roman" pitchFamily="18" charset="0"/>
              </a:rPr>
              <a:t>5</a:t>
            </a:r>
          </a:p>
        </p:txBody>
      </p:sp>
      <p:pic>
        <p:nvPicPr>
          <p:cNvPr id="34831" name="Picture 21" descr="butterfly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0"/>
            <a:ext cx="8382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3203938" y="4223137"/>
            <a:ext cx="4997691" cy="2634592"/>
            <a:chOff x="2990" y="1574"/>
            <a:chExt cx="3712" cy="1839"/>
          </a:xfrm>
        </p:grpSpPr>
        <p:pic>
          <p:nvPicPr>
            <p:cNvPr id="34833" name="Picture 23" descr="003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0" y="1868"/>
              <a:ext cx="1776" cy="1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34" name="AutoShape 24"/>
            <p:cNvSpPr>
              <a:spLocks noChangeArrowheads="1"/>
            </p:cNvSpPr>
            <p:nvPr/>
          </p:nvSpPr>
          <p:spPr bwMode="auto">
            <a:xfrm>
              <a:off x="4926" y="1574"/>
              <a:ext cx="1776" cy="1104"/>
            </a:xfrm>
            <a:prstGeom prst="cloudCallout">
              <a:avLst>
                <a:gd name="adj1" fmla="val -66273"/>
                <a:gd name="adj2" fmla="val 5969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Nhanh lên các  bạn ơi!</a:t>
              </a:r>
            </a:p>
          </p:txBody>
        </p:sp>
      </p:grp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236201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4752333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25801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5763701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628887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680500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7321141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7837273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8353405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8859089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9391527" y="3157537"/>
            <a:ext cx="516132" cy="5860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1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022773" y="726643"/>
            <a:ext cx="968952" cy="764020"/>
          </a:xfrm>
          <a:prstGeom prst="actionButtonHome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vi-VN" altLang="en-US" sz="2000" b="1">
              <a:solidFill>
                <a:srgbClr val="008000"/>
              </a:solidFill>
            </a:endParaRPr>
          </a:p>
        </p:txBody>
      </p:sp>
      <p:sp>
        <p:nvSpPr>
          <p:cNvPr id="32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75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3" grpId="0"/>
      <p:bldP spid="46089" grpId="0" animBg="1"/>
      <p:bldP spid="46090" grpId="0" animBg="1"/>
      <p:bldP spid="46091" grpId="0" animBg="1"/>
      <p:bldP spid="46092" grpId="0" animBg="1"/>
      <p:bldP spid="4609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78317" y="0"/>
            <a:ext cx="12012083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52" tIns="45727" rIns="91452" bIns="45727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727200" y="1524000"/>
            <a:ext cx="9245600" cy="5638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4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1" name="Picture 2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438400" cy="1248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24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591800" y="-228600"/>
            <a:ext cx="1371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11668" y="5374217"/>
            <a:ext cx="1278467" cy="169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428818" y="5585885"/>
            <a:ext cx="1703916" cy="1272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WordArt 19"/>
          <p:cNvSpPr>
            <a:spLocks noChangeArrowheads="1" noChangeShapeType="1" noTextEdit="1"/>
          </p:cNvSpPr>
          <p:nvPr/>
        </p:nvSpPr>
        <p:spPr bwMode="auto">
          <a:xfrm>
            <a:off x="4114800" y="6019800"/>
            <a:ext cx="4343400" cy="52493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kern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kern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3600" b="1" kern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kern="1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3600" b="1" kern="1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endParaRPr lang="en-US" sz="3600" b="1" kern="1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466" name="Group 16"/>
          <p:cNvGrpSpPr>
            <a:grpSpLocks/>
          </p:cNvGrpSpPr>
          <p:nvPr/>
        </p:nvGrpSpPr>
        <p:grpSpPr bwMode="auto">
          <a:xfrm>
            <a:off x="91018" y="971550"/>
            <a:ext cx="11736916" cy="2828884"/>
            <a:chOff x="218804" y="2133600"/>
            <a:chExt cx="11734800" cy="1236343"/>
          </a:xfrm>
        </p:grpSpPr>
        <p:sp>
          <p:nvSpPr>
            <p:cNvPr id="19467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44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282474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3600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92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47800" y="2366433"/>
            <a:ext cx="8749768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267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267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KHÁM PHÁ MÁY TÍNH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601" y="3941234"/>
            <a:ext cx="4537345" cy="27389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3022600"/>
            <a:ext cx="11557000" cy="1524000"/>
          </a:xfrm>
          <a:extLst/>
        </p:spPr>
        <p:txBody>
          <a:bodyPr rtlCol="0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5333" b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1: NHỮNG GÌ EM ĐÃ BIẾT</a:t>
            </a:r>
            <a:endParaRPr lang="en-US" sz="5333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733800"/>
            <a:ext cx="11582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4267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4267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267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7</a:t>
            </a:r>
            <a:endParaRPr lang="en-US" sz="4267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111" y="411838"/>
            <a:ext cx="1649253" cy="164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75059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38867" y="2209801"/>
            <a:ext cx="9753600" cy="2366433"/>
            <a:chOff x="2133599" y="1657474"/>
            <a:chExt cx="6394884" cy="1774825"/>
          </a:xfrm>
        </p:grpSpPr>
        <p:pic>
          <p:nvPicPr>
            <p:cNvPr id="7173" name="Picture 7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599" y="2343150"/>
              <a:ext cx="2689863" cy="415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Rounded Rectangle 29"/>
            <p:cNvSpPr/>
            <p:nvPr/>
          </p:nvSpPr>
          <p:spPr bwMode="auto">
            <a:xfrm>
              <a:off x="4644091" y="1657474"/>
              <a:ext cx="3884392" cy="1774825"/>
            </a:xfrm>
            <a:prstGeom prst="roundRect">
              <a:avLst/>
            </a:prstGeom>
            <a:noFill/>
            <a:ln>
              <a:solidFill>
                <a:srgbClr val="FF6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1" hangingPunct="1">
                <a:defRPr/>
              </a:pPr>
              <a:r>
                <a:rPr lang="en-US" sz="3200" b="1">
                  <a:solidFill>
                    <a:srgbClr val="FF6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 tập các kiến thức, kĩ năng đã học về máy tính, thư mục, thư mục con.</a:t>
              </a:r>
            </a:p>
          </p:txBody>
        </p:sp>
      </p:grpSp>
      <p:pic>
        <p:nvPicPr>
          <p:cNvPr id="20" name="Picture 4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" y="2345267"/>
            <a:ext cx="4201584" cy="223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0250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04800" y="93261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Các bộ phận của máy tính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00" y="1468258"/>
            <a:ext cx="10706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Điền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tên các bộ phận của máy tính để bàn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vào chỗ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chấm (........)</a:t>
            </a:r>
          </a:p>
        </p:txBody>
      </p:sp>
      <p:pic>
        <p:nvPicPr>
          <p:cNvPr id="31" name="Picture 3" descr="C:\Users\Administrator\Desktop\thân máy tín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072" y="2088751"/>
            <a:ext cx="1838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C:\Users\Administrator\Desktop\màn hình máy tín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693" y="2207812"/>
            <a:ext cx="289201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Users\Administrator\Desktop\bàn phí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67" y="4709199"/>
            <a:ext cx="2695574" cy="136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6" descr="C:\Users\Administrator\Desktop\chuộ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274" y="4461247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04800" y="312950"/>
            <a:ext cx="4435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HOẠT ĐỘNG THỰC HÀNH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763000" y="273334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Màn hình.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57400" y="2533288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 máy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94842" y="6167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 phím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534400" y="49485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1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28600"/>
            <a:ext cx="1165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 hiệu vào, xử lí, hiển thị kết quả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(..........)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được câu đúng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335069"/>
            <a:ext cx="1127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Thân máy chứa nhiều chi tiết tinh vi, trong đó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có bộ ..................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937320"/>
            <a:ext cx="1127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Màn hình máy tính dùng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để.......................................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làm việc của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máy tính.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633038"/>
            <a:ext cx="10371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Chuột và bàn phím dùng để đưa.............................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612414" y="1295400"/>
            <a:ext cx="990600" cy="47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 lí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hiển thị kết quả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63305" y="2590800"/>
            <a:ext cx="1981200" cy="47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 hiệu vào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6917" y="3160693"/>
            <a:ext cx="1183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 từ: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 chuyển, con trỏ chuột, bàn phím, cảm ứng chuột 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 chỗ 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chấm ......để được câu đúng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6916" y="4025205"/>
            <a:ext cx="117326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Để điều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..........................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máy tính xách tay,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............................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ngón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tay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…………………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4129985"/>
            <a:ext cx="3169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trỏ chuột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83344" y="4076171"/>
            <a:ext cx="2012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3439" y="4629056"/>
            <a:ext cx="242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6917" y="5244405"/>
            <a:ext cx="1158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Máy tính bảng không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........................tách rời, khi cần sử dụng chỉ cần điều khiển để hiển thị trên màn hình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391024" y="5215829"/>
            <a:ext cx="1971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bàn phím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83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9" grpId="0"/>
      <p:bldP spid="20" grpId="0"/>
      <p:bldP spid="21" grpId="0"/>
      <p:bldP spid="11" grpId="0"/>
      <p:bldP spid="12" grpId="0"/>
      <p:bldP spid="13" grpId="0"/>
      <p:bldP spid="14" grpId="0"/>
      <p:bldP spid="15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4206150"/>
            <a:ext cx="834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Tạo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đóng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8696" y="4672636"/>
            <a:ext cx="834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Tạo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xóa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38224" y="5181300"/>
            <a:ext cx="834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Mở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đóng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7304" y="5701483"/>
            <a:ext cx="6404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itchFamily="18" charset="0"/>
              </a:rPr>
              <a:t>Tạo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   rồi mở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03629" y="4225650"/>
            <a:ext cx="679277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03628" y="5710535"/>
            <a:ext cx="679277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13155" y="5239046"/>
            <a:ext cx="692645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03629" y="4681688"/>
            <a:ext cx="679277" cy="461665"/>
          </a:xfrm>
          <a:prstGeom prst="rect">
            <a:avLst/>
          </a:prstGeom>
          <a:solidFill>
            <a:schemeClr val="bg1"/>
          </a:solidFill>
          <a:ln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643" y="307493"/>
            <a:ext cx="11724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Em tạo thư mục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LỚP 4A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rồi thực hiện các yêu cầu sau: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4154" y="838200"/>
            <a:ext cx="6987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Đánh dấu x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ở sau câu đúng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46511" y="971550"/>
            <a:ext cx="311102" cy="2748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19" name="TextBox 18"/>
          <p:cNvSpPr txBox="1"/>
          <p:nvPr/>
        </p:nvSpPr>
        <p:spPr>
          <a:xfrm>
            <a:off x="486806" y="1408608"/>
            <a:ext cx="6210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Thực hiện lần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thao tác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5759" y="1908027"/>
            <a:ext cx="3299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Chọn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5759" y="2290402"/>
            <a:ext cx="800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chuột phải vào thư mục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4A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chọn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95760" y="3147598"/>
            <a:ext cx="9424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góc phải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7530" y="2752067"/>
            <a:ext cx="6770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42399" y="3196054"/>
            <a:ext cx="603032" cy="43088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9600" y="3737985"/>
            <a:ext cx="9424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thao tác trên giúp em </a:t>
            </a:r>
          </a:p>
        </p:txBody>
      </p:sp>
      <p:sp>
        <p:nvSpPr>
          <p:cNvPr id="28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Administrator\Desktop\NAM HINH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8" t="2233"/>
          <a:stretch/>
        </p:blipFill>
        <p:spPr bwMode="auto">
          <a:xfrm>
            <a:off x="3244068" y="2362200"/>
            <a:ext cx="5609228" cy="4343400"/>
          </a:xfrm>
          <a:prstGeom prst="rect">
            <a:avLst/>
          </a:prstGeom>
          <a:noFill/>
          <a:ln w="28575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620000" y="1356819"/>
            <a:ext cx="3834005" cy="5715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mục LỚP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4A đang mở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4343400" y="1642569"/>
            <a:ext cx="3276600" cy="102351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5636" y="172535"/>
            <a:ext cx="7334364" cy="20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b. Thực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hiện lần lượt các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thao tác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Nháy đúp chuột vào thư mục lớp 4A</a:t>
            </a:r>
          </a:p>
          <a:p>
            <a:pPr marL="342900" indent="-342900">
              <a:lnSpc>
                <a:spcPct val="120000"/>
              </a:lnSpc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Chọn          trên góc phải cửa sổ</a:t>
            </a:r>
          </a:p>
          <a:p>
            <a:pPr>
              <a:lnSpc>
                <a:spcPct val="120000"/>
              </a:lnSpc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So sánh kết quả với hoạt động (a)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32-Point Star 14"/>
          <p:cNvSpPr/>
          <p:nvPr/>
        </p:nvSpPr>
        <p:spPr>
          <a:xfrm>
            <a:off x="7086600" y="3975260"/>
            <a:ext cx="4891172" cy="2730340"/>
          </a:xfrm>
          <a:prstGeom prst="star3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Nháy đúp chuột vào thư mục LOP4A sẽ mở được thư mục LOP4A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98" y="1156961"/>
            <a:ext cx="485608" cy="485608"/>
          </a:xfrm>
          <a:prstGeom prst="rect">
            <a:avLst/>
          </a:prstGeom>
        </p:spPr>
      </p:pic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892" y="297597"/>
            <a:ext cx="117185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hiện các yêu cầu sau: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thông tin trong hình rồi điền từ còn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.........)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để được câu đúng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b="18234"/>
          <a:stretch/>
        </p:blipFill>
        <p:spPr bwMode="auto">
          <a:xfrm>
            <a:off x="397796" y="1270093"/>
            <a:ext cx="6711113" cy="3759107"/>
          </a:xfrm>
          <a:prstGeom prst="rect">
            <a:avLst/>
          </a:prstGeom>
          <a:ln w="28575" cap="sq" cmpd="thickThin">
            <a:solidFill>
              <a:srgbClr val="7030A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14" name="Straight Arrow Connector 13"/>
          <p:cNvCxnSpPr/>
          <p:nvPr/>
        </p:nvCxnSpPr>
        <p:spPr>
          <a:xfrm flipH="1" flipV="1">
            <a:off x="1233488" y="1748106"/>
            <a:ext cx="8077200" cy="1568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9" idx="1"/>
          </p:cNvCxnSpPr>
          <p:nvPr/>
        </p:nvCxnSpPr>
        <p:spPr>
          <a:xfrm flipH="1" flipV="1">
            <a:off x="2133600" y="1984944"/>
            <a:ext cx="7191375" cy="11313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4800" y="4912743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Thư mục...................................đang mở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Thư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mục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.......................................của thư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mục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LOP4A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Thư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mục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LOP4A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có các thư mục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con là.......,..........,……….,……...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0324" y="4876800"/>
            <a:ext cx="1524000" cy="53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LOP4A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90839" y="5436708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mục con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1731" y="6013740"/>
            <a:ext cx="609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78081" y="6009900"/>
            <a:ext cx="10593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BINH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15400" y="6017156"/>
            <a:ext cx="14038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KHIEM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62989" y="6009900"/>
            <a:ext cx="1143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TUAN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9296400" y="1534921"/>
            <a:ext cx="2666999" cy="75238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thư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lop4A trên thanh địa chỉ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9324975" y="2468547"/>
            <a:ext cx="2667000" cy="1295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AN là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 mục con của thư mục LƠP 4A</a:t>
            </a:r>
          </a:p>
        </p:txBody>
      </p: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2917" y="76200"/>
            <a:ext cx="120904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vi-VN" sz="2400" b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08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/>
      <p:bldP spid="24" grpId="0"/>
      <p:bldP spid="25" grpId="0"/>
      <p:bldP spid="26" grpId="0"/>
      <p:bldP spid="27" grpId="0"/>
      <p:bldP spid="28" grpId="0" animBg="1"/>
      <p:bldP spid="2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6&quot;&gt;&lt;property id=&quot;20148&quot; value=&quot;5&quot;/&gt;&lt;property id=&quot;20300&quot; value=&quot;Slide 7&quot;/&gt;&lt;property id=&quot;20307&quot; value=&quot;258&quot;/&gt;&lt;/object&gt;&lt;object type=&quot;3&quot; unique_id=&quot;10007&quot;&gt;&lt;property id=&quot;20148&quot; value=&quot;5&quot;/&gt;&lt;property id=&quot;20300&quot; value=&quot;Slide 8&quot;/&gt;&lt;property id=&quot;20307&quot; value=&quot;263&quot;/&gt;&lt;/object&gt;&lt;object type=&quot;3&quot; unique_id=&quot;10008&quot;&gt;&lt;property id=&quot;20148&quot; value=&quot;5&quot;/&gt;&lt;property id=&quot;20300&quot; value=&quot;Slide 9&quot;/&gt;&lt;property id=&quot;20307&quot; value=&quot;259&quot;/&gt;&lt;/object&gt;&lt;object type=&quot;3&quot; unique_id=&quot;10009&quot;&gt;&lt;property id=&quot;20148&quot; value=&quot;5&quot;/&gt;&lt;property id=&quot;20300&quot; value=&quot;Slide 10&quot;/&gt;&lt;property id=&quot;20307&quot; value=&quot;260&quot;/&gt;&lt;/object&gt;&lt;object type=&quot;3&quot; unique_id=&quot;64433&quot;&gt;&lt;property id=&quot;20148&quot; value=&quot;5&quot;/&gt;&lt;property id=&quot;20300&quot; value=&quot;Slide 5&quot;/&gt;&lt;property id=&quot;20307&quot; value=&quot;266&quot;/&gt;&lt;/object&gt;&lt;object type=&quot;3&quot; unique_id=&quot;64434&quot;&gt;&lt;property id=&quot;20148&quot; value=&quot;5&quot;/&gt;&lt;property id=&quot;20300&quot; value=&quot;Slide 6&quot;/&gt;&lt;property id=&quot;20307&quot; value=&quot;268&quot;/&gt;&lt;/object&gt;&lt;object type=&quot;3&quot; unique_id=&quot;66827&quot;&gt;&lt;property id=&quot;20148&quot; value=&quot;5&quot;/&gt;&lt;property id=&quot;20300&quot; value=&quot;Slide 11&quot;/&gt;&lt;property id=&quot;20307&quot; value=&quot;271&quot;/&gt;&lt;/object&gt;&lt;object type=&quot;3&quot; unique_id=&quot;66828&quot;&gt;&lt;property id=&quot;20148&quot; value=&quot;5&quot;/&gt;&lt;property id=&quot;20300&quot; value=&quot;Slide 12&quot;/&gt;&lt;property id=&quot;20307&quot; value=&quot;272&quot;/&gt;&lt;/object&gt;&lt;object type=&quot;3&quot; unique_id=&quot;66829&quot;&gt;&lt;property id=&quot;20148&quot; value=&quot;5&quot;/&gt;&lt;property id=&quot;20300&quot; value=&quot;Slide 13&quot;/&gt;&lt;property id=&quot;20307&quot; value=&quot;273&quot;/&gt;&lt;/object&gt;&lt;object type=&quot;3&quot; unique_id=&quot;66961&quot;&gt;&lt;property id=&quot;20148&quot; value=&quot;5&quot;/&gt;&lt;property id=&quot;20300&quot; value=&quot;Slide 14&quot;/&gt;&lt;property id=&quot;20307&quot; value=&quot;275&quot;/&gt;&lt;/object&gt;&lt;object type=&quot;3&quot; unique_id=&quot;66962&quot;&gt;&lt;property id=&quot;20148&quot; value=&quot;5&quot;/&gt;&lt;property id=&quot;20300&quot; value=&quot;Slide 15&quot;/&gt;&lt;property id=&quot;20307&quot; value=&quot;276&quot;/&gt;&lt;/object&gt;&lt;object type=&quot;3&quot; unique_id=&quot;66963&quot;&gt;&lt;property id=&quot;20148&quot; value=&quot;5&quot;/&gt;&lt;property id=&quot;20300&quot; value=&quot;Slide 16&quot;/&gt;&lt;property id=&quot;20307&quot; value=&quot;277&quot;/&gt;&lt;/object&gt;&lt;object type=&quot;3&quot; unique_id=&quot;66964&quot;&gt;&lt;property id=&quot;20148&quot; value=&quot;5&quot;/&gt;&lt;property id=&quot;20300&quot; value=&quot;Slide 17&quot;/&gt;&lt;property id=&quot;20307&quot; value=&quot;278&quot;/&gt;&lt;/object&gt;&lt;object type=&quot;3&quot; unique_id=&quot;66965&quot;&gt;&lt;property id=&quot;20148&quot; value=&quot;5&quot;/&gt;&lt;property id=&quot;20300&quot; value=&quot;Slide 18&quot;/&gt;&lt;property id=&quot;20307&quot; value=&quot;279&quot;/&gt;&lt;/object&gt;&lt;object type=&quot;3&quot; unique_id=&quot;69273&quot;&gt;&lt;property id=&quot;20148&quot; value=&quot;5&quot;/&gt;&lt;property id=&quot;20300&quot; value=&quot;Slide 1&quot;/&gt;&lt;property id=&quot;20307&quot; value=&quot;280&quot;/&gt;&lt;/object&gt;&lt;object type=&quot;3&quot; unique_id=&quot;69274&quot;&gt;&lt;property id=&quot;20148&quot; value=&quot;5&quot;/&gt;&lt;property id=&quot;20300&quot; value=&quot;Slide 2&quot;/&gt;&lt;property id=&quot;20307&quot; value=&quot;281&quot;/&gt;&lt;/object&gt;&lt;object type=&quot;3&quot; unique_id=&quot;69275&quot;&gt;&lt;property id=&quot;20148&quot; value=&quot;5&quot;/&gt;&lt;property id=&quot;20300&quot; value=&quot;Slide 3 - &amp;quot;BÀI 1: NHỮNG GÌ EM ĐÃ BIẾT&amp;quot;&quot;/&gt;&lt;property id=&quot;20307&quot; value=&quot;282&quot;/&gt;&lt;/object&gt;&lt;object type=&quot;3&quot; unique_id=&quot;69276&quot;&gt;&lt;property id=&quot;20148&quot; value=&quot;5&quot;/&gt;&lt;property id=&quot;20300&quot; value=&quot;Slide 4&quot;/&gt;&lt;property id=&quot;20307&quot; value=&quot;283&quot;/&gt;&lt;/object&gt;&lt;object type=&quot;3&quot; unique_id=&quot;69441&quot;&gt;&lt;property id=&quot;20148&quot; value=&quot;5&quot;/&gt;&lt;property id=&quot;20300&quot; value=&quot;Slide 19&quot;/&gt;&lt;property id=&quot;20307&quot; value=&quot;284&quot;/&gt;&lt;/object&gt;&lt;object type=&quot;3&quot; unique_id=&quot;69442&quot;&gt;&lt;property id=&quot;20148&quot; value=&quot;5&quot;/&gt;&lt;property id=&quot;20300&quot; value=&quot;Slide 20&quot;/&gt;&lt;property id=&quot;20307&quot; value=&quot;285&quot;/&gt;&lt;/object&gt;&lt;object type=&quot;3&quot; unique_id=&quot;69443&quot;&gt;&lt;property id=&quot;20148&quot; value=&quot;5&quot;/&gt;&lt;property id=&quot;20300&quot; value=&quot;Slide 21&quot;/&gt;&lt;property id=&quot;20307&quot; value=&quot;286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S001090307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Words>974</Words>
  <Application>Microsoft Office PowerPoint</Application>
  <PresentationFormat>Widescreen</PresentationFormat>
  <Paragraphs>192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 2</vt:lpstr>
      <vt:lpstr>TS001090307</vt:lpstr>
      <vt:lpstr>PowerPoint Presentation</vt:lpstr>
      <vt:lpstr>PowerPoint Presentation</vt:lpstr>
      <vt:lpstr>BÀI 1: NHỮNG GÌ EM ĐÃ BIẾT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93</cp:revision>
  <dcterms:created xsi:type="dcterms:W3CDTF">2006-08-16T00:00:00Z</dcterms:created>
  <dcterms:modified xsi:type="dcterms:W3CDTF">2021-09-10T00:49:28Z</dcterms:modified>
</cp:coreProperties>
</file>