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7695" r:id="rId2"/>
    <p:sldId id="7681" r:id="rId3"/>
    <p:sldId id="352" r:id="rId4"/>
    <p:sldId id="359" r:id="rId5"/>
    <p:sldId id="7691" r:id="rId6"/>
    <p:sldId id="7692" r:id="rId7"/>
    <p:sldId id="7693" r:id="rId8"/>
    <p:sldId id="7679" r:id="rId9"/>
    <p:sldId id="358" r:id="rId10"/>
    <p:sldId id="7678" r:id="rId11"/>
    <p:sldId id="7649" r:id="rId12"/>
    <p:sldId id="258" r:id="rId13"/>
    <p:sldId id="7677" r:id="rId14"/>
    <p:sldId id="7682" r:id="rId15"/>
    <p:sldId id="7684" r:id="rId16"/>
    <p:sldId id="7685" r:id="rId17"/>
    <p:sldId id="7683" r:id="rId18"/>
    <p:sldId id="7686" r:id="rId19"/>
    <p:sldId id="7687" r:id="rId20"/>
    <p:sldId id="7688" r:id="rId21"/>
    <p:sldId id="7689" r:id="rId22"/>
    <p:sldId id="371" r:id="rId23"/>
    <p:sldId id="7690" r:id="rId24"/>
    <p:sldId id="351" r:id="rId25"/>
    <p:sldId id="7670" r:id="rId26"/>
    <p:sldId id="769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FF"/>
    <a:srgbClr val="FF66CC"/>
    <a:srgbClr val="9B9BFF"/>
    <a:srgbClr val="FFCCFF"/>
    <a:srgbClr val="8A01AF"/>
    <a:srgbClr val="8FD9F4"/>
    <a:srgbClr val="60F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86" autoAdjust="0"/>
    <p:restoredTop sz="94660"/>
  </p:normalViewPr>
  <p:slideViewPr>
    <p:cSldViewPr snapToGrid="0">
      <p:cViewPr>
        <p:scale>
          <a:sx n="53" d="100"/>
          <a:sy n="53" d="100"/>
        </p:scale>
        <p:origin x="2008" y="1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0948F-9C8E-4BDE-B490-92F2F4E8E8E5}" type="datetimeFigureOut">
              <a:rPr lang="en-US" smtClean="0"/>
              <a:pPr/>
              <a:t>2/15/23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BCF94-2A14-4103-8C8E-EAC7D8C77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2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pPr/>
              <a:t>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2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pPr/>
              <a:t>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3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pPr/>
              <a:t>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0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pPr/>
              <a:t>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2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pPr/>
              <a:t>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2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pPr/>
              <a:t>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4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pPr/>
              <a:t>2/15/23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9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pPr/>
              <a:t>2/15/23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2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pPr/>
              <a:t>2/15/23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8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pPr/>
              <a:t>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2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pPr/>
              <a:t>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7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76997-301F-4327-B134-F26B9310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A5CD8-2FFE-4178-AB51-EC2471FC6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BCE7A-031B-4E5F-B196-75FCC1A6B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3A12-C094-4DAD-A94C-2A02A3DF1951}" type="datetimeFigureOut">
              <a:rPr lang="en-US" smtClean="0"/>
              <a:pPr/>
              <a:t>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FCB1-9641-4AE4-B18D-A834EBAD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F0920-7CAA-4EBC-8BE2-552A49667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2E0C0-4DE7-48AA-B71E-3998E39905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EBE85A-C808-4328-B45E-E12F7AB2D7CA}"/>
              </a:ext>
            </a:extLst>
          </p:cNvPr>
          <p:cNvSpPr/>
          <p:nvPr userDrawn="1"/>
        </p:nvSpPr>
        <p:spPr>
          <a:xfrm>
            <a:off x="13356076" y="-2052537"/>
            <a:ext cx="1459149" cy="1459149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3B73FE-D484-4B64-B322-D9E9FEF0EA8E}"/>
              </a:ext>
            </a:extLst>
          </p:cNvPr>
          <p:cNvSpPr/>
          <p:nvPr userDrawn="1"/>
        </p:nvSpPr>
        <p:spPr>
          <a:xfrm>
            <a:off x="-2227635" y="7441659"/>
            <a:ext cx="1459149" cy="1459149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3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5.wdp"/><Relationship Id="rId9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5.wdp"/><Relationship Id="rId9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3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HINHNEN\Khung hinh mau\1 (5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1" name="WordArt 29"/>
          <p:cNvSpPr>
            <a:spLocks noChangeArrowheads="1" noChangeShapeType="1" noTextEdit="1"/>
          </p:cNvSpPr>
          <p:nvPr/>
        </p:nvSpPr>
        <p:spPr bwMode="auto">
          <a:xfrm>
            <a:off x="1422400" y="2213811"/>
            <a:ext cx="9448800" cy="21295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TẬP CHUNG</a:t>
            </a:r>
          </a:p>
          <a:p>
            <a:pPr algn="ctr">
              <a:defRPr/>
            </a:pPr>
            <a:r>
              <a:rPr lang="vi-VN" sz="1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 113</a:t>
            </a:r>
            <a:endParaRPr lang="vi-VN" sz="12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966537"/>
            <a:ext cx="6197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vi-VN" sz="8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FB90D5C-20DF-41AC-A615-304FB99E7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A1283289-2923-4F5F-AEFE-262BA031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499" y="1868589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09A4D5-4E7A-42F3-AA3F-2E5F4572D5D1}"/>
              </a:ext>
            </a:extLst>
          </p:cNvPr>
          <p:cNvGrpSpPr/>
          <p:nvPr/>
        </p:nvGrpSpPr>
        <p:grpSpPr>
          <a:xfrm>
            <a:off x="220392" y="376068"/>
            <a:ext cx="7717107" cy="3675232"/>
            <a:chOff x="220392" y="376068"/>
            <a:chExt cx="7717107" cy="36752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E4A989-4FF5-4E4B-91AA-B5E3F391C9C8}"/>
                </a:ext>
              </a:extLst>
            </p:cNvPr>
            <p:cNvGrpSpPr/>
            <p:nvPr/>
          </p:nvGrpSpPr>
          <p:grpSpPr>
            <a:xfrm flipH="1">
              <a:off x="220392" y="376068"/>
              <a:ext cx="7717107" cy="3675232"/>
              <a:chOff x="-869731" y="1603218"/>
              <a:chExt cx="5155048" cy="276435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B6323AB-9E85-487B-952F-554D9C791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869731" y="1603218"/>
                <a:ext cx="5155048" cy="27643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93210F-28D1-4A27-B53B-03D021F1F05C}"/>
                  </a:ext>
                </a:extLst>
              </p:cNvPr>
              <p:cNvSpPr txBox="1"/>
              <p:nvPr/>
            </p:nvSpPr>
            <p:spPr>
              <a:xfrm>
                <a:off x="-558906" y="1967574"/>
                <a:ext cx="4533398" cy="2152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Luật chơi:</a:t>
                </a:r>
              </a:p>
              <a:p>
                <a:pPr algn="ctr"/>
                <a:r>
                  <a:rPr lang="vi-VN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Chúng mình cũng nhau thực hiện các yêu cầu của từng chặn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vi-VN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để tìm bánh rán giúp                     nhé!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6" descr="100+ hình ảnh doremon yasuo - hinhanhsieudep.net">
              <a:extLst>
                <a:ext uri="{FF2B5EF4-FFF2-40B4-BE49-F238E27FC236}">
                  <a16:creationId xmlns:a16="http://schemas.microsoft.com/office/drawing/2014/main" id="{614647F8-AEB8-4B17-9784-5C50F2D9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881" y="2587995"/>
              <a:ext cx="2508836" cy="52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8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483112" y="5379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0804" y="4322077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-0.01319 L 0.1086 -0.01273 C 0.12318 -0.0206 0.13985 -0.0243 0.153 -0.03541 C 0.16563 -0.04699 0.18295 -0.09467 0.18933 -0.10972 C 0.19961 -0.18588 0.19584 -0.14282 0.18321 -0.28819 C 0.18177 -0.30463 0.17969 -0.29977 0.17513 -0.31041 C 0.17422 -0.31296 0.17318 -0.31782 0.17318 -0.317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84492161-124E-4170-AB8B-1CACA1198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5F2597A-57DD-4D5B-A6DA-2C70D5A13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050" y="792162"/>
            <a:ext cx="9759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002060"/>
                </a:solidFill>
                <a:cs typeface="Arial" panose="020B0604020202020204" pitchFamily="34" charset="0"/>
              </a:rPr>
              <a:t>1/ Tính diện tích xung quanh và diện tích toàn phần của hình hộp chữ nhật có: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5E34080-326D-4FC3-AD0E-E1BA1EA25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116137"/>
            <a:ext cx="885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cs typeface="Arial" panose="020B0604020202020204" pitchFamily="34" charset="0"/>
              </a:rPr>
              <a:t>a) Chiều dài 2,5m; chiều rộng 1,1m; chiều cao 0,5m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FE5A0F1-C8B9-456C-B804-0409ED26D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3389312"/>
            <a:ext cx="885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cs typeface="Arial" panose="020B0604020202020204" pitchFamily="34" charset="0"/>
              </a:rPr>
              <a:t>b) Chiều dài 3m; chiều rộng 15dm; chiều cao 9dm</a:t>
            </a:r>
          </a:p>
        </p:txBody>
      </p:sp>
      <p:pic>
        <p:nvPicPr>
          <p:cNvPr id="12" name="Picture 2" descr="100+ hình ảnh doremon ăn bánh rán - hinhanhsieudep.net">
            <a:extLst>
              <a:ext uri="{FF2B5EF4-FFF2-40B4-BE49-F238E27FC236}">
                <a16:creationId xmlns:a16="http://schemas.microsoft.com/office/drawing/2014/main" id="{F04C4845-4BE4-4334-8422-D1E7B41B5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778" y1="23650" x2="70667" y2="85205"/>
                        <a14:foregroundMark x1="68667" y1="19978" x2="57222" y2="92009"/>
                        <a14:foregroundMark x1="53222" y1="11447" x2="73000" y2="19330"/>
                        <a14:foregroundMark x1="32111" y1="27646" x2="85000" y2="29266"/>
                        <a14:foregroundMark x1="82333" y1="36069" x2="74444" y2="70734"/>
                        <a14:foregroundMark x1="33000" y1="42873" x2="64556" y2="78618"/>
                        <a14:foregroundMark x1="26556" y1="58207" x2="38333" y2="55940"/>
                        <a14:foregroundMark x1="26889" y1="53996" x2="26889" y2="53996"/>
                        <a14:foregroundMark x1="30444" y1="53132" x2="27222" y2="69006"/>
                        <a14:foregroundMark x1="27222" y1="69006" x2="62556" y2="82937"/>
                        <a14:foregroundMark x1="43556" y1="87149" x2="50889" y2="89201"/>
                        <a14:foregroundMark x1="19556" y1="93089" x2="26889" y2="98488"/>
                        <a14:foregroundMark x1="16111" y1="90281" x2="30667" y2="93952"/>
                        <a14:foregroundMark x1="20222" y1="87473" x2="11111" y2="98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570" y="4102099"/>
            <a:ext cx="2390494" cy="245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AD297295-6223-44C3-BA48-538389CED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3D850B24-5E4F-488C-B274-FC6AB680F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93" y="602457"/>
            <a:ext cx="920670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i="1">
                <a:solidFill>
                  <a:srgbClr val="002060"/>
                </a:solidFill>
                <a:cs typeface="Arial" panose="020B0604020202020204" pitchFamily="34" charset="0"/>
              </a:rPr>
              <a:t>1/ Tính diện tích xung quanh và diện tích toàn phần của hình hộp chữ nhật có:</a:t>
            </a: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792F1553-8D5F-4222-BA57-09EA2C10F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793" y="1309603"/>
            <a:ext cx="7969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  <a:cs typeface="Arial" panose="020B0604020202020204" pitchFamily="34" charset="0"/>
              </a:rPr>
              <a:t>a) Chiều dài 2,5m; chiều rộng 1,1m; chiều cao 0,5m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74AC48A1-6310-438B-9245-735DFC174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029" y="2848759"/>
            <a:ext cx="1440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alt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473802FD-92B0-47C6-9CC9-08422FB9E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79" y="3375809"/>
            <a:ext cx="81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   </a:t>
            </a:r>
            <a:r>
              <a:rPr lang="vi-VN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Diện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tích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xung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quanh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hình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hộp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chữ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nhật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cs typeface="Arial" panose="020B0604020202020204" pitchFamily="34" charset="0"/>
              </a:rPr>
              <a:t>: 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858E0028-B6B6-4A2C-B60F-72A579CE3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229" y="3902859"/>
            <a:ext cx="5187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cs typeface="Arial" panose="020B0604020202020204" pitchFamily="34" charset="0"/>
              </a:rPr>
              <a:t>(2,5 + 1,1) x 2 x 0,5 = 3,6 (m</a:t>
            </a:r>
            <a:r>
              <a:rPr lang="en-US" altLang="en-US" sz="2400" b="1" baseline="30000">
                <a:cs typeface="Arial" panose="020B0604020202020204" pitchFamily="34" charset="0"/>
              </a:rPr>
              <a:t>2</a:t>
            </a:r>
            <a:r>
              <a:rPr lang="en-US" altLang="en-US" sz="2400" b="1">
                <a:cs typeface="Arial" panose="020B0604020202020204" pitchFamily="34" charset="0"/>
              </a:rPr>
              <a:t>)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EA451E73-8B07-4ACC-B6E0-F94839B52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616" y="4328309"/>
            <a:ext cx="7663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cs typeface="Arial" panose="020B0604020202020204" pitchFamily="34" charset="0"/>
              </a:rPr>
              <a:t>Diện tích toàn phần của hình hộp chữ nhật là: 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F1C66D8B-FB2B-42AA-B9D4-670B6F690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966" y="4825196"/>
            <a:ext cx="5590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cs typeface="Arial" panose="020B0604020202020204" pitchFamily="34" charset="0"/>
              </a:rPr>
              <a:t> 3,6 + (2,5 x 1,1 x 2) = 9,1 (m</a:t>
            </a:r>
            <a:r>
              <a:rPr lang="en-US" altLang="en-US" sz="2400" b="1" baseline="30000">
                <a:cs typeface="Arial" panose="020B0604020202020204" pitchFamily="34" charset="0"/>
              </a:rPr>
              <a:t>2</a:t>
            </a:r>
            <a:r>
              <a:rPr lang="en-US" altLang="en-US" sz="2400" b="1">
                <a:cs typeface="Arial" panose="020B0604020202020204" pitchFamily="34" charset="0"/>
              </a:rPr>
              <a:t>)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FC23BDFD-6C2B-4B75-B281-F971507D8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918" y="5373011"/>
            <a:ext cx="45336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cs typeface="Arial" panose="020B0604020202020204" pitchFamily="34" charset="0"/>
              </a:rPr>
              <a:t>Đáp</a:t>
            </a:r>
            <a:r>
              <a:rPr lang="en-US" altLang="en-US" sz="2400" b="1" u="sng" dirty="0">
                <a:cs typeface="Arial" panose="020B0604020202020204" pitchFamily="34" charset="0"/>
              </a:rPr>
              <a:t> </a:t>
            </a:r>
            <a:r>
              <a:rPr lang="en-US" altLang="en-US" sz="2400" b="1" u="sng" dirty="0" err="1"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cs typeface="Arial" panose="020B0604020202020204" pitchFamily="34" charset="0"/>
              </a:rPr>
              <a:t>: </a:t>
            </a:r>
            <a:r>
              <a:rPr lang="en-US" altLang="en-US" sz="2400" b="1" dirty="0" err="1">
                <a:cs typeface="Arial" panose="020B0604020202020204" pitchFamily="34" charset="0"/>
              </a:rPr>
              <a:t>S</a:t>
            </a:r>
            <a:r>
              <a:rPr lang="en-US" altLang="en-US" sz="2400" b="1" baseline="-25000" dirty="0" err="1">
                <a:cs typeface="Arial" panose="020B0604020202020204" pitchFamily="34" charset="0"/>
              </a:rPr>
              <a:t>xq</a:t>
            </a:r>
            <a:r>
              <a:rPr lang="en-US" altLang="en-US" sz="2400" b="1" dirty="0">
                <a:cs typeface="Arial" panose="020B0604020202020204" pitchFamily="34" charset="0"/>
              </a:rPr>
              <a:t>: 3,6 m</a:t>
            </a:r>
            <a:r>
              <a:rPr lang="en-US" altLang="en-US" sz="2400" b="1" baseline="30000" dirty="0">
                <a:cs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              </a:t>
            </a:r>
            <a:r>
              <a:rPr lang="en-US" altLang="en-US" sz="2400" b="1" dirty="0" err="1">
                <a:cs typeface="Arial" panose="020B0604020202020204" pitchFamily="34" charset="0"/>
              </a:rPr>
              <a:t>S</a:t>
            </a:r>
            <a:r>
              <a:rPr lang="en-US" altLang="en-US" sz="2400" b="1" baseline="-25000" dirty="0" err="1">
                <a:cs typeface="Arial" panose="020B0604020202020204" pitchFamily="34" charset="0"/>
              </a:rPr>
              <a:t>tp</a:t>
            </a:r>
            <a:r>
              <a:rPr lang="en-US" altLang="en-US" sz="2400" b="1" dirty="0">
                <a:cs typeface="Arial" panose="020B0604020202020204" pitchFamily="34" charset="0"/>
              </a:rPr>
              <a:t>: 9,1 m</a:t>
            </a:r>
            <a:r>
              <a:rPr lang="en-US" altLang="en-US" sz="2400" b="1" baseline="30000" dirty="0"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FD62357-59EF-485B-980B-0E02D111A915}"/>
              </a:ext>
            </a:extLst>
          </p:cNvPr>
          <p:cNvGrpSpPr>
            <a:grpSpLocks/>
          </p:cNvGrpSpPr>
          <p:nvPr/>
        </p:nvGrpSpPr>
        <p:grpSpPr bwMode="auto">
          <a:xfrm>
            <a:off x="7767936" y="1482150"/>
            <a:ext cx="2580878" cy="1703124"/>
            <a:chOff x="1810" y="1152"/>
            <a:chExt cx="2510" cy="1886"/>
          </a:xfrm>
          <a:noFill/>
        </p:grpSpPr>
        <p:sp>
          <p:nvSpPr>
            <p:cNvPr id="54" name="AutoShape 20">
              <a:extLst>
                <a:ext uri="{FF2B5EF4-FFF2-40B4-BE49-F238E27FC236}">
                  <a16:creationId xmlns:a16="http://schemas.microsoft.com/office/drawing/2014/main" id="{E2FEF59D-3B28-4705-86CE-591E7AB0A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52"/>
              <a:ext cx="2496" cy="1872"/>
            </a:xfrm>
            <a:prstGeom prst="cube">
              <a:avLst>
                <a:gd name="adj" fmla="val 25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5BC3EC9A-0EA3-44E6-85A2-DEEDF20CB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1166"/>
              <a:ext cx="0" cy="139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48887B3B-9DA4-45BF-B50E-1D37114D6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2558"/>
              <a:ext cx="2016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7" name="Line 23">
              <a:extLst>
                <a:ext uri="{FF2B5EF4-FFF2-40B4-BE49-F238E27FC236}">
                  <a16:creationId xmlns:a16="http://schemas.microsoft.com/office/drawing/2014/main" id="{AFC8C93A-524B-4E05-9D50-7B699F5BAC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0" y="2558"/>
              <a:ext cx="480" cy="48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58" name="Text Box 10">
            <a:extLst>
              <a:ext uri="{FF2B5EF4-FFF2-40B4-BE49-F238E27FC236}">
                <a16:creationId xmlns:a16="http://schemas.microsoft.com/office/drawing/2014/main" id="{F578D927-99FF-46F1-B00B-12AE5B924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0944" y="3136151"/>
            <a:ext cx="19538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vi-VN" alt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en-US" sz="2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10">
            <a:extLst>
              <a:ext uri="{FF2B5EF4-FFF2-40B4-BE49-F238E27FC236}">
                <a16:creationId xmlns:a16="http://schemas.microsoft.com/office/drawing/2014/main" id="{56D0F96A-F3D5-4FDE-9AAF-752D5211BAE7}"/>
              </a:ext>
            </a:extLst>
          </p:cNvPr>
          <p:cNvSpPr txBox="1">
            <a:spLocks noChangeArrowheads="1"/>
          </p:cNvSpPr>
          <p:nvPr/>
        </p:nvSpPr>
        <p:spPr bwMode="auto">
          <a:xfrm rot="18517127">
            <a:off x="9938543" y="2814638"/>
            <a:ext cx="858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1,1m</a:t>
            </a:r>
          </a:p>
        </p:txBody>
      </p:sp>
      <p:sp>
        <p:nvSpPr>
          <p:cNvPr id="60" name="Text Box 10">
            <a:extLst>
              <a:ext uri="{FF2B5EF4-FFF2-40B4-BE49-F238E27FC236}">
                <a16:creationId xmlns:a16="http://schemas.microsoft.com/office/drawing/2014/main" id="{E7E8E18F-8BB5-49FB-A7BF-2F1CFDD7F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2556" y="1944688"/>
            <a:ext cx="14668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0,5m</a:t>
            </a:r>
          </a:p>
        </p:txBody>
      </p:sp>
    </p:spTree>
    <p:extLst>
      <p:ext uri="{BB962C8B-B14F-4D97-AF65-F5344CB8AC3E}">
        <p14:creationId xmlns:p14="http://schemas.microsoft.com/office/powerpoint/2010/main" val="32036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3" grpId="0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FE5F49CF-98F4-4B37-859E-0A23EC2AA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C67C1E-91C3-4CC1-8B99-3D0AF6615801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F6D831A-8772-4237-A846-AE196B437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805657"/>
            <a:ext cx="102139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  <a:cs typeface="Arial" panose="020B0604020202020204" pitchFamily="34" charset="0"/>
              </a:rPr>
              <a:t>1/ Tính diện tích xung quanh và diện tích toàn phần của hình hộp chữ nhật có: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54C2E1DB-4BC0-4047-BB18-B32FD19B1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56507"/>
            <a:ext cx="77358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  <a:cs typeface="Arial" panose="020B0604020202020204" pitchFamily="34" charset="0"/>
              </a:rPr>
              <a:t>b) Chiều dài 3m; chiều rộng 15dm; chiều cao 9dm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C5BE9934-F9A2-4EA4-A513-0A2C30E54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225" y="1979615"/>
            <a:ext cx="20066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u="sng"/>
              <a:t>Bài giải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7BC4C59B-04A3-4356-A533-886705089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5026" y="2589214"/>
            <a:ext cx="44765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             </a:t>
            </a:r>
            <a:r>
              <a:rPr lang="en-US" altLang="en-US" sz="2600" b="1">
                <a:solidFill>
                  <a:srgbClr val="FF0000"/>
                </a:solidFill>
              </a:rPr>
              <a:t>Đổi: 3m = 30dm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8EAC0349-50EE-48CA-B869-AE63B2E64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3122615"/>
            <a:ext cx="91512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</a:rPr>
              <a:t>Diện tích xung quanh của hình hộp chữ nhật: 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973D6F3B-14DC-425B-A62E-3C84ED4F7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6" y="3656014"/>
            <a:ext cx="515835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</a:rPr>
              <a:t>(30 + 15) x 2 x 9 = 810 (dm</a:t>
            </a:r>
            <a:r>
              <a:rPr lang="en-US" altLang="en-US" sz="2600" b="1" baseline="30000">
                <a:solidFill>
                  <a:srgbClr val="FF0000"/>
                </a:solidFill>
              </a:rPr>
              <a:t>2</a:t>
            </a:r>
            <a:r>
              <a:rPr lang="en-US" altLang="en-US" sz="2600" b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BB944DA0-1ECC-49DE-AEC1-B11151A84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5" y="4113215"/>
            <a:ext cx="900303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</a:rPr>
              <a:t>  Diện tích toàn phần của hình hộp chữ nhật: 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8B07A1F6-3E11-4926-99F8-C92AD4B35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4646615"/>
            <a:ext cx="61255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</a:rPr>
              <a:t> 810 + 30 x 15 x 2 = 1710 (dm</a:t>
            </a:r>
            <a:r>
              <a:rPr lang="en-US" altLang="en-US" sz="2600" b="1" baseline="30000">
                <a:solidFill>
                  <a:srgbClr val="FF0000"/>
                </a:solidFill>
              </a:rPr>
              <a:t>2</a:t>
            </a:r>
            <a:r>
              <a:rPr lang="en-US" altLang="en-US" sz="2600" b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BA8FB0AD-DF31-4745-A636-E22B38586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5103815"/>
            <a:ext cx="495083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u="sng"/>
              <a:t>Đáp số</a:t>
            </a:r>
            <a:r>
              <a:rPr lang="en-US" altLang="en-US" sz="2600" b="1"/>
              <a:t>: </a:t>
            </a:r>
            <a:r>
              <a:rPr lang="en-US" altLang="en-US" sz="2600" b="1">
                <a:solidFill>
                  <a:srgbClr val="FF0000"/>
                </a:solidFill>
              </a:rPr>
              <a:t>Sxq: 810 dm</a:t>
            </a:r>
            <a:r>
              <a:rPr lang="en-US" altLang="en-US" sz="2600" b="1" baseline="30000">
                <a:solidFill>
                  <a:srgbClr val="FF0000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</a:rPr>
              <a:t>              Stp: 1710 dm</a:t>
            </a:r>
            <a:r>
              <a:rPr lang="en-US" altLang="en-US" sz="2600" b="1" baseline="3000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8801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516508" y="561374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3483" y="4430264"/>
            <a:ext cx="3050727" cy="3056245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4953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1172" y="2618848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5 -0.09861 L -0.03555 -0.09838 C -0.03907 -0.10185 -0.04284 -0.10393 -0.04597 -0.10787 C -0.05495 -0.11898 -0.05222 -0.13588 -0.05352 -0.15601 C -0.05339 -0.19814 -0.05326 -0.24004 -0.05261 -0.28194 C -0.05248 -0.2949 -0.05079 -0.2949 -0.04792 -0.30787 C -0.04714 -0.31157 -0.04597 -0.31898 -0.04597 -0.31875 C -0.04467 -0.34537 -0.04636 -0.33472 -0.03842 -0.36342 C -0.03607 -0.37199 -0.03334 -0.38842 -0.02696 -0.3912 C -0.02188 -0.39351 -0.00651 -0.39583 -0.0004 -0.39676 C 0.00169 -0.39814 0.00403 -0.39953 0.00625 -0.40046 C 0.01822 -0.40555 0.03385 -0.40115 0.04427 -0.40046 C 0.0621 -0.39629 0.06744 -0.39652 0.08697 -0.38379 C 0.09179 -0.38078 0.09635 -0.37685 0.10117 -0.37453 C 0.10377 -0.37338 0.10638 -0.37245 0.10885 -0.37083 C 0.11197 -0.36875 0.11497 -0.36504 0.11835 -0.36342 C 0.12161 -0.3618 0.12526 -0.36226 0.12877 -0.36157 C 0.13763 -0.3574 0.14088 -0.35509 0.15156 -0.35416 C 0.16171 -0.35347 0.17174 -0.35416 0.18203 -0.35416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B76B-56FD-4837-95DA-0F045B37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20430-00A3-46F5-8EA4-85D984798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297A1-8FE1-4B1E-846C-881173F70029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32161DD-7B09-4E78-952D-F6487B20B822}"/>
              </a:ext>
            </a:extLst>
          </p:cNvPr>
          <p:cNvSpPr/>
          <p:nvPr/>
        </p:nvSpPr>
        <p:spPr>
          <a:xfrm>
            <a:off x="1493702" y="516005"/>
            <a:ext cx="7513173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 u="sng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u="sng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Viết số đo thích hợp vào ô trống: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CFA0EEF-0741-416A-9357-C1CCD36886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26030"/>
                  </p:ext>
                </p:extLst>
              </p:nvPr>
            </p:nvGraphicFramePr>
            <p:xfrm>
              <a:off x="1140974" y="1219728"/>
              <a:ext cx="9910052" cy="48224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59871">
                      <a:extLst>
                        <a:ext uri="{9D8B030D-6E8A-4147-A177-3AD203B41FA5}">
                          <a16:colId xmlns:a16="http://schemas.microsoft.com/office/drawing/2014/main" val="4198180383"/>
                        </a:ext>
                      </a:extLst>
                    </a:gridCol>
                    <a:gridCol w="2244437">
                      <a:extLst>
                        <a:ext uri="{9D8B030D-6E8A-4147-A177-3AD203B41FA5}">
                          <a16:colId xmlns:a16="http://schemas.microsoft.com/office/drawing/2014/main" val="211879015"/>
                        </a:ext>
                      </a:extLst>
                    </a:gridCol>
                    <a:gridCol w="2355272">
                      <a:extLst>
                        <a:ext uri="{9D8B030D-6E8A-4147-A177-3AD203B41FA5}">
                          <a16:colId xmlns:a16="http://schemas.microsoft.com/office/drawing/2014/main" val="2501065229"/>
                        </a:ext>
                      </a:extLst>
                    </a:gridCol>
                    <a:gridCol w="2050472">
                      <a:extLst>
                        <a:ext uri="{9D8B030D-6E8A-4147-A177-3AD203B41FA5}">
                          <a16:colId xmlns:a16="http://schemas.microsoft.com/office/drawing/2014/main" val="3944732558"/>
                        </a:ext>
                      </a:extLst>
                    </a:gridCol>
                  </a:tblGrid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Hình</a:t>
                          </a:r>
                          <a:r>
                            <a:rPr lang="en-US" sz="2400" b="1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hộp chữ nhật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(1)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(2)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(3)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7351373"/>
                      </a:ext>
                    </a:extLst>
                  </a:tr>
                  <a:tr h="78031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dài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4m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4661698"/>
                      </a:ext>
                    </a:extLst>
                  </a:tr>
                  <a:tr h="7611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rộng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3m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0.4dm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35979827"/>
                      </a:ext>
                    </a:extLst>
                  </a:tr>
                  <a:tr h="73993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cao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5m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285047"/>
                      </a:ext>
                    </a:extLst>
                  </a:tr>
                  <a:tr h="51139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Chu vi đáy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2cm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9608617"/>
                      </a:ext>
                    </a:extLst>
                  </a:tr>
                  <a:tr h="76273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xung quanh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1557952"/>
                      </a:ext>
                    </a:extLst>
                  </a:tr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toàn phần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02356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CFA0EEF-0741-416A-9357-C1CCD36886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14626030"/>
                  </p:ext>
                </p:extLst>
              </p:nvPr>
            </p:nvGraphicFramePr>
            <p:xfrm>
              <a:off x="1140974" y="1219728"/>
              <a:ext cx="9910052" cy="48224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5987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98180383"/>
                        </a:ext>
                      </a:extLst>
                    </a:gridCol>
                    <a:gridCol w="224443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11879015"/>
                        </a:ext>
                      </a:extLst>
                    </a:gridCol>
                    <a:gridCol w="235527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01065229"/>
                        </a:ext>
                      </a:extLst>
                    </a:gridCol>
                    <a:gridCol w="205047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944732558"/>
                        </a:ext>
                      </a:extLst>
                    </a:gridCol>
                  </a:tblGrid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Hình</a:t>
                          </a:r>
                          <a:r>
                            <a:rPr lang="en-US" sz="2400" b="1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hộp chữ nhật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(1)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(2)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(3)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87351373"/>
                      </a:ext>
                    </a:extLst>
                  </a:tr>
                  <a:tr h="78031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dài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4m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3592" t="-87500" r="-87339" b="-4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544661698"/>
                      </a:ext>
                    </a:extLst>
                  </a:tr>
                  <a:tr h="7611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rộng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3m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0.4dm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235979827"/>
                      </a:ext>
                    </a:extLst>
                  </a:tr>
                  <a:tr h="73993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cao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5m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3592" t="-299180" r="-87339" b="-26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57285047"/>
                      </a:ext>
                    </a:extLst>
                  </a:tr>
                  <a:tr h="51139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Chu vi đáy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2cm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939608617"/>
                      </a:ext>
                    </a:extLst>
                  </a:tr>
                  <a:tr h="76273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xung quanh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931557952"/>
                      </a:ext>
                    </a:extLst>
                  </a:tr>
                  <a:tr h="633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toàn phần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4902356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3815C804-1787-45BB-B7FC-B58AE7768747}"/>
              </a:ext>
            </a:extLst>
          </p:cNvPr>
          <p:cNvSpPr/>
          <p:nvPr/>
        </p:nvSpPr>
        <p:spPr>
          <a:xfrm>
            <a:off x="5058332" y="4061502"/>
            <a:ext cx="1115898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14m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820867A1-1672-4452-8C13-0483173365DF}"/>
              </a:ext>
            </a:extLst>
          </p:cNvPr>
          <p:cNvSpPr/>
          <p:nvPr/>
        </p:nvSpPr>
        <p:spPr>
          <a:xfrm>
            <a:off x="5058333" y="4765225"/>
            <a:ext cx="1503824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38EEBA77-EB66-43E6-AE31-3B0B90D52BDE}"/>
              </a:ext>
            </a:extLst>
          </p:cNvPr>
          <p:cNvSpPr/>
          <p:nvPr/>
        </p:nvSpPr>
        <p:spPr>
          <a:xfrm>
            <a:off x="5058332" y="5493973"/>
            <a:ext cx="1503824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94m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CF49D176-93B2-4586-9585-B06F7D6860C3}"/>
              </a:ext>
            </a:extLst>
          </p:cNvPr>
          <p:cNvSpPr/>
          <p:nvPr/>
        </p:nvSpPr>
        <p:spPr>
          <a:xfrm>
            <a:off x="9374312" y="4061502"/>
            <a:ext cx="1434552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1,6dm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5BDB01D0-6181-4A4E-85A1-BF337F519208}"/>
              </a:ext>
            </a:extLst>
          </p:cNvPr>
          <p:cNvSpPr/>
          <p:nvPr/>
        </p:nvSpPr>
        <p:spPr>
          <a:xfrm>
            <a:off x="9380950" y="4773466"/>
            <a:ext cx="1670076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0,64dm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77821AFB-2814-40B9-8692-BB8AB1A1FEC6}"/>
              </a:ext>
            </a:extLst>
          </p:cNvPr>
          <p:cNvSpPr/>
          <p:nvPr/>
        </p:nvSpPr>
        <p:spPr>
          <a:xfrm>
            <a:off x="9374312" y="5493973"/>
            <a:ext cx="1670076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0,96dm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22">
                <a:extLst>
                  <a:ext uri="{FF2B5EF4-FFF2-40B4-BE49-F238E27FC236}">
                    <a16:creationId xmlns:a16="http://schemas.microsoft.com/office/drawing/2014/main" id="{1320884C-7421-4AB7-989D-6D60B882AC2A}"/>
                  </a:ext>
                </a:extLst>
              </p:cNvPr>
              <p:cNvSpPr/>
              <p:nvPr/>
            </p:nvSpPr>
            <p:spPr>
              <a:xfrm>
                <a:off x="7440550" y="2663401"/>
                <a:ext cx="1434552" cy="818452"/>
              </a:xfrm>
              <a:prstGeom prst="roundRect">
                <a:avLst/>
              </a:prstGeom>
              <a:ln w="28575" cap="rnd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:endParaRPr lang="en-US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ounded 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320884C-7421-4AB7-989D-6D60B882A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50" y="2663401"/>
                <a:ext cx="1434552" cy="81845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rnd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23">
                <a:extLst>
                  <a:ext uri="{FF2B5EF4-FFF2-40B4-BE49-F238E27FC236}">
                    <a16:creationId xmlns:a16="http://schemas.microsoft.com/office/drawing/2014/main" id="{3F166277-97AF-4816-A3A4-8EBE93AFE57A}"/>
                  </a:ext>
                </a:extLst>
              </p:cNvPr>
              <p:cNvSpPr/>
              <p:nvPr/>
            </p:nvSpPr>
            <p:spPr>
              <a:xfrm>
                <a:off x="7440550" y="4675521"/>
                <a:ext cx="1434552" cy="818452"/>
              </a:xfrm>
              <a:prstGeom prst="roundRect">
                <a:avLst/>
              </a:prstGeom>
              <a:ln w="28575" cap="rnd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:r>
                  <a:rPr lang="en-US" sz="2800" b="1" baseline="3000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2800" b="1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ounded Rectangle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166277-97AF-4816-A3A4-8EBE93AFE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50" y="4675521"/>
                <a:ext cx="1434552" cy="81845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rnd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24">
                <a:extLst>
                  <a:ext uri="{FF2B5EF4-FFF2-40B4-BE49-F238E27FC236}">
                    <a16:creationId xmlns:a16="http://schemas.microsoft.com/office/drawing/2014/main" id="{23C4B059-93D1-489C-8B94-61FB052E47B8}"/>
                  </a:ext>
                </a:extLst>
              </p:cNvPr>
              <p:cNvSpPr/>
              <p:nvPr/>
            </p:nvSpPr>
            <p:spPr>
              <a:xfrm>
                <a:off x="7440550" y="5393436"/>
                <a:ext cx="1434552" cy="818452"/>
              </a:xfrm>
              <a:prstGeom prst="roundRect">
                <a:avLst/>
              </a:prstGeom>
              <a:ln w="28575" cap="rnd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:r>
                  <a:rPr lang="en-US" sz="2800" b="1" baseline="3000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2800" b="1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ounded 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3C4B059-93D1-489C-8B94-61FB052E4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50" y="5393436"/>
                <a:ext cx="1434552" cy="81845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 cap="rnd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7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824753" y="631725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795" y="4645833"/>
            <a:ext cx="2683697" cy="2688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2930" y="341583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AF99E638-20B7-44B5-9669-5F7EA50AB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4953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24 -0.06412 L 0.08424 -0.06389 C 0.10169 -0.07153 0.10872 -0.07384 0.12591 -0.08195 C 0.15208 -0.09468 0.1345 -0.08843 0.1582 -0.09537 C 0.172 -0.09259 0.18659 -0.0963 0.19987 -0.08658 C 0.20351 -0.08403 0.23685 -0.03611 0.24453 -0.01713 C 0.25234 0.00162 0.25716 0.02569 0.26224 0.04768 C 0.26484 0.10301 0.26601 0.11481 0.26015 0.19768 C 0.25963 0.20671 0.25547 0.21273 0.25286 0.21967 C 0.24987 0.22847 0.24596 0.23889 0.2414 0.24444 C 0.23646 0.25116 0.23086 0.25578 0.22578 0.2625 C 0.21836 0.27245 0.21159 0.28472 0.20403 0.29398 C 0.19284 0.30694 0.18203 0.32407 0.16966 0.32963 C 0.16784 0.33032 0.16614 0.33171 0.16445 0.33194 L 0.01758 0.34537 C -0.003 0.38194 0.01159 0.35162 -0.00117 0.38796 C -0.01862 0.43703 -0.01068 0.40602 -0.01888 0.44166 C -0.02019 0.46458 -0.02084 0.46458 -0.01888 0.49305 C -0.0181 0.50416 -0.0181 0.5037 -0.01576 0.50856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652463"/>
            <a:ext cx="9640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002060"/>
                </a:solidFill>
              </a:rPr>
              <a:t>Bài 3</a:t>
            </a:r>
            <a:r>
              <a:rPr lang="en-US" altLang="en-US" sz="2400" b="1">
                <a:solidFill>
                  <a:srgbClr val="002060"/>
                </a:solidFill>
              </a:rPr>
              <a:t>. Một hình lập phương có cạnh 4cm, nếu gấp cạnh của hình lập phương lên 3 lần thì diện tích xung quanh và diện tích toàn phần của nó gấp bao nhiêu lần? Vì sao? 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5918DA5-F3A3-4072-B4FE-0DF3AC5A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2003426"/>
            <a:ext cx="9220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xung quanh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Tìm cạnh của HLP lúc sau: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2: Tính S xq của HLP lúc sau;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3: tính Sxq của HLP lúc đầu: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4: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Tính Sxq của HLP lúc sau gấp Sxq của HLP lúc đầu là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4FC33D8-420E-416E-B004-B28EB228B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4192589"/>
            <a:ext cx="9220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toàn phần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1: Tính S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của HLP lúc sau;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3: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 S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của HLP lúc đầu: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Bước 4: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Tính Stp của HLP lúc sau gấp Stp của HLP lúc đầu là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323EB67C-7404-49A9-9807-7ADCC1E0E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263" y="3061861"/>
            <a:ext cx="3036737" cy="364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8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5FEB9-332D-4A3E-BB46-41AD5109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A16CF-4B7A-49E2-80E0-EFAB1C4F0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8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A1A0987-4C9F-4CC0-9E99-2462B588B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614CA2-49F3-4CA8-8302-3FCFED436CF3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16AA4418-A192-4467-A406-C24307962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1792288"/>
            <a:ext cx="159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u="sng">
                <a:solidFill>
                  <a:srgbClr val="FF0000"/>
                </a:solidFill>
              </a:rPr>
              <a:t>Bài giải: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0C77832F-7C0B-4615-AB07-DBA9E2D9F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2152651"/>
            <a:ext cx="454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Cạnh của hình lập phương lúc sau là: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19206ECB-CB6C-4909-A644-DEE20118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2836863"/>
            <a:ext cx="4394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xung quanh của hình lập phương lúc sau là: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C26961EC-1EC8-4EA7-A676-2EA75B668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3844926"/>
            <a:ext cx="416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xung quanh của hình lập phương lúc đầu là: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BF0B8B4B-3544-40B2-8640-54B4A5FC9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2" y="4792663"/>
            <a:ext cx="459263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FF"/>
                </a:solidFill>
              </a:rPr>
              <a:t>Diện tích xung quanh của hình lập phương lúc sau gấp diện tích xung quanh của hình lập phương lúc đầu là: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5524167B-3900-485D-9386-2B78620C5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049" y="2262188"/>
            <a:ext cx="4705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toàn phần của hình lập phương lúc sau là:</a:t>
            </a: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5650000B-19AE-42E2-940C-44E78E32D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199" y="3211513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toàn phần của hình lập phương lúc đầu là: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66DEDE4A-EB1B-4F81-8F1D-F2B5D28CA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2" y="4259263"/>
            <a:ext cx="45180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Diện tích toàn phần của hình lập phương lúc sau gấp diện tích toàn phần của hình lập phương lúc đầu là :</a:t>
            </a:r>
          </a:p>
        </p:txBody>
      </p:sp>
      <p:sp>
        <p:nvSpPr>
          <p:cNvPr id="15" name="Line 21">
            <a:extLst>
              <a:ext uri="{FF2B5EF4-FFF2-40B4-BE49-F238E27FC236}">
                <a16:creationId xmlns:a16="http://schemas.microsoft.com/office/drawing/2014/main" id="{08694CF0-3A3E-4201-9F70-A8028B59F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9812" y="2236788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C640E8EB-CEB4-4377-9E0F-A82B6F343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2533651"/>
            <a:ext cx="194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4 x 3  = 12 (cm)</a:t>
            </a: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CB7A63AB-9211-4E05-9208-1381648F5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3522663"/>
            <a:ext cx="3141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(12  x 12) x 4 = 576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AC091323-5C44-4AD6-9582-1D1176D51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5" y="4468813"/>
            <a:ext cx="262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(4 x 4) x 4 = 64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14BC62-6AD5-493D-842F-3129B1D1A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5853113"/>
            <a:ext cx="226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576 : 64  = 9 (lần)</a:t>
            </a:r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id="{7F0DEF69-1C7E-4D54-8287-26F76B974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7" y="2921000"/>
            <a:ext cx="3119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(12  x 12) x 6 = 864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800E1646-6492-4E3C-A6DA-B727DE1F5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7" y="3929063"/>
            <a:ext cx="276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(4  x  4) x 6 = 96 (cm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3737C7E1-F4CC-4E97-942A-DD7C5FE23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49" y="5265738"/>
            <a:ext cx="226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864 : 96  = 9 (lần)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29FC144B-EBB3-419D-88F9-7DC407C23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49" y="5683250"/>
            <a:ext cx="1889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sng"/>
              <a:t>Đáp số</a:t>
            </a:r>
            <a:r>
              <a:rPr lang="en-US" altLang="en-US" sz="2000"/>
              <a:t>: 9 lần</a:t>
            </a:r>
            <a:endParaRPr lang="en-US" altLang="en-US" sz="2000" baseline="30000"/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C5EC3E72-A43F-4FF2-BA1D-ECE36CDA2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652463"/>
            <a:ext cx="9640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002060"/>
                </a:solidFill>
              </a:rPr>
              <a:t>Bài 3</a:t>
            </a:r>
            <a:r>
              <a:rPr lang="en-US" altLang="en-US" sz="2400" b="1">
                <a:solidFill>
                  <a:srgbClr val="002060"/>
                </a:solidFill>
              </a:rPr>
              <a:t>. Một hình lập phương có cạnh 4cm, nếu gấp cạnh của hình lập phương lên 3 lần thì diện tích xung quanh và diện tích toàn phần của nó gấp bao nhiêu lần? Vì sao?  </a:t>
            </a:r>
          </a:p>
        </p:txBody>
      </p:sp>
    </p:spTree>
    <p:extLst>
      <p:ext uri="{BB962C8B-B14F-4D97-AF65-F5344CB8AC3E}">
        <p14:creationId xmlns:p14="http://schemas.microsoft.com/office/powerpoint/2010/main" val="220345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27633" y="1937743"/>
            <a:ext cx="9742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altLang="zh-CN" sz="8000" spc="60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KHỞI ĐỘNG</a:t>
            </a:r>
            <a:endParaRPr lang="zh-CN" altLang="en-US" sz="8000" spc="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1491-CDE0-485F-9717-50803205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345670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BCE69-31AA-40E5-BD4A-35F3F997C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3A17E653-6A31-40D4-A341-4DB1603B9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3128B1-BBB0-4983-85E5-4CD26BF87D42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75416D-F735-4CA2-AE1B-799FB109B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901319"/>
            <a:ext cx="5083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Sxq hình lập phương cũ = a x a x 4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029A5-9746-46A0-AEE9-3C8C3A41F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1496632"/>
            <a:ext cx="701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Sxq HLP mới = (a x 3) x (a x 3) x 4 = 9 x a x a x 4 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7463BEA-1987-4E1B-A42F-CD7688D6F7AE}"/>
              </a:ext>
            </a:extLst>
          </p:cNvPr>
          <p:cNvSpPr/>
          <p:nvPr/>
        </p:nvSpPr>
        <p:spPr>
          <a:xfrm rot="5400000">
            <a:off x="8054975" y="1498219"/>
            <a:ext cx="146050" cy="1066800"/>
          </a:xfrm>
          <a:prstGeom prst="rightBrace">
            <a:avLst>
              <a:gd name="adj1" fmla="val 8333"/>
              <a:gd name="adj2" fmla="val 51239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D612E6-8A83-4D38-A47E-3BF41C3FE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2763433"/>
            <a:ext cx="5014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Stp hình lập phương cũ = a x a x 6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9F913B-8AD3-4036-885E-1C26E04E2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3520670"/>
            <a:ext cx="7232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Stp  HLP mới = (a x 3) x (a x 3) x 6 = 9 x a x a x 6 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F67F376-18EC-4509-AD9F-8022FDD05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060" y="4737173"/>
            <a:ext cx="78384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    Nếu gấp cạnh của hình lập phương lên </a:t>
            </a:r>
            <a:r>
              <a:rPr lang="en-US" altLang="en-US" sz="2400" b="1">
                <a:solidFill>
                  <a:srgbClr val="FF0000"/>
                </a:solidFill>
              </a:rPr>
              <a:t>3 lần </a:t>
            </a:r>
            <a:r>
              <a:rPr lang="en-US" altLang="en-US" sz="2400" b="1">
                <a:solidFill>
                  <a:schemeClr val="accent2"/>
                </a:solidFill>
              </a:rPr>
              <a:t>thì diện tích xung quanh và diện tích toàn phần của nó gấp lên </a:t>
            </a:r>
            <a:r>
              <a:rPr lang="en-US" altLang="en-US" sz="2400" b="1">
                <a:solidFill>
                  <a:srgbClr val="FF0000"/>
                </a:solidFill>
              </a:rPr>
              <a:t>9 lần</a:t>
            </a:r>
            <a:r>
              <a:rPr lang="en-US" altLang="en-US" sz="2400" b="1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BE59B7E-EB02-42DF-A3ED-353A388CF516}"/>
              </a:ext>
            </a:extLst>
          </p:cNvPr>
          <p:cNvSpPr/>
          <p:nvPr/>
        </p:nvSpPr>
        <p:spPr>
          <a:xfrm rot="5400000">
            <a:off x="7823200" y="3528134"/>
            <a:ext cx="301625" cy="1066800"/>
          </a:xfrm>
          <a:prstGeom prst="rightBrace">
            <a:avLst>
              <a:gd name="adj1" fmla="val 8333"/>
              <a:gd name="adj2" fmla="val 51239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3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8BCC8746-4034-40A9-AD0E-BDA198370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90" y="2370964"/>
            <a:ext cx="3737485" cy="44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2407" y="4241739"/>
            <a:ext cx="3334951" cy="3340983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513337" cy="631052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70" y="-1036894"/>
            <a:ext cx="8935369" cy="55978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32D75-470E-493B-8B95-0B8487C10814}"/>
              </a:ext>
            </a:extLst>
          </p:cNvPr>
          <p:cNvSpPr txBox="1"/>
          <p:nvPr/>
        </p:nvSpPr>
        <p:spPr>
          <a:xfrm>
            <a:off x="-468256" y="571500"/>
            <a:ext cx="9241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Cám ơn các bạn</a:t>
            </a:r>
          </a:p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Bánh rán ngon quá !</a:t>
            </a:r>
            <a:endParaRPr lang="en-US" sz="6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6" name="Slide moi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2828142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altLang="zh-CN" sz="10700" spc="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CỦNG CỐ</a:t>
            </a:r>
            <a:endParaRPr lang="zh-CN" altLang="en-US" sz="10700" spc="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19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03A3607-ED06-40B6-8EE9-876A8EE64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26ED844-AB67-412E-B50C-DA079E354093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F815F656-610D-4F84-AA73-51858DED9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6800" y="3226945"/>
            <a:ext cx="3351650" cy="33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6">
            <a:extLst>
              <a:ext uri="{FF2B5EF4-FFF2-40B4-BE49-F238E27FC236}">
                <a16:creationId xmlns:a16="http://schemas.microsoft.com/office/drawing/2014/main" id="{C8726A9E-1877-4C82-9F3E-5823305EA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1059879"/>
            <a:ext cx="728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1. Một hình hộp chữ nhật có chiều dài 4dm, chiều rộng 3dm và chiều cao 2dm thì diện tích xung quanh của hình đó là 28dm</a:t>
            </a:r>
            <a:r>
              <a:rPr lang="en-US" altLang="en-US" sz="2000" baseline="30000"/>
              <a:t>2</a:t>
            </a:r>
            <a:r>
              <a:rPr lang="en-US" altLang="en-US" sz="2000"/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8C6C5B-E7E6-49AB-A8A6-832804F20267}"/>
              </a:ext>
            </a:extLst>
          </p:cNvPr>
          <p:cNvSpPr/>
          <p:nvPr/>
        </p:nvSpPr>
        <p:spPr>
          <a:xfrm>
            <a:off x="8598375" y="1212279"/>
            <a:ext cx="688975" cy="58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57A67A9C-4460-4E31-BA90-A654F1BC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2431479"/>
            <a:ext cx="728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2. Một hình lập phương có cạnh là 3cm thì diện tích toàn phần của hình đó là 36cm</a:t>
            </a:r>
            <a:r>
              <a:rPr lang="en-US" altLang="en-US" sz="2000" baseline="30000"/>
              <a:t>2</a:t>
            </a:r>
            <a:r>
              <a:rPr lang="en-US" altLang="en-US" sz="2000"/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BC38DD-B0B1-4666-B526-88D01A67BFFA}"/>
              </a:ext>
            </a:extLst>
          </p:cNvPr>
          <p:cNvSpPr/>
          <p:nvPr/>
        </p:nvSpPr>
        <p:spPr>
          <a:xfrm>
            <a:off x="8598375" y="2355279"/>
            <a:ext cx="688975" cy="58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803B9159-BEEC-48F1-BE6A-3E62829FA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3726879"/>
            <a:ext cx="7496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3. Một hình lập phương có cạnh là a, nếu gấp cạnh của hình lập phương lên 4 lần thì diện tích xung quanh và diện tích toàn phần của nó gấp lên 8 lần.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50E549-151B-44F1-AA3A-13B2E9C9C687}"/>
              </a:ext>
            </a:extLst>
          </p:cNvPr>
          <p:cNvSpPr/>
          <p:nvPr/>
        </p:nvSpPr>
        <p:spPr>
          <a:xfrm>
            <a:off x="8599963" y="3803079"/>
            <a:ext cx="687387" cy="581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3" name="Text Box 16">
            <a:extLst>
              <a:ext uri="{FF2B5EF4-FFF2-40B4-BE49-F238E27FC236}">
                <a16:creationId xmlns:a16="http://schemas.microsoft.com/office/drawing/2014/main" id="{EBA62AEA-E1EF-4D6A-9066-39C7C394E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300" y="1821879"/>
            <a:ext cx="728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Sxq = (4 + 3) x 2 x 2 = 28 dm</a:t>
            </a:r>
            <a:r>
              <a:rPr lang="en-US" altLang="en-US" sz="2000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 Box 16">
            <a:extLst>
              <a:ext uri="{FF2B5EF4-FFF2-40B4-BE49-F238E27FC236}">
                <a16:creationId xmlns:a16="http://schemas.microsoft.com/office/drawing/2014/main" id="{7A0580F2-9006-4F52-837F-3E0BD371B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838" y="3345879"/>
            <a:ext cx="728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Stp = (3 x 3) x 6 = 54 cm</a:t>
            </a:r>
            <a:r>
              <a:rPr lang="en-US" altLang="en-US" sz="2000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Text Box 16">
            <a:extLst>
              <a:ext uri="{FF2B5EF4-FFF2-40B4-BE49-F238E27FC236}">
                <a16:creationId xmlns:a16="http://schemas.microsoft.com/office/drawing/2014/main" id="{CDC3DCA0-576E-4D22-B7F8-72A17BA0C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600" y="4717479"/>
            <a:ext cx="7289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Sxq = (a x 4) x (a x 4) x 4 = </a:t>
            </a:r>
            <a:r>
              <a:rPr lang="en-US" altLang="en-US" sz="2000">
                <a:solidFill>
                  <a:srgbClr val="0000FF"/>
                </a:solidFill>
              </a:rPr>
              <a:t>16 </a:t>
            </a:r>
            <a:r>
              <a:rPr lang="en-US" altLang="en-US" sz="2000">
                <a:solidFill>
                  <a:srgbClr val="FF0000"/>
                </a:solidFill>
              </a:rPr>
              <a:t>x a x a x 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Stp = (a x 4) x (a x 4) x 6 = </a:t>
            </a:r>
            <a:r>
              <a:rPr lang="en-US" altLang="en-US" sz="2000">
                <a:solidFill>
                  <a:srgbClr val="0000FF"/>
                </a:solidFill>
              </a:rPr>
              <a:t>16</a:t>
            </a:r>
            <a:r>
              <a:rPr lang="en-US" altLang="en-US" sz="2000">
                <a:solidFill>
                  <a:srgbClr val="FF0000"/>
                </a:solidFill>
              </a:rPr>
              <a:t> x a x a x 6</a:t>
            </a:r>
            <a:endParaRPr lang="en-US" altLang="en-US" sz="2000" baseline="30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7" grpId="0"/>
      <p:bldP spid="30" grpId="0" animBg="1"/>
      <p:bldP spid="31" grpId="0"/>
      <p:bldP spid="32" grpId="0" animBg="1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1F12B8-42F0-4418-9265-5C4BC5AD7CB8}"/>
              </a:ext>
            </a:extLst>
          </p:cNvPr>
          <p:cNvSpPr/>
          <p:nvPr/>
        </p:nvSpPr>
        <p:spPr>
          <a:xfrm>
            <a:off x="1497406" y="562346"/>
            <a:ext cx="91971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>
                <a:ln w="57150">
                  <a:solidFill>
                    <a:srgbClr val="EB6541"/>
                  </a:solidFill>
                  <a:prstDash val="solid"/>
                </a:ln>
                <a:solidFill>
                  <a:srgbClr val="F7E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Dặn dò</a:t>
            </a:r>
            <a:endParaRPr lang="en-US" sz="9600" b="1" cap="none" spc="0">
              <a:ln w="57150">
                <a:solidFill>
                  <a:srgbClr val="EB6541"/>
                </a:solidFill>
                <a:prstDash val="solid"/>
              </a:ln>
              <a:solidFill>
                <a:srgbClr val="F7E0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5" name="对话气泡: 圆角矩形 1">
            <a:extLst>
              <a:ext uri="{FF2B5EF4-FFF2-40B4-BE49-F238E27FC236}">
                <a16:creationId xmlns:a16="http://schemas.microsoft.com/office/drawing/2014/main" id="{AC1BC7B9-47F7-477E-8FE1-4641EDD71DE4}"/>
              </a:ext>
            </a:extLst>
          </p:cNvPr>
          <p:cNvSpPr/>
          <p:nvPr/>
        </p:nvSpPr>
        <p:spPr>
          <a:xfrm>
            <a:off x="2802753" y="2250351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Học thuộc các công thức đã học.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26">
            <a:extLst>
              <a:ext uri="{FF2B5EF4-FFF2-40B4-BE49-F238E27FC236}">
                <a16:creationId xmlns:a16="http://schemas.microsoft.com/office/drawing/2014/main" id="{3239F5E4-9719-4C2F-B4C1-D216FB926A57}"/>
              </a:ext>
            </a:extLst>
          </p:cNvPr>
          <p:cNvSpPr/>
          <p:nvPr/>
        </p:nvSpPr>
        <p:spPr>
          <a:xfrm>
            <a:off x="2761922" y="3329920"/>
            <a:ext cx="8821973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Chuẩn bị bài sau: Thể tích của một hình.</a:t>
            </a:r>
            <a:endParaRPr lang="zh-CN" altLang="en-US" sz="3200" b="1" i="1" dirty="0">
              <a:solidFill>
                <a:schemeClr val="tx1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954D0A-FF91-459D-9C28-3C46B253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48245A4-CD38-48C7-BC56-FEED4F54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3272019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43A4E7C-7801-4260-AB05-23798F97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2227" y="3585981"/>
            <a:ext cx="2749772" cy="278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altLang="zh-CN" sz="10700" spc="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Tạm biệt !</a:t>
            </a:r>
            <a:endParaRPr lang="zh-CN" altLang="en-US" sz="10700" spc="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raemon: Những lần Nobita thông minh đột xuất trong manga">
            <a:extLst>
              <a:ext uri="{FF2B5EF4-FFF2-40B4-BE49-F238E27FC236}">
                <a16:creationId xmlns:a16="http://schemas.microsoft.com/office/drawing/2014/main" id="{383D9022-AA18-4748-B009-3ACA7644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EB44FD5-7C49-4402-871B-78365FEEE8FD}"/>
              </a:ext>
            </a:extLst>
          </p:cNvPr>
          <p:cNvSpPr txBox="1"/>
          <p:nvPr/>
        </p:nvSpPr>
        <p:spPr>
          <a:xfrm>
            <a:off x="0" y="96253"/>
            <a:ext cx="12103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HỌC BÀI CÙNG NOBITA</a:t>
            </a:r>
            <a:endParaRPr lang="en-US" sz="66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  <a:latin typeface="+mj-lt"/>
            </a:endParaRPr>
          </a:p>
        </p:txBody>
      </p:sp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3C10ED4E-2F14-4CFD-BFF5-5882B99E9E03}"/>
              </a:ext>
            </a:extLst>
          </p:cNvPr>
          <p:cNvSpPr/>
          <p:nvPr/>
        </p:nvSpPr>
        <p:spPr>
          <a:xfrm>
            <a:off x="6692900" y="3695700"/>
            <a:ext cx="5410200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CE4560-8BFB-405E-98D9-E467F9DD3389}"/>
              </a:ext>
            </a:extLst>
          </p:cNvPr>
          <p:cNvSpPr txBox="1"/>
          <p:nvPr/>
        </p:nvSpPr>
        <p:spPr>
          <a:xfrm>
            <a:off x="6921500" y="39424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cs typeface="Times New Roman" pitchFamily="18" charset="0"/>
              </a:rPr>
              <a:t>Nobita của chúng ta đang gặp phải câu hỏi khó, các em hãy cùng nhau giúp đỡ cậu chàng hậu đậu trả lời câu hỏi đó nhé.</a:t>
            </a:r>
          </a:p>
        </p:txBody>
      </p:sp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5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701670"/>
            <a:ext cx="71532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xung quanh hình hộp chữ nhật ta làm như thế nào?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26D70A-17D4-40D1-B159-BC2C08690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85" y="1759741"/>
            <a:ext cx="795596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tính diện tích xung quanh hình hộp chữ nhật ta lấy chu vi mặt đáy nhân với chiều cao (cùng một đơn vị đo)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39DE499-7DB3-4A7A-9CB6-D4850A6A3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67" y="2770422"/>
            <a:ext cx="7308850" cy="861774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Sxq = Chu vi đáy x chiều cao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Hay: Sxq = (chiều dài + chiều rộng) x 2 x chiều cao</a:t>
            </a:r>
          </a:p>
        </p:txBody>
      </p:sp>
    </p:spTree>
    <p:extLst>
      <p:ext uri="{BB962C8B-B14F-4D97-AF65-F5344CB8AC3E}">
        <p14:creationId xmlns:p14="http://schemas.microsoft.com/office/powerpoint/2010/main" val="3741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85A418BD-D2BB-4BBB-AFF8-2A22A3D3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661710"/>
            <a:ext cx="8704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toàn phần hình hộp chữ nhật ta làm như thế nào?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2B1901C1-5B2B-4E9D-9F38-8BE32472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042186"/>
            <a:ext cx="79930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</a:t>
            </a:r>
            <a:r>
              <a:rPr lang="en-US" alt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 tích toàn phần của hình hộp chữ nhật </a:t>
            </a:r>
            <a:r>
              <a:rPr lang="vi-VN" alt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lấy diện tích xung quanh cộng diện tích hai đáy</a:t>
            </a:r>
            <a:r>
              <a:rPr lang="en-US" altLang="en-US" sz="2400" b="1" i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altLang="en-US" sz="2400" b="1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395E9FCA-5F62-4DFB-98A4-C046F17FB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2712111"/>
            <a:ext cx="7308850" cy="116998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2đáy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x chiều rộng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2</a:t>
            </a:r>
          </a:p>
        </p:txBody>
      </p:sp>
    </p:spTree>
    <p:extLst>
      <p:ext uri="{BB962C8B-B14F-4D97-AF65-F5344CB8AC3E}">
        <p14:creationId xmlns:p14="http://schemas.microsoft.com/office/powerpoint/2010/main" val="11957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39A07FD-B59F-42A7-B802-A6468CA8C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" y="805823"/>
            <a:ext cx="87042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xung quanh hình lập phương ta làm như thế nào?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03C5B-CACA-4D76-A509-47B5223E2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853514"/>
            <a:ext cx="77152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tính diện tích xung quanh hình lập phương ta lấy diện tích một mặt nhân với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40CE9-E759-4371-8753-882FCE24A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2650439"/>
            <a:ext cx="4071937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 x a x 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ay: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1mặt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</p:txBody>
      </p:sp>
    </p:spTree>
    <p:extLst>
      <p:ext uri="{BB962C8B-B14F-4D97-AF65-F5344CB8AC3E}">
        <p14:creationId xmlns:p14="http://schemas.microsoft.com/office/powerpoint/2010/main" val="15997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9F577EE-5F84-43FC-838B-7A6DB9DF0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81" y="969010"/>
            <a:ext cx="8704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toàn phần hình lập phương ta làm như thế nào?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8ABAE026-7393-458E-8BA2-B02CADD31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81" y="1925857"/>
            <a:ext cx="7750589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tính diện tích toàn phần hình lập phương ta lấy diện tích một mặt nhân với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25CAFF-47C2-4387-A953-9C3164309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806" y="2945932"/>
            <a:ext cx="3462337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 x a x 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1mặt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</p:txBody>
      </p:sp>
    </p:spTree>
    <p:extLst>
      <p:ext uri="{BB962C8B-B14F-4D97-AF65-F5344CB8AC3E}">
        <p14:creationId xmlns:p14="http://schemas.microsoft.com/office/powerpoint/2010/main" val="3183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015E44B-2BD2-42D3-91A9-0E712AA3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9CCF7C0F-6F7C-42BF-BF76-CB4D4BA51ED6}"/>
              </a:ext>
            </a:extLst>
          </p:cNvPr>
          <p:cNvSpPr/>
          <p:nvPr/>
        </p:nvSpPr>
        <p:spPr>
          <a:xfrm rot="11223102">
            <a:off x="484276" y="255924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EF77505-2137-4EA6-9FF6-4609A59E7C66}"/>
              </a:ext>
            </a:extLst>
          </p:cNvPr>
          <p:cNvSpPr/>
          <p:nvPr/>
        </p:nvSpPr>
        <p:spPr>
          <a:xfrm rot="11223102">
            <a:off x="873060" y="505709"/>
            <a:ext cx="10591800" cy="56082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51D38D-C36F-40F5-855A-6BF8D516CF85}"/>
              </a:ext>
            </a:extLst>
          </p:cNvPr>
          <p:cNvSpPr/>
          <p:nvPr/>
        </p:nvSpPr>
        <p:spPr>
          <a:xfrm>
            <a:off x="1637673" y="2111528"/>
            <a:ext cx="92468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>
                <a:ln w="57150">
                  <a:solidFill>
                    <a:srgbClr val="EB6541"/>
                  </a:solidFill>
                  <a:prstDash val="solid"/>
                </a:ln>
                <a:solidFill>
                  <a:srgbClr val="F7E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LUYỆN TẬP CHUNG</a:t>
            </a:r>
            <a:endParaRPr lang="en-US" sz="8000" b="1" cap="none" spc="0">
              <a:ln w="57150">
                <a:solidFill>
                  <a:srgbClr val="EB6541"/>
                </a:solidFill>
                <a:prstDash val="solid"/>
              </a:ln>
              <a:solidFill>
                <a:srgbClr val="F7E0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3FB725-76B8-48A6-87ED-A514B565BC65}"/>
              </a:ext>
            </a:extLst>
          </p:cNvPr>
          <p:cNvSpPr/>
          <p:nvPr/>
        </p:nvSpPr>
        <p:spPr>
          <a:xfrm>
            <a:off x="1637672" y="606282"/>
            <a:ext cx="92468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 u="sng" dirty="0">
                <a:ln w="57150">
                  <a:solidFill>
                    <a:srgbClr val="7030A0"/>
                  </a:solidFill>
                  <a:prstDash val="solid"/>
                </a:ln>
                <a:solidFill>
                  <a:srgbClr val="E6D5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Toán</a:t>
            </a:r>
            <a:endParaRPr lang="en-US" sz="8000" b="1" u="sng" cap="none" spc="0" dirty="0">
              <a:ln w="57150">
                <a:solidFill>
                  <a:srgbClr val="7030A0"/>
                </a:solidFill>
                <a:prstDash val="solid"/>
              </a:ln>
              <a:solidFill>
                <a:srgbClr val="E6D5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6E4BA0-C6EB-4C8B-99BD-1620981C281D}"/>
              </a:ext>
            </a:extLst>
          </p:cNvPr>
          <p:cNvSpPr/>
          <p:nvPr/>
        </p:nvSpPr>
        <p:spPr>
          <a:xfrm>
            <a:off x="3458320" y="4884142"/>
            <a:ext cx="92468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Trang 113</a:t>
            </a:r>
            <a:endParaRPr lang="en-US" sz="4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12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94B07212-E7E6-4544-82DD-49C40480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220" y="2773248"/>
            <a:ext cx="3415784" cy="41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1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154039" cy="491066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69" y="-1036894"/>
            <a:ext cx="8597900" cy="43561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32D75-470E-493B-8B95-0B8487C10814}"/>
              </a:ext>
            </a:extLst>
          </p:cNvPr>
          <p:cNvSpPr txBox="1"/>
          <p:nvPr/>
        </p:nvSpPr>
        <p:spPr>
          <a:xfrm>
            <a:off x="-947069" y="312001"/>
            <a:ext cx="924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TÌM BÁNH RÁN GIÚP</a:t>
            </a:r>
            <a:endParaRPr lang="en-US" sz="48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9" name="Picture 6" descr="100+ hình ảnh doremon yasuo - hinhanhsieudep.net">
            <a:extLst>
              <a:ext uri="{FF2B5EF4-FFF2-40B4-BE49-F238E27FC236}">
                <a16:creationId xmlns:a16="http://schemas.microsoft.com/office/drawing/2014/main" id="{BED2E67B-BBC5-42C9-8796-60DF8259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" y="1419999"/>
            <a:ext cx="5817655" cy="1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8" name="Slide moi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1288</Words>
  <Application>Microsoft Macintosh PowerPoint</Application>
  <PresentationFormat>Widescreen</PresentationFormat>
  <Paragraphs>132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SimSun</vt:lpstr>
      <vt:lpstr>Arial</vt:lpstr>
      <vt:lpstr>Calibri</vt:lpstr>
      <vt:lpstr>Calibri Light</vt:lpstr>
      <vt:lpstr>Cambria</vt:lpstr>
      <vt:lpstr>Cambria Math</vt:lpstr>
      <vt:lpstr>iCiel Soup of Justice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Ngân</cp:lastModifiedBy>
  <cp:revision>56</cp:revision>
  <dcterms:created xsi:type="dcterms:W3CDTF">2021-12-30T15:12:48Z</dcterms:created>
  <dcterms:modified xsi:type="dcterms:W3CDTF">2023-02-15T08:10:42Z</dcterms:modified>
</cp:coreProperties>
</file>