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58" r:id="rId3"/>
    <p:sldId id="256" r:id="rId4"/>
    <p:sldId id="273" r:id="rId5"/>
    <p:sldId id="260" r:id="rId6"/>
    <p:sldId id="262" r:id="rId7"/>
    <p:sldId id="261" r:id="rId8"/>
    <p:sldId id="263" r:id="rId9"/>
    <p:sldId id="264" r:id="rId10"/>
    <p:sldId id="265" r:id="rId11"/>
    <p:sldId id="266" r:id="rId12"/>
    <p:sldId id="267" r:id="rId13"/>
    <p:sldId id="268" r:id="rId14"/>
    <p:sldId id="276" r:id="rId15"/>
    <p:sldId id="269" r:id="rId16"/>
    <p:sldId id="277" r:id="rId17"/>
    <p:sldId id="271" r:id="rId18"/>
    <p:sldId id="272" r:id="rId19"/>
    <p:sldId id="274" r:id="rId20"/>
    <p:sldId id="270" r:id="rId21"/>
    <p:sldId id="275" r:id="rId22"/>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lter Gothic" panose="02040603050506020204" pitchFamily="18" charset="0"/>
      <p:regular r:id="rId29"/>
    </p:embeddedFont>
    <p:embeddedFont>
      <p:font typeface="UTM Aquarelle" panose="02040603050506020204" pitchFamily="18" charset="0"/>
      <p:regular r:id="rId30"/>
    </p:embeddedFont>
    <p:embeddedFont>
      <p:font typeface="UTM Aristote" panose="02040603050506020204" pitchFamily="18" charset="0"/>
      <p:regular r:id="rId31"/>
    </p:embeddedFont>
    <p:embeddedFont>
      <p:font typeface="UTM Colossalis" panose="02040603050506020204" pitchFamily="18" charset="0"/>
      <p:regular r:id="rId32"/>
    </p:embeddedFont>
    <p:embeddedFont>
      <p:font typeface="UTM Diana" panose="02040603050506020204" pitchFamily="18" charset="0"/>
      <p:regular r:id="rId33"/>
    </p:embeddedFont>
    <p:embeddedFont>
      <p:font typeface="UTM Flamenco" panose="02040603050506020204" pitchFamily="18" charset="0"/>
      <p:regular r:id="rId34"/>
    </p:embeddedFont>
    <p:embeddedFont>
      <p:font typeface="UTM Micra" panose="02040603050506020204" pitchFamily="18" charset="0"/>
      <p:regular r:id="rId35"/>
    </p:embeddedFont>
    <p:embeddedFont>
      <p:font typeface="UTM Silk Script" panose="02040603050506020204" pitchFamily="18" charset="0"/>
      <p:regular r:id="rId36"/>
    </p:embeddedFont>
    <p:embeddedFont>
      <p:font typeface="UTM ViceroyJF" panose="02040603050506020204" pitchFamily="18" charset="0"/>
      <p:regular r:id="rId37"/>
    </p:embeddedFont>
    <p:embeddedFont>
      <p:font typeface="UVN Bai Sau" panose="04030605020802020C03" pitchFamily="82" charset="0"/>
      <p:regular r:id="rId38"/>
      <p:bold r:id="rId39"/>
    </p:embeddedFont>
    <p:embeddedFont>
      <p:font typeface="UVN Banh Mi" pitchFamily="2" charset="0"/>
      <p:regular r:id="rId40"/>
    </p:embeddedFont>
    <p:embeddedFont>
      <p:font typeface="UVN Bay Buom Nang" panose="00000900000000000000" pitchFamily="2" charset="0"/>
      <p:bold r:id="rId41"/>
    </p:embeddedFont>
    <p:embeddedFont>
      <p:font typeface="UVN Phuong Tay" panose="04040805070802020D02" pitchFamily="8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DFF2"/>
    <a:srgbClr val="EA7500"/>
    <a:srgbClr val="FF9933"/>
    <a:srgbClr val="AADAF0"/>
    <a:srgbClr val="EFFCFE"/>
    <a:srgbClr val="00315C"/>
    <a:srgbClr val="F5FEFF"/>
    <a:srgbClr val="2A69A2"/>
    <a:srgbClr val="449A41"/>
    <a:srgbClr val="4CA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57" autoAdjust="0"/>
    <p:restoredTop sz="94660"/>
  </p:normalViewPr>
  <p:slideViewPr>
    <p:cSldViewPr snapToGrid="0">
      <p:cViewPr varScale="1">
        <p:scale>
          <a:sx n="82" d="100"/>
          <a:sy n="82" d="100"/>
        </p:scale>
        <p:origin x="667" y="-3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583A96-0B12-4A2A-BB8B-3D4FF5CB1BAA}" type="datetimeFigureOut">
              <a:rPr lang="en-US" smtClean="0"/>
              <a:t>12-Sep-21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85786865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12-Sep-21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21782702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12-Sep-21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68593460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12-Sep-21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620" y="6900862"/>
            <a:ext cx="1827580" cy="1461994"/>
          </a:xfrm>
          <a:prstGeom prst="rect">
            <a:avLst/>
          </a:prstGeom>
        </p:spPr>
      </p:pic>
    </p:spTree>
    <p:extLst>
      <p:ext uri="{BB962C8B-B14F-4D97-AF65-F5344CB8AC3E}">
        <p14:creationId xmlns:p14="http://schemas.microsoft.com/office/powerpoint/2010/main" val="285096422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583A96-0B12-4A2A-BB8B-3D4FF5CB1BAA}" type="datetimeFigureOut">
              <a:rPr lang="en-US" smtClean="0"/>
              <a:t>12-Sep-21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52037783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583A96-0B12-4A2A-BB8B-3D4FF5CB1BAA}" type="datetimeFigureOut">
              <a:rPr lang="en-US" smtClean="0"/>
              <a:t>12-Sep-21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93852562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583A96-0B12-4A2A-BB8B-3D4FF5CB1BAA}" type="datetimeFigureOut">
              <a:rPr lang="en-US" smtClean="0"/>
              <a:t>12-Sep-21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118571174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583A96-0B12-4A2A-BB8B-3D4FF5CB1BAA}" type="datetimeFigureOut">
              <a:rPr lang="en-US" smtClean="0"/>
              <a:t>12-Sep-21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46046020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83A96-0B12-4A2A-BB8B-3D4FF5CB1BAA}" type="datetimeFigureOut">
              <a:rPr lang="en-US" smtClean="0"/>
              <a:t>12-Sep-21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118661352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583A96-0B12-4A2A-BB8B-3D4FF5CB1BAA}" type="datetimeFigureOut">
              <a:rPr lang="en-US" smtClean="0"/>
              <a:t>12-Sep-21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3265775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583A96-0B12-4A2A-BB8B-3D4FF5CB1BAA}" type="datetimeFigureOut">
              <a:rPr lang="en-US" smtClean="0"/>
              <a:t>12-Sep-21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73333142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83A96-0B12-4A2A-BB8B-3D4FF5CB1BAA}" type="datetimeFigureOut">
              <a:rPr lang="en-US" smtClean="0"/>
              <a:t>12-Sep-21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0B91D-17E8-4340-B44A-02FD12437FD8}" type="slidenum">
              <a:rPr lang="en-US" smtClean="0"/>
              <a:t>‹#›</a:t>
            </a:fld>
            <a:endParaRPr lang="en-US"/>
          </a:p>
        </p:txBody>
      </p:sp>
    </p:spTree>
    <p:extLst>
      <p:ext uri="{BB962C8B-B14F-4D97-AF65-F5344CB8AC3E}">
        <p14:creationId xmlns:p14="http://schemas.microsoft.com/office/powerpoint/2010/main" val="3584782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audio2.wav"/><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jp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2" name="Rectangle 1"/>
          <p:cNvSpPr/>
          <p:nvPr/>
        </p:nvSpPr>
        <p:spPr>
          <a:xfrm rot="21284013">
            <a:off x="2598268" y="908571"/>
            <a:ext cx="6712634" cy="3416320"/>
          </a:xfrm>
          <a:prstGeom prst="rect">
            <a:avLst/>
          </a:prstGeom>
          <a:noFill/>
        </p:spPr>
        <p:txBody>
          <a:bodyPr wrap="square" lIns="91440" tIns="45720" rIns="91440" bIns="45720">
            <a:spAutoFit/>
          </a:bodyPr>
          <a:lstStyle/>
          <a:p>
            <a:pPr algn="ctr"/>
            <a:r>
              <a:rPr lang="en-US" sz="7200" b="0" cap="none" spc="0">
                <a:ln w="0"/>
                <a:solidFill>
                  <a:srgbClr val="442081"/>
                </a:solidFill>
                <a:effectLst>
                  <a:outerShdw blurRad="38100" dist="19050" dir="2700000" algn="tl" rotWithShape="0">
                    <a:schemeClr val="dk1">
                      <a:alpha val="40000"/>
                    </a:schemeClr>
                  </a:outerShdw>
                </a:effectLst>
                <a:latin typeface="UTM Silk Script" panose="02040603050506020204" pitchFamily="18" charset="0"/>
              </a:rPr>
              <a:t>Chào mừng các em </a:t>
            </a:r>
          </a:p>
          <a:p>
            <a:pPr algn="ctr"/>
            <a:r>
              <a:rPr lang="en-US" sz="7200" b="0" cap="none" spc="0">
                <a:ln w="0"/>
                <a:solidFill>
                  <a:srgbClr val="442081"/>
                </a:solidFill>
                <a:effectLst>
                  <a:outerShdw blurRad="38100" dist="19050" dir="2700000" algn="tl" rotWithShape="0">
                    <a:schemeClr val="dk1">
                      <a:alpha val="40000"/>
                    </a:schemeClr>
                  </a:outerShdw>
                </a:effectLst>
                <a:latin typeface="UTM Silk Script" panose="02040603050506020204" pitchFamily="18" charset="0"/>
              </a:rPr>
              <a:t>đến với tiết học </a:t>
            </a:r>
          </a:p>
          <a:p>
            <a:pPr algn="ctr"/>
            <a:r>
              <a:rPr lang="en-US" sz="7200" b="0" cap="none" spc="0">
                <a:ln w="0"/>
                <a:solidFill>
                  <a:srgbClr val="442081"/>
                </a:solidFill>
                <a:effectLst>
                  <a:outerShdw blurRad="38100" dist="19050" dir="2700000" algn="tl" rotWithShape="0">
                    <a:schemeClr val="dk1">
                      <a:alpha val="40000"/>
                    </a:schemeClr>
                  </a:outerShdw>
                </a:effectLst>
                <a:latin typeface="UTM Silk Script" panose="02040603050506020204" pitchFamily="18" charset="0"/>
              </a:rPr>
              <a:t>hôm nay!</a:t>
            </a:r>
          </a:p>
        </p:txBody>
      </p:sp>
    </p:spTree>
    <p:extLst>
      <p:ext uri="{BB962C8B-B14F-4D97-AF65-F5344CB8AC3E}">
        <p14:creationId xmlns:p14="http://schemas.microsoft.com/office/powerpoint/2010/main" val="37421263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vol="19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6" name="Cloud 5"/>
          <p:cNvSpPr/>
          <p:nvPr/>
        </p:nvSpPr>
        <p:spPr>
          <a:xfrm>
            <a:off x="-1073594" y="1227709"/>
            <a:ext cx="15065298" cy="4638258"/>
          </a:xfrm>
          <a:custGeom>
            <a:avLst/>
            <a:gdLst>
              <a:gd name="connsiteX0" fmla="*/ 1360061 w 15065298"/>
              <a:gd name="connsiteY0" fmla="*/ 1542864 h 4638258"/>
              <a:gd name="connsiteX1" fmla="*/ 1960929 w 15065298"/>
              <a:gd name="connsiteY1" fmla="*/ 741584 h 4638258"/>
              <a:gd name="connsiteX2" fmla="*/ 4884016 w 15065298"/>
              <a:gd name="connsiteY2" fmla="*/ 558523 h 4638258"/>
              <a:gd name="connsiteX3" fmla="*/ 7831165 w 15065298"/>
              <a:gd name="connsiteY3" fmla="*/ 368483 h 4638258"/>
              <a:gd name="connsiteX4" fmla="*/ 8979545 w 15065298"/>
              <a:gd name="connsiteY4" fmla="*/ 21473 h 4638258"/>
              <a:gd name="connsiteX5" fmla="*/ 10403773 w 15065298"/>
              <a:gd name="connsiteY5" fmla="*/ 266377 h 4638258"/>
              <a:gd name="connsiteX6" fmla="*/ 12367144 w 15065298"/>
              <a:gd name="connsiteY6" fmla="*/ 74083 h 4638258"/>
              <a:gd name="connsiteX7" fmla="*/ 13362779 w 15065298"/>
              <a:gd name="connsiteY7" fmla="*/ 598678 h 4638258"/>
              <a:gd name="connsiteX8" fmla="*/ 14640540 w 15065298"/>
              <a:gd name="connsiteY8" fmla="*/ 1107813 h 4638258"/>
              <a:gd name="connsiteX9" fmla="*/ 14583347 w 15065298"/>
              <a:gd name="connsiteY9" fmla="*/ 1659895 h 4638258"/>
              <a:gd name="connsiteX10" fmla="*/ 15001130 w 15065298"/>
              <a:gd name="connsiteY10" fmla="*/ 2504015 h 4638258"/>
              <a:gd name="connsiteX11" fmla="*/ 13044037 w 15065298"/>
              <a:gd name="connsiteY11" fmla="*/ 3242915 h 4638258"/>
              <a:gd name="connsiteX12" fmla="*/ 12343431 w 15065298"/>
              <a:gd name="connsiteY12" fmla="*/ 3876059 h 4638258"/>
              <a:gd name="connsiteX13" fmla="*/ 9958092 w 15065298"/>
              <a:gd name="connsiteY13" fmla="*/ 3952719 h 4638258"/>
              <a:gd name="connsiteX14" fmla="*/ 8253481 w 15065298"/>
              <a:gd name="connsiteY14" fmla="*/ 4628165 h 4638258"/>
              <a:gd name="connsiteX15" fmla="*/ 5747132 w 15065298"/>
              <a:gd name="connsiteY15" fmla="*/ 4215875 h 4638258"/>
              <a:gd name="connsiteX16" fmla="*/ 2024050 w 15065298"/>
              <a:gd name="connsiteY16" fmla="*/ 3808525 h 4638258"/>
              <a:gd name="connsiteX17" fmla="*/ 387094 w 15065298"/>
              <a:gd name="connsiteY17" fmla="*/ 3355221 h 4638258"/>
              <a:gd name="connsiteX18" fmla="*/ 736874 w 15065298"/>
              <a:gd name="connsiteY18" fmla="*/ 2743336 h 4638258"/>
              <a:gd name="connsiteX19" fmla="*/ -1744 w 15065298"/>
              <a:gd name="connsiteY19" fmla="*/ 2115561 h 4638258"/>
              <a:gd name="connsiteX20" fmla="*/ 1347158 w 15065298"/>
              <a:gd name="connsiteY20" fmla="*/ 1557574 h 4638258"/>
              <a:gd name="connsiteX21" fmla="*/ 1360061 w 15065298"/>
              <a:gd name="connsiteY21" fmla="*/ 1542864 h 4638258"/>
              <a:gd name="connsiteX0" fmla="*/ 1636607 w 15065298"/>
              <a:gd name="connsiteY0" fmla="*/ 2810548 h 4638258"/>
              <a:gd name="connsiteX1" fmla="*/ 753264 w 15065298"/>
              <a:gd name="connsiteY1" fmla="*/ 2724976 h 4638258"/>
              <a:gd name="connsiteX2" fmla="*/ 2416027 w 15065298"/>
              <a:gd name="connsiteY2" fmla="*/ 3747003 h 4638258"/>
              <a:gd name="connsiteX3" fmla="*/ 2029630 w 15065298"/>
              <a:gd name="connsiteY3" fmla="*/ 3787910 h 4638258"/>
              <a:gd name="connsiteX4" fmla="*/ 5746434 w 15065298"/>
              <a:gd name="connsiteY4" fmla="*/ 4196979 h 4638258"/>
              <a:gd name="connsiteX5" fmla="*/ 5513480 w 15065298"/>
              <a:gd name="connsiteY5" fmla="*/ 4010160 h 4638258"/>
              <a:gd name="connsiteX6" fmla="*/ 10052947 w 15065298"/>
              <a:gd name="connsiteY6" fmla="*/ 3731113 h 4638258"/>
              <a:gd name="connsiteX7" fmla="*/ 9959835 w 15065298"/>
              <a:gd name="connsiteY7" fmla="*/ 3936077 h 4638258"/>
              <a:gd name="connsiteX8" fmla="*/ 11901934 w 15065298"/>
              <a:gd name="connsiteY8" fmla="*/ 2464504 h 4638258"/>
              <a:gd name="connsiteX9" fmla="*/ 13035667 w 15065298"/>
              <a:gd name="connsiteY9" fmla="*/ 3230675 h 4638258"/>
              <a:gd name="connsiteX10" fmla="*/ 14576373 w 15065298"/>
              <a:gd name="connsiteY10" fmla="*/ 1648514 h 4638258"/>
              <a:gd name="connsiteX11" fmla="*/ 14071406 w 15065298"/>
              <a:gd name="connsiteY11" fmla="*/ 1935828 h 4638258"/>
              <a:gd name="connsiteX12" fmla="*/ 13364872 w 15065298"/>
              <a:gd name="connsiteY12" fmla="*/ 582573 h 4638258"/>
              <a:gd name="connsiteX13" fmla="*/ 13391376 w 15065298"/>
              <a:gd name="connsiteY13" fmla="*/ 718285 h 4638258"/>
              <a:gd name="connsiteX14" fmla="*/ 10140479 w 15065298"/>
              <a:gd name="connsiteY14" fmla="*/ 424314 h 4638258"/>
              <a:gd name="connsiteX15" fmla="*/ 10399240 w 15065298"/>
              <a:gd name="connsiteY15" fmla="*/ 251238 h 4638258"/>
              <a:gd name="connsiteX16" fmla="*/ 7721313 w 15065298"/>
              <a:gd name="connsiteY16" fmla="*/ 506772 h 4638258"/>
              <a:gd name="connsiteX17" fmla="*/ 7846509 w 15065298"/>
              <a:gd name="connsiteY17" fmla="*/ 357532 h 4638258"/>
              <a:gd name="connsiteX18" fmla="*/ 4882272 w 15065298"/>
              <a:gd name="connsiteY18" fmla="*/ 557449 h 4638258"/>
              <a:gd name="connsiteX19" fmla="*/ 5335626 w 15065298"/>
              <a:gd name="connsiteY19" fmla="*/ 702180 h 4638258"/>
              <a:gd name="connsiteX20" fmla="*/ 1439224 w 15065298"/>
              <a:gd name="connsiteY20" fmla="*/ 1695218 h 4638258"/>
              <a:gd name="connsiteX21" fmla="*/ 1360061 w 15065298"/>
              <a:gd name="connsiteY21" fmla="*/ 1542864 h 463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65298" h="4638258" fill="none" extrusionOk="0">
                <a:moveTo>
                  <a:pt x="1360061" y="1542864"/>
                </a:moveTo>
                <a:cubicBezTo>
                  <a:pt x="1267805" y="1242010"/>
                  <a:pt x="1520664" y="941359"/>
                  <a:pt x="1960929" y="741584"/>
                </a:cubicBezTo>
                <a:cubicBezTo>
                  <a:pt x="2517667" y="437086"/>
                  <a:pt x="3947517" y="392828"/>
                  <a:pt x="4884016" y="558523"/>
                </a:cubicBezTo>
                <a:cubicBezTo>
                  <a:pt x="5305660" y="185513"/>
                  <a:pt x="6855835" y="-248492"/>
                  <a:pt x="7831165" y="368483"/>
                </a:cubicBezTo>
                <a:cubicBezTo>
                  <a:pt x="8052318" y="298109"/>
                  <a:pt x="8459530" y="91125"/>
                  <a:pt x="8979545" y="21473"/>
                </a:cubicBezTo>
                <a:cubicBezTo>
                  <a:pt x="9586005" y="-36746"/>
                  <a:pt x="10084432" y="1601"/>
                  <a:pt x="10403773" y="266377"/>
                </a:cubicBezTo>
                <a:cubicBezTo>
                  <a:pt x="10742725" y="9874"/>
                  <a:pt x="11775397" y="-33636"/>
                  <a:pt x="12367144" y="74083"/>
                </a:cubicBezTo>
                <a:cubicBezTo>
                  <a:pt x="12877182" y="94870"/>
                  <a:pt x="13205066" y="327780"/>
                  <a:pt x="13362779" y="598678"/>
                </a:cubicBezTo>
                <a:cubicBezTo>
                  <a:pt x="13948306" y="666807"/>
                  <a:pt x="14377868" y="794295"/>
                  <a:pt x="14640540" y="1107813"/>
                </a:cubicBezTo>
                <a:cubicBezTo>
                  <a:pt x="14775364" y="1286439"/>
                  <a:pt x="14815539" y="1499744"/>
                  <a:pt x="14583347" y="1659895"/>
                </a:cubicBezTo>
                <a:cubicBezTo>
                  <a:pt x="15031095" y="1913430"/>
                  <a:pt x="15123944" y="2193259"/>
                  <a:pt x="15001130" y="2504015"/>
                </a:cubicBezTo>
                <a:cubicBezTo>
                  <a:pt x="14759839" y="2716612"/>
                  <a:pt x="13988254" y="3209085"/>
                  <a:pt x="13044037" y="3242915"/>
                </a:cubicBezTo>
                <a:cubicBezTo>
                  <a:pt x="13049808" y="3470357"/>
                  <a:pt x="12782942" y="3737450"/>
                  <a:pt x="12343431" y="3876059"/>
                </a:cubicBezTo>
                <a:cubicBezTo>
                  <a:pt x="11634580" y="4007283"/>
                  <a:pt x="10677178" y="4150446"/>
                  <a:pt x="9958092" y="3952719"/>
                </a:cubicBezTo>
                <a:cubicBezTo>
                  <a:pt x="9717876" y="4331442"/>
                  <a:pt x="9064584" y="4508187"/>
                  <a:pt x="8253481" y="4628165"/>
                </a:cubicBezTo>
                <a:cubicBezTo>
                  <a:pt x="7398332" y="4628020"/>
                  <a:pt x="6274844" y="4493004"/>
                  <a:pt x="5747132" y="4215875"/>
                </a:cubicBezTo>
                <a:cubicBezTo>
                  <a:pt x="4602141" y="4736970"/>
                  <a:pt x="2808439" y="4451631"/>
                  <a:pt x="2024050" y="3808525"/>
                </a:cubicBezTo>
                <a:cubicBezTo>
                  <a:pt x="1187398" y="3840490"/>
                  <a:pt x="549687" y="3624119"/>
                  <a:pt x="387094" y="3355221"/>
                </a:cubicBezTo>
                <a:cubicBezTo>
                  <a:pt x="271255" y="3175542"/>
                  <a:pt x="352493" y="2890358"/>
                  <a:pt x="736874" y="2743336"/>
                </a:cubicBezTo>
                <a:cubicBezTo>
                  <a:pt x="201380" y="2582860"/>
                  <a:pt x="-139505" y="2411784"/>
                  <a:pt x="-1744" y="2115561"/>
                </a:cubicBezTo>
                <a:cubicBezTo>
                  <a:pt x="208203" y="1828597"/>
                  <a:pt x="647616" y="1621502"/>
                  <a:pt x="1347158" y="1557574"/>
                </a:cubicBezTo>
                <a:cubicBezTo>
                  <a:pt x="1349625" y="1553223"/>
                  <a:pt x="1355706" y="1548248"/>
                  <a:pt x="1360061" y="1542864"/>
                </a:cubicBezTo>
                <a:close/>
              </a:path>
              <a:path w="15065298" h="4638258" fill="none" extrusionOk="0">
                <a:moveTo>
                  <a:pt x="1636607" y="2810548"/>
                </a:moveTo>
                <a:cubicBezTo>
                  <a:pt x="1338452" y="2779702"/>
                  <a:pt x="1070033" y="2776602"/>
                  <a:pt x="753264" y="2724976"/>
                </a:cubicBezTo>
                <a:moveTo>
                  <a:pt x="2416027" y="3747003"/>
                </a:moveTo>
                <a:cubicBezTo>
                  <a:pt x="2291854" y="3779757"/>
                  <a:pt x="2186382" y="3793082"/>
                  <a:pt x="2029630" y="3787910"/>
                </a:cubicBezTo>
                <a:moveTo>
                  <a:pt x="5746434" y="4196979"/>
                </a:moveTo>
                <a:cubicBezTo>
                  <a:pt x="5659907" y="4140707"/>
                  <a:pt x="5559193" y="4078629"/>
                  <a:pt x="5513480" y="4010160"/>
                </a:cubicBezTo>
                <a:moveTo>
                  <a:pt x="10052947" y="3731113"/>
                </a:moveTo>
                <a:cubicBezTo>
                  <a:pt x="10037325" y="3794411"/>
                  <a:pt x="9996090" y="3861020"/>
                  <a:pt x="9959835" y="3936077"/>
                </a:cubicBezTo>
                <a:moveTo>
                  <a:pt x="11901934" y="2464504"/>
                </a:moveTo>
                <a:cubicBezTo>
                  <a:pt x="12529363" y="2629066"/>
                  <a:pt x="12973896" y="2952674"/>
                  <a:pt x="13035667" y="3230675"/>
                </a:cubicBezTo>
                <a:moveTo>
                  <a:pt x="14576373" y="1648514"/>
                </a:moveTo>
                <a:cubicBezTo>
                  <a:pt x="14507490" y="1754269"/>
                  <a:pt x="14274492" y="1907669"/>
                  <a:pt x="14071406" y="1935828"/>
                </a:cubicBezTo>
                <a:moveTo>
                  <a:pt x="13364872" y="582573"/>
                </a:moveTo>
                <a:cubicBezTo>
                  <a:pt x="13382530" y="635292"/>
                  <a:pt x="13399741" y="664915"/>
                  <a:pt x="13391376" y="718285"/>
                </a:cubicBezTo>
                <a:moveTo>
                  <a:pt x="10140479" y="424314"/>
                </a:moveTo>
                <a:cubicBezTo>
                  <a:pt x="10191488" y="371413"/>
                  <a:pt x="10285186" y="309918"/>
                  <a:pt x="10399240" y="251238"/>
                </a:cubicBezTo>
                <a:moveTo>
                  <a:pt x="7721313" y="506772"/>
                </a:moveTo>
                <a:cubicBezTo>
                  <a:pt x="7741181" y="456622"/>
                  <a:pt x="7786954" y="405177"/>
                  <a:pt x="7846509" y="357532"/>
                </a:cubicBezTo>
                <a:moveTo>
                  <a:pt x="4882272" y="557449"/>
                </a:moveTo>
                <a:cubicBezTo>
                  <a:pt x="5075818" y="579852"/>
                  <a:pt x="5210336" y="659611"/>
                  <a:pt x="5335626" y="702180"/>
                </a:cubicBezTo>
                <a:moveTo>
                  <a:pt x="1439224" y="1695218"/>
                </a:moveTo>
                <a:cubicBezTo>
                  <a:pt x="1399073" y="1638552"/>
                  <a:pt x="1390204" y="1602036"/>
                  <a:pt x="1360061" y="1542864"/>
                </a:cubicBezTo>
              </a:path>
              <a:path w="15065298" h="4638258" stroke="0" extrusionOk="0">
                <a:moveTo>
                  <a:pt x="1360061" y="1542864"/>
                </a:moveTo>
                <a:cubicBezTo>
                  <a:pt x="1305593" y="1217248"/>
                  <a:pt x="1485372" y="984849"/>
                  <a:pt x="1960929" y="741584"/>
                </a:cubicBezTo>
                <a:cubicBezTo>
                  <a:pt x="2596873" y="295389"/>
                  <a:pt x="3966082" y="368588"/>
                  <a:pt x="4884016" y="558523"/>
                </a:cubicBezTo>
                <a:cubicBezTo>
                  <a:pt x="5406988" y="77049"/>
                  <a:pt x="6899117" y="45615"/>
                  <a:pt x="7831165" y="368483"/>
                </a:cubicBezTo>
                <a:cubicBezTo>
                  <a:pt x="8018568" y="241432"/>
                  <a:pt x="8525477" y="46699"/>
                  <a:pt x="8979545" y="21473"/>
                </a:cubicBezTo>
                <a:cubicBezTo>
                  <a:pt x="9590274" y="-218"/>
                  <a:pt x="10014579" y="147477"/>
                  <a:pt x="10403773" y="266377"/>
                </a:cubicBezTo>
                <a:cubicBezTo>
                  <a:pt x="10740210" y="-49126"/>
                  <a:pt x="11660216" y="111683"/>
                  <a:pt x="12367144" y="74083"/>
                </a:cubicBezTo>
                <a:cubicBezTo>
                  <a:pt x="12884558" y="161774"/>
                  <a:pt x="13270009" y="322682"/>
                  <a:pt x="13362779" y="598678"/>
                </a:cubicBezTo>
                <a:cubicBezTo>
                  <a:pt x="13953936" y="656912"/>
                  <a:pt x="14413203" y="819301"/>
                  <a:pt x="14640540" y="1107813"/>
                </a:cubicBezTo>
                <a:cubicBezTo>
                  <a:pt x="14752143" y="1295533"/>
                  <a:pt x="14804131" y="1445776"/>
                  <a:pt x="14583347" y="1659895"/>
                </a:cubicBezTo>
                <a:cubicBezTo>
                  <a:pt x="15008164" y="1910636"/>
                  <a:pt x="15179814" y="2235470"/>
                  <a:pt x="15001130" y="2504015"/>
                </a:cubicBezTo>
                <a:cubicBezTo>
                  <a:pt x="14844207" y="2795094"/>
                  <a:pt x="13887204" y="3068656"/>
                  <a:pt x="13044037" y="3242915"/>
                </a:cubicBezTo>
                <a:cubicBezTo>
                  <a:pt x="13038727" y="3572973"/>
                  <a:pt x="12734647" y="3789435"/>
                  <a:pt x="12343431" y="3876059"/>
                </a:cubicBezTo>
                <a:cubicBezTo>
                  <a:pt x="11714735" y="4153665"/>
                  <a:pt x="10691384" y="4272506"/>
                  <a:pt x="9958092" y="3952719"/>
                </a:cubicBezTo>
                <a:cubicBezTo>
                  <a:pt x="9689442" y="4393056"/>
                  <a:pt x="9241474" y="4496758"/>
                  <a:pt x="8253481" y="4628165"/>
                </a:cubicBezTo>
                <a:cubicBezTo>
                  <a:pt x="7219413" y="4711462"/>
                  <a:pt x="6338384" y="4612275"/>
                  <a:pt x="5747132" y="4215875"/>
                </a:cubicBezTo>
                <a:cubicBezTo>
                  <a:pt x="4355145" y="4539786"/>
                  <a:pt x="2693985" y="4411172"/>
                  <a:pt x="2024050" y="3808525"/>
                </a:cubicBezTo>
                <a:cubicBezTo>
                  <a:pt x="1227785" y="3826281"/>
                  <a:pt x="605357" y="3721336"/>
                  <a:pt x="387094" y="3355221"/>
                </a:cubicBezTo>
                <a:cubicBezTo>
                  <a:pt x="182337" y="3135775"/>
                  <a:pt x="293933" y="2896286"/>
                  <a:pt x="736874" y="2743336"/>
                </a:cubicBezTo>
                <a:cubicBezTo>
                  <a:pt x="228425" y="2590529"/>
                  <a:pt x="-76685" y="2347062"/>
                  <a:pt x="-1744" y="2115561"/>
                </a:cubicBezTo>
                <a:cubicBezTo>
                  <a:pt x="179228" y="1838371"/>
                  <a:pt x="736219" y="1522898"/>
                  <a:pt x="1347158" y="1557574"/>
                </a:cubicBezTo>
                <a:cubicBezTo>
                  <a:pt x="1352168" y="1551780"/>
                  <a:pt x="1355060" y="1548250"/>
                  <a:pt x="1360061" y="1542864"/>
                </a:cubicBezTo>
                <a:close/>
              </a:path>
              <a:path w="15065298" h="4638258" fill="none" stroke="0" extrusionOk="0">
                <a:moveTo>
                  <a:pt x="1636607" y="2810548"/>
                </a:moveTo>
                <a:cubicBezTo>
                  <a:pt x="1282174" y="2756283"/>
                  <a:pt x="1018218" y="2762826"/>
                  <a:pt x="753264" y="2724976"/>
                </a:cubicBezTo>
                <a:moveTo>
                  <a:pt x="2416027" y="3747003"/>
                </a:moveTo>
                <a:cubicBezTo>
                  <a:pt x="2317456" y="3770587"/>
                  <a:pt x="2199951" y="3790499"/>
                  <a:pt x="2029630" y="3787910"/>
                </a:cubicBezTo>
                <a:moveTo>
                  <a:pt x="5746434" y="4196979"/>
                </a:moveTo>
                <a:cubicBezTo>
                  <a:pt x="5628150" y="4134139"/>
                  <a:pt x="5572859" y="4079027"/>
                  <a:pt x="5513480" y="4010160"/>
                </a:cubicBezTo>
                <a:moveTo>
                  <a:pt x="10052947" y="3731113"/>
                </a:moveTo>
                <a:cubicBezTo>
                  <a:pt x="10053313" y="3811367"/>
                  <a:pt x="10008985" y="3879498"/>
                  <a:pt x="9959835" y="3936077"/>
                </a:cubicBezTo>
                <a:moveTo>
                  <a:pt x="11901934" y="2464504"/>
                </a:moveTo>
                <a:cubicBezTo>
                  <a:pt x="12678226" y="2569772"/>
                  <a:pt x="12986782" y="2895219"/>
                  <a:pt x="13035667" y="3230675"/>
                </a:cubicBezTo>
                <a:moveTo>
                  <a:pt x="14576373" y="1648514"/>
                </a:moveTo>
                <a:cubicBezTo>
                  <a:pt x="14473984" y="1799672"/>
                  <a:pt x="14283220" y="1854047"/>
                  <a:pt x="14071406" y="1935828"/>
                </a:cubicBezTo>
                <a:moveTo>
                  <a:pt x="13364872" y="582573"/>
                </a:moveTo>
                <a:cubicBezTo>
                  <a:pt x="13372741" y="630386"/>
                  <a:pt x="13394674" y="685791"/>
                  <a:pt x="13391376" y="718285"/>
                </a:cubicBezTo>
                <a:moveTo>
                  <a:pt x="10140479" y="424314"/>
                </a:moveTo>
                <a:cubicBezTo>
                  <a:pt x="10193762" y="379593"/>
                  <a:pt x="10290933" y="306060"/>
                  <a:pt x="10399240" y="251238"/>
                </a:cubicBezTo>
                <a:moveTo>
                  <a:pt x="7721313" y="506772"/>
                </a:moveTo>
                <a:cubicBezTo>
                  <a:pt x="7737154" y="439447"/>
                  <a:pt x="7785496" y="413912"/>
                  <a:pt x="7846509" y="357532"/>
                </a:cubicBezTo>
                <a:moveTo>
                  <a:pt x="4882272" y="557449"/>
                </a:moveTo>
                <a:cubicBezTo>
                  <a:pt x="5036516" y="586306"/>
                  <a:pt x="5236668" y="668488"/>
                  <a:pt x="5335626" y="702180"/>
                </a:cubicBezTo>
                <a:moveTo>
                  <a:pt x="1439224" y="1695218"/>
                </a:moveTo>
                <a:cubicBezTo>
                  <a:pt x="1413018" y="1634674"/>
                  <a:pt x="1388745" y="1589765"/>
                  <a:pt x="1360061" y="1542864"/>
                </a:cubicBezTo>
              </a:path>
            </a:pathLst>
          </a:custGeom>
          <a:solidFill>
            <a:schemeClr val="bg1">
              <a:alpha val="82000"/>
            </a:schemeClr>
          </a:solidFill>
          <a:ln w="28575">
            <a:solidFill>
              <a:srgbClr val="ACDFF2"/>
            </a:solidFill>
            <a:extLst>
              <a:ext uri="{C807C97D-BFC1-408E-A445-0C87EB9F89A2}">
                <ask:lineSketchStyleProps xmlns:ask="http://schemas.microsoft.com/office/drawing/2018/sketchyshapes" sd="2776856783">
                  <a:prstGeom prst="cloud">
                    <a:avLst/>
                  </a:prstGeom>
                  <ask:type>
                    <ask:lineSketchScribble/>
                  </ask:type>
                </ask:lineSketchStyleProps>
              </a:ext>
            </a:extLst>
          </a:ln>
        </p:spPr>
        <p:txBody>
          <a:bodyPr wrap="square">
            <a:spAutoFit/>
          </a:bodyPr>
          <a:lstStyle/>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1. Trong bài văn kể chuyện, nhiều khi ta phải kể lại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nói và ý nghĩ </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của nhân vật.</a:t>
            </a:r>
          </a:p>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2. Có </a:t>
            </a:r>
            <a:r>
              <a:rPr lang="en-US" sz="3200" b="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hai cách </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 lại lời nói và ý nghĩ của nhân vật: </a:t>
            </a:r>
          </a:p>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Kể nguyên văn (lời dẫn </a:t>
            </a:r>
            <a:r>
              <a:rPr lang="en-US" sz="3200" b="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trực tiếp</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Kể bằng lời của người kể chuyện (lời dẫn </a:t>
            </a:r>
            <a:r>
              <a:rPr lang="en-US" sz="3200" b="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gián tiếp</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8" name="Group 7">
            <a:extLst>
              <a:ext uri="{FF2B5EF4-FFF2-40B4-BE49-F238E27FC236}">
                <a16:creationId xmlns:a16="http://schemas.microsoft.com/office/drawing/2014/main" id="{44990B23-D7AB-426D-8CC9-D6BDEB124812}"/>
              </a:ext>
            </a:extLst>
          </p:cNvPr>
          <p:cNvGrpSpPr/>
          <p:nvPr/>
        </p:nvGrpSpPr>
        <p:grpSpPr>
          <a:xfrm>
            <a:off x="3853187" y="168324"/>
            <a:ext cx="5439537" cy="927402"/>
            <a:chOff x="1009983" y="931175"/>
            <a:chExt cx="6394776" cy="1802855"/>
          </a:xfrm>
        </p:grpSpPr>
        <p:grpSp>
          <p:nvGrpSpPr>
            <p:cNvPr id="9" name="Group 4">
              <a:extLst>
                <a:ext uri="{FF2B5EF4-FFF2-40B4-BE49-F238E27FC236}">
                  <a16:creationId xmlns:a16="http://schemas.microsoft.com/office/drawing/2014/main" id="{2CDAD634-CDCD-499D-B0CF-9CFA8F7B5CD4}"/>
                </a:ext>
              </a:extLst>
            </p:cNvPr>
            <p:cNvGrpSpPr/>
            <p:nvPr/>
          </p:nvGrpSpPr>
          <p:grpSpPr>
            <a:xfrm>
              <a:off x="1009983" y="931175"/>
              <a:ext cx="6394776" cy="1802855"/>
              <a:chOff x="0" y="-4261"/>
              <a:chExt cx="3443102" cy="970701"/>
            </a:xfrm>
          </p:grpSpPr>
          <p:sp>
            <p:nvSpPr>
              <p:cNvPr id="12" name="Freeform 5">
                <a:extLst>
                  <a:ext uri="{FF2B5EF4-FFF2-40B4-BE49-F238E27FC236}">
                    <a16:creationId xmlns:a16="http://schemas.microsoft.com/office/drawing/2014/main" id="{C80C0634-5859-4A15-978B-D7B3C9B40E86}"/>
                  </a:ext>
                </a:extLst>
              </p:cNvPr>
              <p:cNvSpPr/>
              <p:nvPr/>
            </p:nvSpPr>
            <p:spPr>
              <a:xfrm>
                <a:off x="0" y="-4261"/>
                <a:ext cx="3443102" cy="97070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5">
                  <a:lumMod val="40000"/>
                  <a:lumOff val="60000"/>
                  <a:alpha val="80000"/>
                </a:schemeClr>
              </a:solidFill>
            </p:spPr>
          </p:sp>
        </p:grpSp>
        <p:sp>
          <p:nvSpPr>
            <p:cNvPr id="10" name="TextBox 6">
              <a:extLst>
                <a:ext uri="{FF2B5EF4-FFF2-40B4-BE49-F238E27FC236}">
                  <a16:creationId xmlns:a16="http://schemas.microsoft.com/office/drawing/2014/main" id="{DD4860F0-3A3D-494F-B913-1B36F8BB63FC}"/>
                </a:ext>
              </a:extLst>
            </p:cNvPr>
            <p:cNvSpPr txBox="1"/>
            <p:nvPr/>
          </p:nvSpPr>
          <p:spPr>
            <a:xfrm>
              <a:off x="1690061" y="1038773"/>
              <a:ext cx="5034618" cy="1435951"/>
            </a:xfrm>
            <a:prstGeom prst="rect">
              <a:avLst/>
            </a:prstGeom>
          </p:spPr>
          <p:txBody>
            <a:bodyPr wrap="square" lIns="0" tIns="0" rIns="0" bIns="0" rtlCol="0" anchor="t">
              <a:spAutoFit/>
            </a:bodyPr>
            <a:lstStyle/>
            <a:p>
              <a:pPr algn="ctr"/>
              <a:r>
                <a:rPr lang="en-US" sz="4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y Buom Nang" panose="00000900000000000000" pitchFamily="2" charset="0"/>
                </a:rPr>
                <a:t>GHI NHỚ</a:t>
              </a:r>
            </a:p>
          </p:txBody>
        </p:sp>
      </p:grpSp>
      <p:pic>
        <p:nvPicPr>
          <p:cNvPr id="15" name="Picture 14" descr="A picture containing text, metalware&#10;&#10;Description automatically generated">
            <a:extLst>
              <a:ext uri="{FF2B5EF4-FFF2-40B4-BE49-F238E27FC236}">
                <a16:creationId xmlns:a16="http://schemas.microsoft.com/office/drawing/2014/main" id="{C8806B01-C16E-4119-B541-A9D23CC23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77925" y="-814465"/>
            <a:ext cx="3514075" cy="3612995"/>
          </a:xfrm>
          <a:prstGeom prst="rect">
            <a:avLst/>
          </a:prstGeom>
        </p:spPr>
      </p:pic>
      <p:pic>
        <p:nvPicPr>
          <p:cNvPr id="17" name="Picture 16" descr="A close-up of a toy&#10;&#10;Description automatically generated with medium confidence">
            <a:extLst>
              <a:ext uri="{FF2B5EF4-FFF2-40B4-BE49-F238E27FC236}">
                <a16:creationId xmlns:a16="http://schemas.microsoft.com/office/drawing/2014/main" id="{62C1B427-4393-4081-B031-423E3D21B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49416">
            <a:off x="4742088" y="4688254"/>
            <a:ext cx="2377729" cy="2377729"/>
          </a:xfrm>
          <a:prstGeom prst="rect">
            <a:avLst/>
          </a:prstGeom>
        </p:spPr>
      </p:pic>
      <p:pic>
        <p:nvPicPr>
          <p:cNvPr id="18" name="Picture 17">
            <a:extLst>
              <a:ext uri="{FF2B5EF4-FFF2-40B4-BE49-F238E27FC236}">
                <a16:creationId xmlns:a16="http://schemas.microsoft.com/office/drawing/2014/main" id="{08836F7D-E553-4B14-BDA1-92B731AFD5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931" y="0"/>
            <a:ext cx="2212378" cy="1570354"/>
          </a:xfrm>
          <a:prstGeom prst="rect">
            <a:avLst/>
          </a:prstGeom>
        </p:spPr>
      </p:pic>
    </p:spTree>
    <p:extLst>
      <p:ext uri="{BB962C8B-B14F-4D97-AF65-F5344CB8AC3E}">
        <p14:creationId xmlns:p14="http://schemas.microsoft.com/office/powerpoint/2010/main" val="228677676"/>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iterate type="wd">
                                    <p:tmPct val="10000"/>
                                  </p:iterate>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iterate type="wd">
                                    <p:tmPct val="10000"/>
                                  </p:iterate>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anim calcmode="lin" valueType="num">
                                      <p:cBhvr>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iterate type="wd">
                                    <p:tmPct val="10000"/>
                                  </p:iterate>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anim calcmode="lin" valueType="num">
                                      <p:cBhvr>
                                        <p:cTn id="3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iterate type="wd">
                                    <p:tmPct val="10000"/>
                                  </p:iterate>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anim calcmode="lin" valueType="num">
                                      <p:cBhvr>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ctangle 1"/>
          <p:cNvSpPr/>
          <p:nvPr/>
        </p:nvSpPr>
        <p:spPr>
          <a:xfrm rot="21025483">
            <a:off x="4649086" y="2833985"/>
            <a:ext cx="3579634" cy="1015663"/>
          </a:xfrm>
          <a:prstGeom prst="rect">
            <a:avLst/>
          </a:prstGeom>
          <a:noFill/>
        </p:spPr>
        <p:txBody>
          <a:bodyPr wrap="none" lIns="91440" tIns="45720" rIns="91440" bIns="45720">
            <a:prstTxWarp prst="textWave4">
              <a:avLst/>
            </a:prstTxWarp>
            <a:spAutoFit/>
          </a:bodyPr>
          <a:lstStyle/>
          <a:p>
            <a:pPr algn="ctr"/>
            <a:r>
              <a:rPr lang="en-US" sz="6000">
                <a:ln w="0">
                  <a:noFill/>
                </a:ln>
                <a:solidFill>
                  <a:srgbClr val="1D91B5"/>
                </a:solidFill>
                <a:effectLst>
                  <a:glow rad="101600">
                    <a:schemeClr val="accent4">
                      <a:satMod val="175000"/>
                      <a:alpha val="40000"/>
                    </a:schemeClr>
                  </a:glow>
                  <a:outerShdw blurRad="38100" dist="19050" dir="2700000" algn="tl" rotWithShape="0">
                    <a:schemeClr val="dk1">
                      <a:alpha val="40000"/>
                    </a:schemeClr>
                  </a:outerShdw>
                </a:effectLst>
                <a:latin typeface="UVN Phuong Tay" panose="04040805070802020D02" pitchFamily="82" charset="0"/>
              </a:rPr>
              <a:t>II. LUYỆN TẬP</a:t>
            </a:r>
          </a:p>
        </p:txBody>
      </p:sp>
    </p:spTree>
    <p:extLst>
      <p:ext uri="{BB962C8B-B14F-4D97-AF65-F5344CB8AC3E}">
        <p14:creationId xmlns:p14="http://schemas.microsoft.com/office/powerpoint/2010/main" val="258883110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11" fill="hold">
                            <p:stCondLst>
                              <p:cond delay="750"/>
                            </p:stCondLst>
                            <p:childTnLst>
                              <p:par>
                                <p:cTn id="12" presetID="36" presetClass="emph" presetSubtype="0" fill="hold" grpId="1" nodeType="afterEffect">
                                  <p:stCondLst>
                                    <p:cond delay="0"/>
                                  </p:stCondLst>
                                  <p:iterate type="lt">
                                    <p:tmPct val="10000"/>
                                  </p:iterate>
                                  <p:childTnLst>
                                    <p:animScale>
                                      <p:cBhvr>
                                        <p:cTn id="13" dur="250" autoRev="1" fill="hold">
                                          <p:stCondLst>
                                            <p:cond delay="0"/>
                                          </p:stCondLst>
                                        </p:cTn>
                                        <p:tgtEl>
                                          <p:spTgt spid="2"/>
                                        </p:tgtEl>
                                      </p:cBhvr>
                                      <p:to x="80000" y="100000"/>
                                    </p:animScale>
                                    <p:anim by="(#ppt_w*0.10)" calcmode="lin" valueType="num">
                                      <p:cBhvr>
                                        <p:cTn id="14" dur="250" autoRev="1" fill="hold">
                                          <p:stCondLst>
                                            <p:cond delay="0"/>
                                          </p:stCondLst>
                                        </p:cTn>
                                        <p:tgtEl>
                                          <p:spTgt spid="2"/>
                                        </p:tgtEl>
                                        <p:attrNameLst>
                                          <p:attrName>ppt_x</p:attrName>
                                        </p:attrNameLst>
                                      </p:cBhvr>
                                    </p:anim>
                                    <p:anim by="(-#ppt_w*0.10)" calcmode="lin" valueType="num">
                                      <p:cBhvr>
                                        <p:cTn id="15" dur="250" autoRev="1" fill="hold">
                                          <p:stCondLst>
                                            <p:cond delay="0"/>
                                          </p:stCondLst>
                                        </p:cTn>
                                        <p:tgtEl>
                                          <p:spTgt spid="2"/>
                                        </p:tgtEl>
                                        <p:attrNameLst>
                                          <p:attrName>ppt_y</p:attrName>
                                        </p:attrNameLst>
                                      </p:cBhvr>
                                    </p:anim>
                                    <p:animRot by="-480000">
                                      <p:cBhvr>
                                        <p:cTn id="16"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9409754" y="2504488"/>
            <a:ext cx="1961044" cy="360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19271" y="3248133"/>
            <a:ext cx="6160963" cy="36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19271" y="3593807"/>
            <a:ext cx="6513341" cy="36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86274" y="493035"/>
            <a:ext cx="7966861" cy="1077218"/>
          </a:xfrm>
          <a:prstGeom prst="rect">
            <a:avLst/>
          </a:prstGeom>
        </p:spPr>
        <p:txBody>
          <a:bodyPr wrap="none">
            <a:spAutoFit/>
          </a:bodyPr>
          <a:lstStyle/>
          <a:p>
            <a:pPr algn="r"/>
            <a:r>
              <a:rPr lang="en-US" sz="3200">
                <a:solidFill>
                  <a:srgbClr val="5A8030"/>
                </a:solidFill>
                <a:latin typeface="UVN Bay Buom Nang" panose="00000900000000000000" pitchFamily="2" charset="0"/>
              </a:rPr>
              <a:t>Tìm lời dẫn trực tiếp và </a:t>
            </a:r>
          </a:p>
          <a:p>
            <a:pPr algn="r"/>
            <a:r>
              <a:rPr lang="en-US" sz="3200">
                <a:solidFill>
                  <a:srgbClr val="5A8030"/>
                </a:solidFill>
                <a:latin typeface="UVN Bay Buom Nang" panose="00000900000000000000" pitchFamily="2" charset="0"/>
              </a:rPr>
              <a:t>lời dẫn gián tiếp trong đoạn văn sau: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363" y="154313"/>
            <a:ext cx="1698674" cy="1804841"/>
          </a:xfrm>
          <a:prstGeom prst="rect">
            <a:avLst/>
          </a:prstGeom>
        </p:spPr>
      </p:pic>
      <p:sp>
        <p:nvSpPr>
          <p:cNvPr id="5" name="Rectangle 4"/>
          <p:cNvSpPr/>
          <p:nvPr/>
        </p:nvSpPr>
        <p:spPr>
          <a:xfrm>
            <a:off x="2786162" y="541958"/>
            <a:ext cx="1183337" cy="646331"/>
          </a:xfrm>
          <a:prstGeom prst="rect">
            <a:avLst/>
          </a:prstGeom>
        </p:spPr>
        <p:txBody>
          <a:bodyPr wrap="none">
            <a:spAutoFit/>
          </a:bodyPr>
          <a:lstStyle/>
          <a:p>
            <a:r>
              <a:rPr lang="en-US" sz="3600">
                <a:solidFill>
                  <a:srgbClr val="992123"/>
                </a:solidFill>
                <a:latin typeface="UVN Banh Mi" pitchFamily="2" charset="0"/>
              </a:rPr>
              <a:t>Bài 1</a:t>
            </a:r>
          </a:p>
        </p:txBody>
      </p:sp>
      <p:sp>
        <p:nvSpPr>
          <p:cNvPr id="6" name="Rectangle 5"/>
          <p:cNvSpPr/>
          <p:nvPr/>
        </p:nvSpPr>
        <p:spPr>
          <a:xfrm>
            <a:off x="309487" y="2040936"/>
            <a:ext cx="11718388" cy="2308324"/>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Ba cậu bé rủ nhau vào rừng. Vì mải chơi nên các cậu về kh</a:t>
            </a:r>
            <a:r>
              <a:rPr lang="en-US" sz="2400">
                <a:latin typeface="Times New Roman" panose="02020603050405020304" pitchFamily="18" charset="0"/>
                <a:cs typeface="Times New Roman" panose="02020603050405020304" pitchFamily="18" charset="0"/>
              </a:rPr>
              <a:t>á</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a:t>
            </a:r>
            <a:r>
              <a:rPr lang="vi-VN" sz="2400">
                <a:latin typeface="Times New Roman" panose="02020603050405020304" pitchFamily="18" charset="0"/>
                <a:cs typeface="Times New Roman" panose="02020603050405020304" pitchFamily="18" charset="0"/>
              </a:rPr>
              <a:t>uộn. Ba </a:t>
            </a:r>
            <a:r>
              <a:rPr lang="en-US" sz="240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ậu bàn nhau xem nên nói thế nào để bố mẹ khỏi m</a:t>
            </a:r>
            <a:r>
              <a:rPr lang="en-US" sz="2400">
                <a:latin typeface="Times New Roman" panose="02020603050405020304" pitchFamily="18" charset="0"/>
                <a:cs typeface="Times New Roman" panose="02020603050405020304" pitchFamily="18" charset="0"/>
              </a:rPr>
              <a:t>ắ</a:t>
            </a:r>
            <a:r>
              <a:rPr lang="vi-VN" sz="2400">
                <a:latin typeface="Times New Roman" panose="02020603050405020304" pitchFamily="18" charset="0"/>
                <a:cs typeface="Times New Roman" panose="02020603050405020304" pitchFamily="18" charset="0"/>
              </a:rPr>
              <a:t>ng. Cậu bé thứ nhất định n</a:t>
            </a:r>
            <a:r>
              <a:rPr lang="en-US" sz="2400">
                <a:latin typeface="Times New Roman" panose="02020603050405020304" pitchFamily="18" charset="0"/>
                <a:cs typeface="Times New Roman" panose="02020603050405020304" pitchFamily="18" charset="0"/>
              </a:rPr>
              <a:t>ói</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d</a:t>
            </a:r>
            <a:r>
              <a:rPr lang="vi-VN" sz="2400">
                <a:latin typeface="Times New Roman" panose="02020603050405020304" pitchFamily="18" charset="0"/>
                <a:cs typeface="Times New Roman" panose="02020603050405020304" pitchFamily="18" charset="0"/>
              </a:rPr>
              <a:t>ối là bị chó </a:t>
            </a:r>
            <a:r>
              <a:rPr lang="en-US" sz="2400">
                <a:latin typeface="Times New Roman" panose="02020603050405020304" pitchFamily="18" charset="0"/>
                <a:cs typeface="Times New Roman" panose="02020603050405020304" pitchFamily="18" charset="0"/>
              </a:rPr>
              <a:t>s</a:t>
            </a:r>
            <a:r>
              <a:rPr lang="vi-VN" sz="2400">
                <a:latin typeface="Times New Roman" panose="02020603050405020304" pitchFamily="18" charset="0"/>
                <a:cs typeface="Times New Roman" panose="02020603050405020304" pitchFamily="18" charset="0"/>
              </a:rPr>
              <a:t>ói đu</a:t>
            </a:r>
            <a:r>
              <a:rPr lang="en-US" sz="2400">
                <a:latin typeface="Times New Roman" panose="02020603050405020304" pitchFamily="18" charset="0"/>
                <a:cs typeface="Times New Roman" panose="02020603050405020304" pitchFamily="18" charset="0"/>
              </a:rPr>
              <a:t>ổi</a:t>
            </a:r>
            <a:r>
              <a:rPr lang="vi-VN" sz="240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Cậu thứ hai bảo: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a:t>
            </a:r>
            <a:r>
              <a:rPr lang="vi-VN" sz="240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ò</a:t>
            </a:r>
            <a:r>
              <a:rPr lang="vi-VN" sz="2400">
                <a:latin typeface="Times New Roman" panose="02020603050405020304" pitchFamily="18" charset="0"/>
                <a:cs typeface="Times New Roman" panose="02020603050405020304" pitchFamily="18" charset="0"/>
              </a:rPr>
              <a:t>n tớ, tớ sẽ nói là đang đi thì gặp ông ngoại.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a:t>
            </a:r>
            <a:r>
              <a:rPr lang="vi-VN" sz="2400">
                <a:latin typeface="Times New Roman" panose="02020603050405020304" pitchFamily="18" charset="0"/>
                <a:cs typeface="Times New Roman" panose="02020603050405020304" pitchFamily="18" charset="0"/>
              </a:rPr>
              <a:t>Theo tớ, tốt nhất là chúng mình nhận lỗi với bố mẹ - </a:t>
            </a:r>
            <a:r>
              <a:rPr lang="en-US" sz="2400">
                <a:latin typeface="Times New Roman" panose="02020603050405020304" pitchFamily="18" charset="0"/>
                <a:cs typeface="Times New Roman" panose="02020603050405020304" pitchFamily="18" charset="0"/>
              </a:rPr>
              <a:t>cậ</a:t>
            </a:r>
            <a:r>
              <a:rPr lang="vi-VN" sz="2400">
                <a:latin typeface="Times New Roman" panose="02020603050405020304" pitchFamily="18" charset="0"/>
                <a:cs typeface="Times New Roman" panose="02020603050405020304" pitchFamily="18" charset="0"/>
              </a:rPr>
              <a:t>u thứ ba bàn.</a:t>
            </a:r>
            <a:endParaRPr lang="en-US" sz="2400">
              <a:latin typeface="Times New Roman" panose="02020603050405020304" pitchFamily="18" charset="0"/>
              <a:cs typeface="Times New Roman" panose="02020603050405020304" pitchFamily="18" charset="0"/>
            </a:endParaRPr>
          </a:p>
          <a:p>
            <a:pPr algn="r"/>
            <a:r>
              <a:rPr lang="en-US" sz="2000">
                <a:latin typeface="Times New Roman" panose="02020603050405020304" pitchFamily="18" charset="0"/>
                <a:cs typeface="Times New Roman" panose="02020603050405020304" pitchFamily="18" charset="0"/>
              </a:rPr>
              <a:t>Tiếng Việt 2 (1988)</a:t>
            </a:r>
            <a:endParaRPr lang="vi-VN" sz="2000">
              <a:latin typeface="Times New Roman" panose="02020603050405020304" pitchFamily="18" charset="0"/>
              <a:cs typeface="Times New Roman" panose="02020603050405020304" pitchFamily="18" charset="0"/>
            </a:endParaRPr>
          </a:p>
        </p:txBody>
      </p:sp>
      <p:sp>
        <p:nvSpPr>
          <p:cNvPr id="7" name="Rectangle 6"/>
          <p:cNvSpPr/>
          <p:nvPr/>
        </p:nvSpPr>
        <p:spPr>
          <a:xfrm>
            <a:off x="475872" y="4345195"/>
            <a:ext cx="11385619" cy="584775"/>
          </a:xfrm>
          <a:prstGeom prst="rect">
            <a:avLst/>
          </a:prstGeom>
        </p:spPr>
        <p:txBody>
          <a:bodyPr wrap="square">
            <a:spAutoFit/>
          </a:bodyPr>
          <a:lstStyle/>
          <a:p>
            <a:r>
              <a:rPr lang="en-US" sz="3200">
                <a:solidFill>
                  <a:srgbClr val="2A69A2"/>
                </a:solidFill>
                <a:latin typeface="UTM Flamenco" panose="02040603050506020204" pitchFamily="18" charset="0"/>
              </a:rPr>
              <a:t>Dựa vào dấu hiệu nào em nhận ra lời dẫn trực tiếp, lời dẫn gián tiếp?</a:t>
            </a:r>
            <a:endParaRPr lang="vi-VN" sz="3200">
              <a:solidFill>
                <a:srgbClr val="2A69A2"/>
              </a:solidFill>
              <a:latin typeface="UVN Bay Buom Nang" panose="00000900000000000000" pitchFamily="2" charset="0"/>
            </a:endParaRPr>
          </a:p>
        </p:txBody>
      </p:sp>
      <p:sp>
        <p:nvSpPr>
          <p:cNvPr id="8" name="Rectangle 7"/>
          <p:cNvSpPr/>
          <p:nvPr/>
        </p:nvSpPr>
        <p:spPr>
          <a:xfrm>
            <a:off x="1351363" y="4982916"/>
            <a:ext cx="5192318" cy="1669757"/>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vi-VN" sz="2700">
                <a:solidFill>
                  <a:srgbClr val="FF0000"/>
                </a:solidFill>
                <a:latin typeface="UVN Banh Mi" pitchFamily="2" charset="0"/>
                <a:ea typeface="+mj-ea"/>
                <a:cs typeface="+mj-cs"/>
              </a:rPr>
              <a:t>Lời dẫn trực tiếp là </a:t>
            </a:r>
            <a:r>
              <a:rPr lang="vi-VN" sz="2700">
                <a:solidFill>
                  <a:schemeClr val="tx1">
                    <a:lumMod val="95000"/>
                    <a:lumOff val="5000"/>
                  </a:schemeClr>
                </a:solidFill>
                <a:latin typeface="UVN Banh Mi" pitchFamily="2" charset="0"/>
                <a:ea typeface="+mj-ea"/>
                <a:cs typeface="+mj-cs"/>
              </a:rPr>
              <a:t>một câu trọn vẹn </a:t>
            </a:r>
            <a:r>
              <a:rPr lang="vi-VN" sz="2700">
                <a:solidFill>
                  <a:srgbClr val="FF0000"/>
                </a:solidFill>
                <a:latin typeface="UVN Banh Mi" pitchFamily="2" charset="0"/>
                <a:ea typeface="+mj-ea"/>
                <a:cs typeface="+mj-cs"/>
              </a:rPr>
              <a:t>được đặt sau dấu hai chấm phối hợp với dấu </a:t>
            </a:r>
            <a:r>
              <a:rPr lang="vi-VN" sz="2700">
                <a:solidFill>
                  <a:schemeClr val="tx1">
                    <a:lumMod val="95000"/>
                    <a:lumOff val="5000"/>
                  </a:schemeClr>
                </a:solidFill>
                <a:latin typeface="UVN Banh Mi" pitchFamily="2" charset="0"/>
                <a:ea typeface="+mj-ea"/>
                <a:cs typeface="+mj-cs"/>
              </a:rPr>
              <a:t>gạch ngang </a:t>
            </a:r>
            <a:r>
              <a:rPr lang="vi-VN" sz="2700">
                <a:solidFill>
                  <a:srgbClr val="FF0000"/>
                </a:solidFill>
                <a:latin typeface="UVN Banh Mi" pitchFamily="2" charset="0"/>
                <a:ea typeface="+mj-ea"/>
                <a:cs typeface="+mj-cs"/>
              </a:rPr>
              <a:t>đầu dòng hay dấu </a:t>
            </a:r>
            <a:r>
              <a:rPr lang="vi-VN" sz="2700">
                <a:solidFill>
                  <a:schemeClr val="tx1">
                    <a:lumMod val="95000"/>
                    <a:lumOff val="5000"/>
                  </a:schemeClr>
                </a:solidFill>
                <a:latin typeface="UVN Banh Mi" pitchFamily="2" charset="0"/>
                <a:ea typeface="+mj-ea"/>
                <a:cs typeface="+mj-cs"/>
              </a:rPr>
              <a:t>ngoặc kép</a:t>
            </a:r>
            <a:r>
              <a:rPr lang="vi-VN" sz="2700">
                <a:solidFill>
                  <a:srgbClr val="FF0000"/>
                </a:solidFill>
                <a:latin typeface="UVN Banh Mi" pitchFamily="2" charset="0"/>
                <a:ea typeface="+mj-ea"/>
                <a:cs typeface="+mj-cs"/>
              </a:rPr>
              <a:t>.</a:t>
            </a:r>
            <a:endParaRPr lang="en-US" sz="2700">
              <a:solidFill>
                <a:srgbClr val="FF0000"/>
              </a:solidFill>
              <a:latin typeface="UVN Banh Mi" pitchFamily="2" charset="0"/>
              <a:ea typeface="+mj-ea"/>
              <a:cs typeface="+mj-cs"/>
            </a:endParaRPr>
          </a:p>
        </p:txBody>
      </p:sp>
      <p:sp>
        <p:nvSpPr>
          <p:cNvPr id="9" name="Rectangle 8"/>
          <p:cNvSpPr/>
          <p:nvPr/>
        </p:nvSpPr>
        <p:spPr>
          <a:xfrm>
            <a:off x="7084257" y="4985419"/>
            <a:ext cx="3553974" cy="1576619"/>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pt-BR" sz="2700">
                <a:solidFill>
                  <a:srgbClr val="FF0000"/>
                </a:solidFill>
                <a:latin typeface="UVN Banh Mi" pitchFamily="2" charset="0"/>
                <a:ea typeface="+mj-ea"/>
                <a:cs typeface="+mj-cs"/>
              </a:rPr>
              <a:t>Lời dẫn gián tiếp đứng sau các từ nối: </a:t>
            </a:r>
            <a:r>
              <a:rPr lang="pt-BR" sz="2700">
                <a:solidFill>
                  <a:schemeClr val="tx1">
                    <a:lumMod val="95000"/>
                    <a:lumOff val="5000"/>
                  </a:schemeClr>
                </a:solidFill>
                <a:latin typeface="UVN Banh Mi" pitchFamily="2" charset="0"/>
                <a:ea typeface="+mj-ea"/>
                <a:cs typeface="+mj-cs"/>
              </a:rPr>
              <a:t>rằng, là</a:t>
            </a:r>
            <a:r>
              <a:rPr lang="pt-BR" sz="2700">
                <a:solidFill>
                  <a:srgbClr val="FF0000"/>
                </a:solidFill>
                <a:latin typeface="UVN Banh Mi" pitchFamily="2" charset="0"/>
                <a:ea typeface="+mj-ea"/>
                <a:cs typeface="+mj-cs"/>
              </a:rPr>
              <a:t> và </a:t>
            </a:r>
            <a:r>
              <a:rPr lang="pt-BR" sz="2700">
                <a:solidFill>
                  <a:schemeClr val="tx1">
                    <a:lumMod val="95000"/>
                    <a:lumOff val="5000"/>
                  </a:schemeClr>
                </a:solidFill>
                <a:latin typeface="UVN Banh Mi" pitchFamily="2" charset="0"/>
                <a:ea typeface="+mj-ea"/>
                <a:cs typeface="+mj-cs"/>
              </a:rPr>
              <a:t>dấu hai chấm</a:t>
            </a:r>
            <a:r>
              <a:rPr lang="pt-BR" sz="2700">
                <a:solidFill>
                  <a:srgbClr val="FF0000"/>
                </a:solidFill>
                <a:latin typeface="UVN Banh Mi" pitchFamily="2" charset="0"/>
                <a:ea typeface="+mj-ea"/>
                <a:cs typeface="+mj-cs"/>
              </a:rPr>
              <a:t>.</a:t>
            </a:r>
            <a:endParaRPr lang="en-US" sz="2700">
              <a:solidFill>
                <a:srgbClr val="FF0000"/>
              </a:solidFill>
              <a:latin typeface="UVN Banh Mi" pitchFamily="2" charset="0"/>
              <a:ea typeface="+mj-ea"/>
              <a:cs typeface="+mj-cs"/>
            </a:endParaRPr>
          </a:p>
        </p:txBody>
      </p:sp>
      <p:sp>
        <p:nvSpPr>
          <p:cNvPr id="10" name="Rectangle 9"/>
          <p:cNvSpPr/>
          <p:nvPr/>
        </p:nvSpPr>
        <p:spPr>
          <a:xfrm>
            <a:off x="8156816" y="1405187"/>
            <a:ext cx="2940834" cy="584775"/>
          </a:xfrm>
          <a:prstGeom prst="rect">
            <a:avLst/>
          </a:prstGeom>
        </p:spPr>
        <p:txBody>
          <a:bodyPr wrap="square">
            <a:spAutoFit/>
          </a:bodyPr>
          <a:lstStyle/>
          <a:p>
            <a:r>
              <a:rPr lang="en-US" sz="3200">
                <a:solidFill>
                  <a:srgbClr val="FF0000"/>
                </a:solidFill>
                <a:latin typeface="UTM Flamenco" panose="02040603050506020204" pitchFamily="18" charset="0"/>
              </a:rPr>
              <a:t>Lời dẫn trực tiếp</a:t>
            </a:r>
            <a:endParaRPr lang="vi-VN" sz="3200">
              <a:solidFill>
                <a:srgbClr val="FF0000"/>
              </a:solidFill>
              <a:latin typeface="UVN Bay Buom Nang" panose="00000900000000000000" pitchFamily="2" charset="0"/>
            </a:endParaRPr>
          </a:p>
        </p:txBody>
      </p:sp>
      <p:sp>
        <p:nvSpPr>
          <p:cNvPr id="11" name="Rectangle 10"/>
          <p:cNvSpPr/>
          <p:nvPr/>
        </p:nvSpPr>
        <p:spPr>
          <a:xfrm>
            <a:off x="8156816" y="1442716"/>
            <a:ext cx="2940834" cy="584775"/>
          </a:xfrm>
          <a:prstGeom prst="rect">
            <a:avLst/>
          </a:prstGeom>
        </p:spPr>
        <p:txBody>
          <a:bodyPr wrap="square">
            <a:spAutoFit/>
          </a:bodyPr>
          <a:lstStyle/>
          <a:p>
            <a:r>
              <a:rPr lang="en-US" sz="3200">
                <a:solidFill>
                  <a:srgbClr val="FF0000"/>
                </a:solidFill>
                <a:latin typeface="UTM Flamenco" panose="02040603050506020204" pitchFamily="18" charset="0"/>
              </a:rPr>
              <a:t>Lời dẫn gián tiếp</a:t>
            </a:r>
            <a:endParaRPr lang="vi-VN" sz="3200">
              <a:solidFill>
                <a:srgbClr val="FF0000"/>
              </a:solidFill>
              <a:latin typeface="UVN Bay Buom Nang" panose="00000900000000000000" pitchFamily="2" charset="0"/>
            </a:endParaRPr>
          </a:p>
        </p:txBody>
      </p:sp>
      <p:sp>
        <p:nvSpPr>
          <p:cNvPr id="16" name="Oval 15"/>
          <p:cNvSpPr/>
          <p:nvPr/>
        </p:nvSpPr>
        <p:spPr>
          <a:xfrm>
            <a:off x="3182508" y="2914076"/>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Oval 16"/>
          <p:cNvSpPr/>
          <p:nvPr/>
        </p:nvSpPr>
        <p:spPr>
          <a:xfrm>
            <a:off x="2119271" y="3328658"/>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2119271" y="3667213"/>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9061787" y="2522147"/>
            <a:ext cx="360000" cy="360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981215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11"/>
                                        </p:tgtEl>
                                        <p:attrNameLst>
                                          <p:attrName>ppt_w</p:attrName>
                                        </p:attrNameLst>
                                      </p:cBhvr>
                                      <p:tavLst>
                                        <p:tav tm="0">
                                          <p:val>
                                            <p:strVal val="ppt_w"/>
                                          </p:val>
                                        </p:tav>
                                        <p:tav tm="100000">
                                          <p:val>
                                            <p:fltVal val="0"/>
                                          </p:val>
                                        </p:tav>
                                      </p:tavLst>
                                    </p:anim>
                                    <p:anim calcmode="lin" valueType="num">
                                      <p:cBhvr>
                                        <p:cTn id="62" dur="500"/>
                                        <p:tgtEl>
                                          <p:spTgt spid="11"/>
                                        </p:tgtEl>
                                        <p:attrNameLst>
                                          <p:attrName>ppt_h</p:attrName>
                                        </p:attrNameLst>
                                      </p:cBhvr>
                                      <p:tavLst>
                                        <p:tav tm="0">
                                          <p:val>
                                            <p:strVal val="ppt_h"/>
                                          </p:val>
                                        </p:tav>
                                        <p:tav tm="100000">
                                          <p:val>
                                            <p:fltVal val="0"/>
                                          </p:val>
                                        </p:tav>
                                      </p:tavLst>
                                    </p:anim>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23" presetClass="entr" presetSubtype="16" fill="hold" grpId="0" nodeType="withEffect">
                                  <p:stCondLst>
                                    <p:cond delay="0"/>
                                  </p:stCondLst>
                                  <p:iterate type="wd">
                                    <p:tmPct val="10000"/>
                                  </p:iterate>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down)">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Effect transition="in" filter="fade">
                                      <p:cBhvr>
                                        <p:cTn id="90" dur="500"/>
                                        <p:tgtEl>
                                          <p:spTgt spid="18"/>
                                        </p:tgtEl>
                                      </p:cBhvr>
                                    </p:animEffect>
                                  </p:childTnLst>
                                </p:cTn>
                              </p:par>
                            </p:childTnLst>
                          </p:cTn>
                        </p:par>
                        <p:par>
                          <p:cTn id="91" fill="hold">
                            <p:stCondLst>
                              <p:cond delay="500"/>
                            </p:stCondLst>
                            <p:childTnLst>
                              <p:par>
                                <p:cTn id="92" presetID="30" presetClass="emph" presetSubtype="0" repeatCount="5000" fill="hold" grpId="1" nodeType="afterEffect">
                                  <p:stCondLst>
                                    <p:cond delay="0"/>
                                  </p:stCondLst>
                                  <p:childTnLst>
                                    <p:animClr clrSpc="hsl" dir="cw">
                                      <p:cBhvr override="childStyle">
                                        <p:cTn id="93" dur="500" fill="hold"/>
                                        <p:tgtEl>
                                          <p:spTgt spid="16"/>
                                        </p:tgtEl>
                                        <p:attrNameLst>
                                          <p:attrName>style.color</p:attrName>
                                        </p:attrNameLst>
                                      </p:cBhvr>
                                      <p:by>
                                        <p:hsl h="0" s="12549" l="25098"/>
                                      </p:by>
                                    </p:animClr>
                                    <p:animClr clrSpc="hsl" dir="cw">
                                      <p:cBhvr>
                                        <p:cTn id="94" dur="500" fill="hold"/>
                                        <p:tgtEl>
                                          <p:spTgt spid="16"/>
                                        </p:tgtEl>
                                        <p:attrNameLst>
                                          <p:attrName>fillcolor</p:attrName>
                                        </p:attrNameLst>
                                      </p:cBhvr>
                                      <p:by>
                                        <p:hsl h="0" s="12549" l="25098"/>
                                      </p:by>
                                    </p:animClr>
                                    <p:animClr clrSpc="hsl" dir="cw">
                                      <p:cBhvr>
                                        <p:cTn id="95" dur="500" fill="hold"/>
                                        <p:tgtEl>
                                          <p:spTgt spid="16"/>
                                        </p:tgtEl>
                                        <p:attrNameLst>
                                          <p:attrName>stroke.color</p:attrName>
                                        </p:attrNameLst>
                                      </p:cBhvr>
                                      <p:by>
                                        <p:hsl h="0" s="12549" l="25098"/>
                                      </p:by>
                                    </p:animClr>
                                    <p:set>
                                      <p:cBhvr>
                                        <p:cTn id="96" dur="500" fill="hold"/>
                                        <p:tgtEl>
                                          <p:spTgt spid="16"/>
                                        </p:tgtEl>
                                        <p:attrNameLst>
                                          <p:attrName>fill.type</p:attrName>
                                        </p:attrNameLst>
                                      </p:cBhvr>
                                      <p:to>
                                        <p:strVal val="solid"/>
                                      </p:to>
                                    </p:set>
                                  </p:childTnLst>
                                </p:cTn>
                              </p:par>
                              <p:par>
                                <p:cTn id="97" presetID="30" presetClass="emph" presetSubtype="0" repeatCount="5000" fill="hold" grpId="1" nodeType="withEffect">
                                  <p:stCondLst>
                                    <p:cond delay="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par>
                                <p:cTn id="102" presetID="30" presetClass="emph" presetSubtype="0" repeatCount="5000" fill="hold" grpId="1" nodeType="withEffect">
                                  <p:stCondLst>
                                    <p:cond delay="0"/>
                                  </p:stCondLst>
                                  <p:childTnLst>
                                    <p:animClr clrSpc="hsl" dir="cw">
                                      <p:cBhvr override="childStyle">
                                        <p:cTn id="103" dur="500" fill="hold"/>
                                        <p:tgtEl>
                                          <p:spTgt spid="18"/>
                                        </p:tgtEl>
                                        <p:attrNameLst>
                                          <p:attrName>style.color</p:attrName>
                                        </p:attrNameLst>
                                      </p:cBhvr>
                                      <p:by>
                                        <p:hsl h="0" s="12549" l="25098"/>
                                      </p:by>
                                    </p:animClr>
                                    <p:animClr clrSpc="hsl" dir="cw">
                                      <p:cBhvr>
                                        <p:cTn id="104" dur="500" fill="hold"/>
                                        <p:tgtEl>
                                          <p:spTgt spid="18"/>
                                        </p:tgtEl>
                                        <p:attrNameLst>
                                          <p:attrName>fillcolor</p:attrName>
                                        </p:attrNameLst>
                                      </p:cBhvr>
                                      <p:by>
                                        <p:hsl h="0" s="12549" l="25098"/>
                                      </p:by>
                                    </p:animClr>
                                    <p:animClr clrSpc="hsl" dir="cw">
                                      <p:cBhvr>
                                        <p:cTn id="105" dur="500" fill="hold"/>
                                        <p:tgtEl>
                                          <p:spTgt spid="18"/>
                                        </p:tgtEl>
                                        <p:attrNameLst>
                                          <p:attrName>stroke.color</p:attrName>
                                        </p:attrNameLst>
                                      </p:cBhvr>
                                      <p:by>
                                        <p:hsl h="0" s="12549" l="25098"/>
                                      </p:by>
                                    </p:animClr>
                                    <p:set>
                                      <p:cBhvr>
                                        <p:cTn id="106" dur="500" fill="hold"/>
                                        <p:tgtEl>
                                          <p:spTgt spid="18"/>
                                        </p:tgtEl>
                                        <p:attrNameLst>
                                          <p:attrName>fill.type</p:attrName>
                                        </p:attrNameLst>
                                      </p:cBhvr>
                                      <p:to>
                                        <p:strVal val="solid"/>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wipe(down)">
                                      <p:cBhvr>
                                        <p:cTn id="111" dur="500"/>
                                        <p:tgtEl>
                                          <p:spTgt spid="9"/>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1" nodeType="clickEffect">
                                  <p:stCondLst>
                                    <p:cond delay="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500" fill="hold"/>
                                        <p:tgtEl>
                                          <p:spTgt spid="19"/>
                                        </p:tgtEl>
                                        <p:attrNameLst>
                                          <p:attrName>ppt_w</p:attrName>
                                        </p:attrNameLst>
                                      </p:cBhvr>
                                      <p:tavLst>
                                        <p:tav tm="0">
                                          <p:val>
                                            <p:fltVal val="0"/>
                                          </p:val>
                                        </p:tav>
                                        <p:tav tm="100000">
                                          <p:val>
                                            <p:strVal val="#ppt_w"/>
                                          </p:val>
                                        </p:tav>
                                      </p:tavLst>
                                    </p:anim>
                                    <p:anim calcmode="lin" valueType="num">
                                      <p:cBhvr>
                                        <p:cTn id="117" dur="500" fill="hold"/>
                                        <p:tgtEl>
                                          <p:spTgt spid="19"/>
                                        </p:tgtEl>
                                        <p:attrNameLst>
                                          <p:attrName>ppt_h</p:attrName>
                                        </p:attrNameLst>
                                      </p:cBhvr>
                                      <p:tavLst>
                                        <p:tav tm="0">
                                          <p:val>
                                            <p:fltVal val="0"/>
                                          </p:val>
                                        </p:tav>
                                        <p:tav tm="100000">
                                          <p:val>
                                            <p:strVal val="#ppt_h"/>
                                          </p:val>
                                        </p:tav>
                                      </p:tavLst>
                                    </p:anim>
                                    <p:animEffect transition="in" filter="fade">
                                      <p:cBhvr>
                                        <p:cTn id="118" dur="500"/>
                                        <p:tgtEl>
                                          <p:spTgt spid="19"/>
                                        </p:tgtEl>
                                      </p:cBhvr>
                                    </p:animEffect>
                                  </p:childTnLst>
                                </p:cTn>
                              </p:par>
                              <p:par>
                                <p:cTn id="119" presetID="30" presetClass="emph" presetSubtype="0" repeatCount="5000" fill="hold" grpId="0" nodeType="withEffect">
                                  <p:stCondLst>
                                    <p:cond delay="0"/>
                                  </p:stCondLst>
                                  <p:childTnLst>
                                    <p:animClr clrSpc="hsl" dir="cw">
                                      <p:cBhvr override="childStyle">
                                        <p:cTn id="120" dur="500" fill="hold"/>
                                        <p:tgtEl>
                                          <p:spTgt spid="19"/>
                                        </p:tgtEl>
                                        <p:attrNameLst>
                                          <p:attrName>style.color</p:attrName>
                                        </p:attrNameLst>
                                      </p:cBhvr>
                                      <p:by>
                                        <p:hsl h="0" s="12549" l="25098"/>
                                      </p:by>
                                    </p:animClr>
                                    <p:animClr clrSpc="hsl" dir="cw">
                                      <p:cBhvr>
                                        <p:cTn id="121" dur="500" fill="hold"/>
                                        <p:tgtEl>
                                          <p:spTgt spid="19"/>
                                        </p:tgtEl>
                                        <p:attrNameLst>
                                          <p:attrName>fillcolor</p:attrName>
                                        </p:attrNameLst>
                                      </p:cBhvr>
                                      <p:by>
                                        <p:hsl h="0" s="12549" l="25098"/>
                                      </p:by>
                                    </p:animClr>
                                    <p:animClr clrSpc="hsl" dir="cw">
                                      <p:cBhvr>
                                        <p:cTn id="122" dur="500" fill="hold"/>
                                        <p:tgtEl>
                                          <p:spTgt spid="19"/>
                                        </p:tgtEl>
                                        <p:attrNameLst>
                                          <p:attrName>stroke.color</p:attrName>
                                        </p:attrNameLst>
                                      </p:cBhvr>
                                      <p:by>
                                        <p:hsl h="0" s="12549" l="25098"/>
                                      </p:by>
                                    </p:animClr>
                                    <p:set>
                                      <p:cBhvr>
                                        <p:cTn id="123"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animBg="1"/>
      <p:bldP spid="3" grpId="0"/>
      <p:bldP spid="5" grpId="0"/>
      <p:bldP spid="6" grpId="0" animBg="1"/>
      <p:bldP spid="7" grpId="0"/>
      <p:bldP spid="8" grpId="0" animBg="1"/>
      <p:bldP spid="9" grpId="0" animBg="1"/>
      <p:bldP spid="10" grpId="0"/>
      <p:bldP spid="10" grpId="1"/>
      <p:bldP spid="11" grpId="0"/>
      <p:bldP spid="11" grpId="1"/>
      <p:bldP spid="16" grpId="0" animBg="1"/>
      <p:bldP spid="16" grpId="1" animBg="1"/>
      <p:bldP spid="17" grpId="0" animBg="1"/>
      <p:bldP spid="17" grpId="1" animBg="1"/>
      <p:bldP spid="18" grpId="0" animBg="1"/>
      <p:bldP spid="18"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85" y="407632"/>
            <a:ext cx="1972624" cy="1400176"/>
          </a:xfrm>
          <a:prstGeom prst="rect">
            <a:avLst/>
          </a:prstGeom>
        </p:spPr>
      </p:pic>
      <p:sp>
        <p:nvSpPr>
          <p:cNvPr id="3" name="Rectangle 2"/>
          <p:cNvSpPr/>
          <p:nvPr/>
        </p:nvSpPr>
        <p:spPr>
          <a:xfrm>
            <a:off x="2380511" y="688008"/>
            <a:ext cx="9185977" cy="1077218"/>
          </a:xfrm>
          <a:prstGeom prst="rect">
            <a:avLst/>
          </a:prstGeom>
        </p:spPr>
        <p:txBody>
          <a:bodyPr wrap="none">
            <a:spAutoFit/>
          </a:bodyPr>
          <a:lstStyle/>
          <a:p>
            <a:pPr algn="r">
              <a:spcAft>
                <a:spcPts val="0"/>
              </a:spcAft>
            </a:pPr>
            <a:r>
              <a:rPr lang="pt-BR" sz="3200">
                <a:solidFill>
                  <a:srgbClr val="5A8030"/>
                </a:solidFill>
                <a:latin typeface="UVN Bay Buom Nang" panose="00000900000000000000" pitchFamily="2" charset="0"/>
              </a:rPr>
              <a:t>Chuyển lời dẫn gián tiếp </a:t>
            </a:r>
            <a:br>
              <a:rPr lang="pt-BR" sz="3200">
                <a:solidFill>
                  <a:srgbClr val="5A8030"/>
                </a:solidFill>
                <a:latin typeface="UVN Bay Buom Nang" panose="00000900000000000000" pitchFamily="2" charset="0"/>
              </a:rPr>
            </a:br>
            <a:r>
              <a:rPr lang="pt-BR" sz="3200">
                <a:solidFill>
                  <a:srgbClr val="5A8030"/>
                </a:solidFill>
                <a:latin typeface="UVN Bay Buom Nang" panose="00000900000000000000" pitchFamily="2" charset="0"/>
              </a:rPr>
              <a:t>trong đoạn văn sau thành lời dẫn trực tiếp.</a:t>
            </a:r>
            <a:endParaRPr lang="en-US" sz="3200">
              <a:solidFill>
                <a:srgbClr val="5A8030"/>
              </a:solidFill>
              <a:latin typeface="UVN Bay Buom Nang" panose="00000900000000000000" pitchFamily="2" charset="0"/>
            </a:endParaRPr>
          </a:p>
        </p:txBody>
      </p:sp>
      <p:sp>
        <p:nvSpPr>
          <p:cNvPr id="4" name="Rectangle 3"/>
          <p:cNvSpPr/>
          <p:nvPr/>
        </p:nvSpPr>
        <p:spPr>
          <a:xfrm>
            <a:off x="2870156" y="480870"/>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2</a:t>
            </a:r>
            <a:endParaRPr lang="en-US" sz="3600">
              <a:solidFill>
                <a:srgbClr val="992123"/>
              </a:solidFill>
              <a:latin typeface="UVN Banh Mi" pitchFamily="2" charset="0"/>
            </a:endParaRPr>
          </a:p>
        </p:txBody>
      </p:sp>
      <p:sp>
        <p:nvSpPr>
          <p:cNvPr id="5" name="Rectangle 4"/>
          <p:cNvSpPr/>
          <p:nvPr/>
        </p:nvSpPr>
        <p:spPr>
          <a:xfrm>
            <a:off x="291338" y="2072371"/>
            <a:ext cx="11427550" cy="1815882"/>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Vua nhìn thấy những miếng trầu tê</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 rất khéo bèn hỏi bà hàng n</a:t>
            </a:r>
            <a:r>
              <a:rPr lang="en-US" sz="2800" b="1">
                <a:latin typeface="Times New Roman" panose="02020603050405020304" pitchFamily="18" charset="0"/>
                <a:cs typeface="Times New Roman" panose="02020603050405020304" pitchFamily="18" charset="0"/>
              </a:rPr>
              <a:t>ước</a:t>
            </a:r>
            <a:r>
              <a:rPr lang="vi-VN" sz="2800" b="1">
                <a:latin typeface="Times New Roman" panose="02020603050405020304" pitchFamily="18" charset="0"/>
                <a:cs typeface="Times New Roman" panose="02020603050405020304" pitchFamily="18" charset="0"/>
              </a:rPr>
              <a:t> xem tr</a:t>
            </a:r>
            <a:r>
              <a:rPr lang="en-US" sz="2800" b="1">
                <a:latin typeface="Times New Roman" panose="02020603050405020304" pitchFamily="18" charset="0"/>
                <a:cs typeface="Times New Roman" panose="02020603050405020304" pitchFamily="18" charset="0"/>
              </a:rPr>
              <a:t>ầ</a:t>
            </a:r>
            <a:r>
              <a:rPr lang="vi-VN" sz="2800" b="1">
                <a:latin typeface="Times New Roman" panose="02020603050405020304" pitchFamily="18" charset="0"/>
                <a:cs typeface="Times New Roman" panose="02020603050405020304" pitchFamily="18" charset="0"/>
              </a:rPr>
              <a:t>u đó ai </a:t>
            </a:r>
            <a:r>
              <a:rPr lang="en-US" sz="2800" b="1">
                <a:latin typeface="Times New Roman" panose="02020603050405020304" pitchFamily="18" charset="0"/>
                <a:cs typeface="Times New Roman" panose="02020603050405020304" pitchFamily="18" charset="0"/>
              </a:rPr>
              <a:t>t</a:t>
            </a:r>
            <a:r>
              <a:rPr lang="vi-VN" sz="2800" b="1">
                <a:latin typeface="Times New Roman" panose="02020603050405020304" pitchFamily="18" charset="0"/>
                <a:cs typeface="Times New Roman" panose="02020603050405020304" pitchFamily="18" charset="0"/>
              </a:rPr>
              <a:t>êm. Bà lão b</a:t>
            </a:r>
            <a:r>
              <a:rPr lang="en-US" sz="2800" b="1">
                <a:latin typeface="Times New Roman" panose="02020603050405020304" pitchFamily="18" charset="0"/>
                <a:cs typeface="Times New Roman" panose="02020603050405020304" pitchFamily="18" charset="0"/>
              </a:rPr>
              <a:t>ả</a:t>
            </a:r>
            <a:r>
              <a:rPr lang="vi-VN" sz="2800" b="1">
                <a:latin typeface="Times New Roman" panose="02020603050405020304" pitchFamily="18" charset="0"/>
                <a:cs typeface="Times New Roman" panose="02020603050405020304" pitchFamily="18" charset="0"/>
              </a:rPr>
              <a:t>o chính tay bà tê</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 Vua g</a:t>
            </a:r>
            <a:r>
              <a:rPr lang="en-US" sz="2800" b="1">
                <a:latin typeface="Times New Roman" panose="02020603050405020304" pitchFamily="18" charset="0"/>
                <a:cs typeface="Times New Roman" panose="02020603050405020304" pitchFamily="18" charset="0"/>
              </a:rPr>
              <a:t>ặ</a:t>
            </a:r>
            <a:r>
              <a:rPr lang="vi-VN" sz="2800" b="1">
                <a:latin typeface="Times New Roman" panose="02020603050405020304" pitchFamily="18" charset="0"/>
                <a:cs typeface="Times New Roman" panose="02020603050405020304" pitchFamily="18" charset="0"/>
              </a:rPr>
              <a:t>ng hỏi mãi, bà lão đành nói thật là con gái bà têm.</a:t>
            </a:r>
          </a:p>
          <a:p>
            <a:pPr algn="r"/>
            <a:r>
              <a:rPr lang="en-US" sz="2400" b="1" i="1">
                <a:latin typeface="Times New Roman" panose="02020603050405020304" pitchFamily="18" charset="0"/>
                <a:cs typeface="Times New Roman" panose="02020603050405020304" pitchFamily="18" charset="0"/>
              </a:rPr>
              <a:t>Truyện Tấm Cám</a:t>
            </a:r>
            <a:endParaRPr lang="vi-VN" sz="2400" b="1" i="1">
              <a:latin typeface="Times New Roman" panose="02020603050405020304" pitchFamily="18" charset="0"/>
              <a:cs typeface="Times New Roman" panose="02020603050405020304" pitchFamily="18" charset="0"/>
            </a:endParaRPr>
          </a:p>
        </p:txBody>
      </p:sp>
      <p:sp>
        <p:nvSpPr>
          <p:cNvPr id="6" name="Rectangle 5"/>
          <p:cNvSpPr/>
          <p:nvPr/>
        </p:nvSpPr>
        <p:spPr>
          <a:xfrm>
            <a:off x="899388" y="3989697"/>
            <a:ext cx="10211450" cy="584775"/>
          </a:xfrm>
          <a:prstGeom prst="rect">
            <a:avLst/>
          </a:prstGeom>
        </p:spPr>
        <p:txBody>
          <a:bodyPr wrap="none">
            <a:spAutoFit/>
          </a:bodyPr>
          <a:lstStyle/>
          <a:p>
            <a:r>
              <a:rPr lang="en-US" sz="3200">
                <a:solidFill>
                  <a:srgbClr val="2A69A2"/>
                </a:solidFill>
                <a:latin typeface="UTM Flamenco" panose="02040603050506020204" pitchFamily="18" charset="0"/>
              </a:rPr>
              <a:t>Muốn chuyển lời dẫn gián tiếp thành trực tiếp ta phải làm gì?</a:t>
            </a:r>
          </a:p>
        </p:txBody>
      </p:sp>
      <p:sp>
        <p:nvSpPr>
          <p:cNvPr id="7" name="Rectangle 6"/>
          <p:cNvSpPr/>
          <p:nvPr/>
        </p:nvSpPr>
        <p:spPr>
          <a:xfrm>
            <a:off x="1132028" y="3991799"/>
            <a:ext cx="8925841" cy="584775"/>
          </a:xfrm>
          <a:prstGeom prst="rect">
            <a:avLst/>
          </a:prstGeom>
        </p:spPr>
        <p:txBody>
          <a:bodyPr wrap="none">
            <a:spAutoFit/>
          </a:bodyPr>
          <a:lstStyle/>
          <a:p>
            <a:r>
              <a:rPr lang="en-US" sz="3200">
                <a:solidFill>
                  <a:srgbClr val="2A69A2"/>
                </a:solidFill>
                <a:latin typeface="UTM Flamenco" panose="02040603050506020204" pitchFamily="18" charset="0"/>
              </a:rPr>
              <a:t>Muốn chuyển lời dẫn gián tiếp thành trực tiếp ta phải:</a:t>
            </a:r>
          </a:p>
        </p:txBody>
      </p:sp>
      <p:sp>
        <p:nvSpPr>
          <p:cNvPr id="8" name="Rounded Rectangle 7"/>
          <p:cNvSpPr/>
          <p:nvPr/>
        </p:nvSpPr>
        <p:spPr>
          <a:xfrm>
            <a:off x="1973197" y="4692902"/>
            <a:ext cx="8477089" cy="1641861"/>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	</a:t>
            </a:r>
          </a:p>
          <a:p>
            <a:pPr>
              <a:lnSpc>
                <a:spcPct val="90000"/>
              </a:lnSpc>
              <a:spcBef>
                <a:spcPct val="0"/>
              </a:spcBef>
            </a:pP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Thay đổi từ xưng hô </a:t>
            </a:r>
            <a:endParaRPr lang="en-US" sz="2700">
              <a:solidFill>
                <a:srgbClr val="FFFF66"/>
              </a:solidFill>
              <a:latin typeface="UVN Banh Mi" pitchFamily="2" charset="0"/>
              <a:ea typeface="+mj-ea"/>
              <a:cs typeface="+mj-cs"/>
            </a:endParaRPr>
          </a:p>
          <a:p>
            <a:pPr>
              <a:lnSpc>
                <a:spcPct val="90000"/>
              </a:lnSpc>
              <a:spcBef>
                <a:spcPct val="0"/>
              </a:spcBef>
            </a:pPr>
            <a:r>
              <a:rPr lang="en-US" sz="2700">
                <a:solidFill>
                  <a:srgbClr val="FFFF66"/>
                </a:solidFill>
                <a:latin typeface="UVN Banh Mi" pitchFamily="2" charset="0"/>
                <a:ea typeface="+mj-ea"/>
                <a:cs typeface="+mj-cs"/>
              </a:rPr>
              <a:t>- Đ</a:t>
            </a:r>
            <a:r>
              <a:rPr lang="vi-VN" sz="2700">
                <a:solidFill>
                  <a:srgbClr val="FFFF66"/>
                </a:solidFill>
                <a:latin typeface="UVN Banh Mi" pitchFamily="2" charset="0"/>
                <a:ea typeface="+mj-ea"/>
                <a:cs typeface="+mj-cs"/>
              </a:rPr>
              <a:t>ặt lời nói trực tiếp vào sau dấu hai chấm kết hợp với</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gạch đầu dòng</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hoặc dấu ngoặc kép.</a:t>
            </a:r>
            <a:endParaRPr lang="en-US" sz="2700">
              <a:solidFill>
                <a:srgbClr val="FFFF66"/>
              </a:solidFill>
              <a:latin typeface="UVN Banh Mi" pitchFamily="2" charset="0"/>
              <a:ea typeface="+mj-ea"/>
              <a:cs typeface="+mj-cs"/>
            </a:endParaRPr>
          </a:p>
        </p:txBody>
      </p:sp>
    </p:spTree>
    <p:extLst>
      <p:ext uri="{BB962C8B-B14F-4D97-AF65-F5344CB8AC3E}">
        <p14:creationId xmlns:p14="http://schemas.microsoft.com/office/powerpoint/2010/main" val="4254073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iterate type="wd">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3"/>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1" nodeType="clickEffect">
                                  <p:stCondLst>
                                    <p:cond delay="0"/>
                                  </p:stCondLst>
                                  <p:iterate type="wd">
                                    <p:tmPct val="0"/>
                                  </p:iterate>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 calcmode="lin" valueType="num">
                                      <p:cBhvr>
                                        <p:cTn id="37" dur="500"/>
                                        <p:tgtEl>
                                          <p:spTgt spid="6"/>
                                        </p:tgtEl>
                                        <p:attrNameLst>
                                          <p:attrName>style.rotation</p:attrName>
                                        </p:attrNameLst>
                                      </p:cBhvr>
                                      <p:tavLst>
                                        <p:tav tm="0">
                                          <p:val>
                                            <p:fltVal val="0"/>
                                          </p:val>
                                        </p:tav>
                                        <p:tav tm="100000">
                                          <p:val>
                                            <p:fltVal val="90"/>
                                          </p:val>
                                        </p:tav>
                                      </p:tavLst>
                                    </p:anim>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50" presetClass="entr" presetSubtype="0" decel="100000" fill="hold" grpId="0" nodeType="with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ppt_w+.3"/>
                                          </p:val>
                                        </p:tav>
                                        <p:tav tm="100000">
                                          <p:val>
                                            <p:strVal val="#ppt_w"/>
                                          </p:val>
                                        </p:tav>
                                      </p:tavLst>
                                    </p:anim>
                                    <p:anim calcmode="lin" valueType="num">
                                      <p:cBhvr>
                                        <p:cTn id="43" dur="500" fill="hold"/>
                                        <p:tgtEl>
                                          <p:spTgt spid="7"/>
                                        </p:tgtEl>
                                        <p:attrNameLst>
                                          <p:attrName>ppt_h</p:attrName>
                                        </p:attrNameLst>
                                      </p:cBhvr>
                                      <p:tavLst>
                                        <p:tav tm="0">
                                          <p:val>
                                            <p:strVal val="#ppt_h"/>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iterate type="wd">
                                    <p:tmPct val="10000"/>
                                  </p:iterate>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6" grpId="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60891" y="2256578"/>
            <a:ext cx="5395511" cy="3908762"/>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LỜI DẪN GIÁN TIẾP</a:t>
            </a:r>
          </a:p>
          <a:p>
            <a:pPr algn="just"/>
            <a:endParaRPr lang="en-US" sz="2800">
              <a:solidFill>
                <a:srgbClr val="FF000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Vua nhìn thấy những miếng trầu tê</a:t>
            </a:r>
            <a:r>
              <a:rPr lang="en-US" sz="2800">
                <a:latin typeface="Times New Roman" panose="02020603050405020304" pitchFamily="18" charset="0"/>
                <a:cs typeface="Times New Roman" panose="02020603050405020304" pitchFamily="18" charset="0"/>
              </a:rPr>
              <a:t>m</a:t>
            </a:r>
            <a:r>
              <a:rPr lang="vi-VN" sz="2800">
                <a:latin typeface="Times New Roman" panose="02020603050405020304" pitchFamily="18" charset="0"/>
                <a:cs typeface="Times New Roman" panose="02020603050405020304" pitchFamily="18" charset="0"/>
              </a:rPr>
              <a:t> rất khéo bèn hỏi bà hàng n</a:t>
            </a:r>
            <a:r>
              <a:rPr lang="en-US" sz="2800">
                <a:latin typeface="Times New Roman" panose="02020603050405020304" pitchFamily="18" charset="0"/>
                <a:cs typeface="Times New Roman" panose="02020603050405020304" pitchFamily="18" charset="0"/>
              </a:rPr>
              <a:t>ước</a:t>
            </a:r>
            <a:r>
              <a:rPr lang="vi-VN" sz="2800">
                <a:latin typeface="Times New Roman" panose="02020603050405020304" pitchFamily="18" charset="0"/>
                <a:cs typeface="Times New Roman" panose="02020603050405020304" pitchFamily="18" charset="0"/>
              </a:rPr>
              <a:t> xem tr</a:t>
            </a:r>
            <a:r>
              <a:rPr lang="en-US" sz="2800">
                <a:latin typeface="Times New Roman" panose="02020603050405020304" pitchFamily="18" charset="0"/>
                <a:cs typeface="Times New Roman" panose="02020603050405020304" pitchFamily="18" charset="0"/>
              </a:rPr>
              <a:t>ầ</a:t>
            </a:r>
            <a:r>
              <a:rPr lang="vi-VN" sz="2800">
                <a:latin typeface="Times New Roman" panose="02020603050405020304" pitchFamily="18" charset="0"/>
                <a:cs typeface="Times New Roman" panose="02020603050405020304" pitchFamily="18" charset="0"/>
              </a:rPr>
              <a:t>u đó ai </a:t>
            </a: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êm. Bà lão b</a:t>
            </a:r>
            <a:r>
              <a:rPr lang="en-US" sz="2800">
                <a:latin typeface="Times New Roman" panose="02020603050405020304" pitchFamily="18" charset="0"/>
                <a:cs typeface="Times New Roman" panose="02020603050405020304" pitchFamily="18" charset="0"/>
              </a:rPr>
              <a:t>ả</a:t>
            </a:r>
            <a:r>
              <a:rPr lang="vi-VN" sz="2800">
                <a:latin typeface="Times New Roman" panose="02020603050405020304" pitchFamily="18" charset="0"/>
                <a:cs typeface="Times New Roman" panose="02020603050405020304" pitchFamily="18" charset="0"/>
              </a:rPr>
              <a:t>o chính tay bà tê</a:t>
            </a:r>
            <a:r>
              <a:rPr lang="en-US" sz="2800">
                <a:latin typeface="Times New Roman" panose="02020603050405020304" pitchFamily="18" charset="0"/>
                <a:cs typeface="Times New Roman" panose="02020603050405020304" pitchFamily="18" charset="0"/>
              </a:rPr>
              <a:t>m</a:t>
            </a:r>
            <a:r>
              <a:rPr lang="vi-VN" sz="2800">
                <a:latin typeface="Times New Roman" panose="02020603050405020304" pitchFamily="18" charset="0"/>
                <a:cs typeface="Times New Roman" panose="02020603050405020304" pitchFamily="18" charset="0"/>
              </a:rPr>
              <a:t>. Vua g</a:t>
            </a:r>
            <a:r>
              <a:rPr lang="en-US" sz="2800">
                <a:latin typeface="Times New Roman" panose="02020603050405020304" pitchFamily="18" charset="0"/>
                <a:cs typeface="Times New Roman" panose="02020603050405020304" pitchFamily="18" charset="0"/>
              </a:rPr>
              <a:t>ặ</a:t>
            </a:r>
            <a:r>
              <a:rPr lang="vi-VN" sz="2800">
                <a:latin typeface="Times New Roman" panose="02020603050405020304" pitchFamily="18" charset="0"/>
                <a:cs typeface="Times New Roman" panose="02020603050405020304" pitchFamily="18" charset="0"/>
              </a:rPr>
              <a:t>ng hỏi mãi, bà lão đành nói thật là con gái bà têm.</a:t>
            </a:r>
          </a:p>
          <a:p>
            <a:pPr algn="r"/>
            <a:r>
              <a:rPr lang="en-US" sz="2400" i="1">
                <a:latin typeface="Times New Roman" panose="02020603050405020304" pitchFamily="18" charset="0"/>
                <a:cs typeface="Times New Roman" panose="02020603050405020304" pitchFamily="18" charset="0"/>
              </a:rPr>
              <a:t>Truyện Tấm Cám</a:t>
            </a:r>
            <a:endParaRPr lang="vi-VN" sz="2400" i="1">
              <a:latin typeface="Times New Roman" panose="02020603050405020304" pitchFamily="18" charset="0"/>
              <a:cs typeface="Times New Roman" panose="02020603050405020304" pitchFamily="18" charset="0"/>
            </a:endParaRPr>
          </a:p>
        </p:txBody>
      </p:sp>
      <p:sp>
        <p:nvSpPr>
          <p:cNvPr id="11" name="Rectangle 10"/>
          <p:cNvSpPr/>
          <p:nvPr/>
        </p:nvSpPr>
        <p:spPr>
          <a:xfrm>
            <a:off x="5821613" y="2251607"/>
            <a:ext cx="6109496" cy="3970318"/>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TRỰC TIẾP</a:t>
            </a:r>
            <a:endParaRPr lang="en-US" sz="2800" b="1">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Vua nhìn thấy những miếng trầu têm rất khéo bèn hỏi bà hàng nước:</a:t>
            </a:r>
          </a:p>
          <a:p>
            <a:pPr algn="just"/>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Cụ ơi, trầu này do </a:t>
            </a:r>
            <a:r>
              <a:rPr lang="vi-VN" sz="2800" b="1">
                <a:latin typeface="Times New Roman" panose="02020603050405020304" pitchFamily="18" charset="0"/>
                <a:cs typeface="Times New Roman" panose="02020603050405020304" pitchFamily="18" charset="0"/>
              </a:rPr>
              <a:t>ai têm trầu </a:t>
            </a:r>
            <a:r>
              <a:rPr lang="en-US" sz="2800" b="1">
                <a:latin typeface="Times New Roman" panose="02020603050405020304" pitchFamily="18" charset="0"/>
                <a:cs typeface="Times New Roman" panose="02020603050405020304" pitchFamily="18" charset="0"/>
              </a:rPr>
              <a:t>vậy</a:t>
            </a:r>
            <a:r>
              <a:rPr lang="vi-VN" sz="2800" b="1">
                <a:latin typeface="Times New Roman" panose="02020603050405020304" pitchFamily="18" charset="0"/>
                <a:cs typeface="Times New Roman" panose="02020603050405020304" pitchFamily="18" charset="0"/>
              </a:rPr>
              <a:t>?</a:t>
            </a:r>
          </a:p>
          <a:p>
            <a:pPr algn="just"/>
            <a:r>
              <a:rPr lang="vi-VN" sz="2800" b="1">
                <a:latin typeface="Times New Roman" panose="02020603050405020304" pitchFamily="18" charset="0"/>
                <a:cs typeface="Times New Roman" panose="02020603050405020304" pitchFamily="18" charset="0"/>
              </a:rPr>
              <a:t>Bà lão bảo:</a:t>
            </a:r>
          </a:p>
          <a:p>
            <a:pPr algn="just"/>
            <a:r>
              <a:rPr lang="vi-VN" sz="2800" b="1">
                <a:latin typeface="Times New Roman" panose="02020603050405020304" pitchFamily="18" charset="0"/>
                <a:cs typeface="Times New Roman" panose="02020603050405020304" pitchFamily="18" charset="0"/>
              </a:rPr>
              <a:t>- Tâu bệ hạ, trầu này do chính già têm.</a:t>
            </a:r>
          </a:p>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Nhà vua không tin, gặng hỏi mãi, bà lão đành nói thật:</a:t>
            </a:r>
          </a:p>
          <a:p>
            <a:pPr algn="just"/>
            <a:r>
              <a:rPr lang="vi-VN" sz="2800" b="1">
                <a:latin typeface="Times New Roman" panose="02020603050405020304" pitchFamily="18" charset="0"/>
                <a:cs typeface="Times New Roman" panose="02020603050405020304" pitchFamily="18" charset="0"/>
              </a:rPr>
              <a:t>- Thưa, đó là trầu do con gái già têm.</a:t>
            </a:r>
          </a:p>
        </p:txBody>
      </p:sp>
      <p:sp>
        <p:nvSpPr>
          <p:cNvPr id="8" name="Rectangle 7"/>
          <p:cNvSpPr/>
          <p:nvPr/>
        </p:nvSpPr>
        <p:spPr>
          <a:xfrm>
            <a:off x="2620537" y="1168669"/>
            <a:ext cx="8985114"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r">
              <a:spcAft>
                <a:spcPts val="0"/>
              </a:spcAft>
            </a:pPr>
            <a:r>
              <a:rPr lang="pt-BR" sz="2800">
                <a:solidFill>
                  <a:srgbClr val="5A8030"/>
                </a:solidFill>
                <a:latin typeface="UVN Bay Buom Nang" panose="00000900000000000000" pitchFamily="2" charset="0"/>
              </a:rPr>
              <a:t>Chuyển lời dẫn gián tiếp thành lời dẫn trực tiếp.</a:t>
            </a:r>
            <a:endParaRPr lang="en-US" sz="2800">
              <a:solidFill>
                <a:srgbClr val="5A8030"/>
              </a:solidFill>
              <a:latin typeface="UVN Bay Buom Nang" panose="00000900000000000000" pitchFamily="2" charset="0"/>
            </a:endParaRPr>
          </a:p>
        </p:txBody>
      </p:sp>
      <p:sp>
        <p:nvSpPr>
          <p:cNvPr id="9" name="Rectangle 8"/>
          <p:cNvSpPr/>
          <p:nvPr/>
        </p:nvSpPr>
        <p:spPr>
          <a:xfrm>
            <a:off x="2870156" y="480870"/>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2</a:t>
            </a:r>
            <a:endParaRPr lang="en-US" sz="3600">
              <a:solidFill>
                <a:srgbClr val="992123"/>
              </a:solidFill>
              <a:latin typeface="UVN Banh Mi"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271" y="2271950"/>
            <a:ext cx="3657600" cy="3970638"/>
          </a:xfrm>
          <a:prstGeom prst="rect">
            <a:avLst/>
          </a:prstGeom>
        </p:spPr>
      </p:pic>
      <p:sp>
        <p:nvSpPr>
          <p:cNvPr id="13" name="Cloud Callout 12"/>
          <p:cNvSpPr/>
          <p:nvPr/>
        </p:nvSpPr>
        <p:spPr>
          <a:xfrm>
            <a:off x="8343659" y="1691888"/>
            <a:ext cx="1586154" cy="1049939"/>
          </a:xfrm>
          <a:prstGeom prst="cloudCallout">
            <a:avLst>
              <a:gd name="adj1" fmla="val -58390"/>
              <a:gd name="adj2" fmla="val 44521"/>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2"/>
                </a:solidFill>
                <a:latin typeface="UVN Bai Sau" panose="04030605020802020C03" pitchFamily="82" charset="0"/>
              </a:rPr>
              <a:t>Cụ …</a:t>
            </a:r>
          </a:p>
        </p:txBody>
      </p:sp>
      <p:sp>
        <p:nvSpPr>
          <p:cNvPr id="14" name="Cloud Callout 13"/>
          <p:cNvSpPr/>
          <p:nvPr/>
        </p:nvSpPr>
        <p:spPr>
          <a:xfrm>
            <a:off x="5696426" y="1691889"/>
            <a:ext cx="1586154" cy="1049939"/>
          </a:xfrm>
          <a:prstGeom prst="cloudCallout">
            <a:avLst>
              <a:gd name="adj1" fmla="val 51417"/>
              <a:gd name="adj2" fmla="val 56963"/>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2"/>
                </a:solidFill>
                <a:latin typeface="UVN Bai Sau" panose="04030605020802020C03" pitchFamily="82" charset="0"/>
              </a:rPr>
              <a:t>Lão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388" y="3358759"/>
            <a:ext cx="3050238" cy="3050236"/>
          </a:xfrm>
          <a:prstGeom prst="rect">
            <a:avLst/>
          </a:prstGeom>
        </p:spPr>
      </p:pic>
      <p:sp>
        <p:nvSpPr>
          <p:cNvPr id="15" name="Cloud Callout 14"/>
          <p:cNvSpPr/>
          <p:nvPr/>
        </p:nvSpPr>
        <p:spPr>
          <a:xfrm>
            <a:off x="10247475" y="1927956"/>
            <a:ext cx="1586154" cy="1049939"/>
          </a:xfrm>
          <a:prstGeom prst="cloudCallout">
            <a:avLst>
              <a:gd name="adj1" fmla="val -27203"/>
              <a:gd name="adj2" fmla="val 77358"/>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EA7500"/>
                </a:solidFill>
                <a:latin typeface="UVN Bai Sau" panose="04030605020802020C03" pitchFamily="82" charset="0"/>
              </a:rPr>
              <a:t>Tâu bệ hạ …</a:t>
            </a:r>
          </a:p>
        </p:txBody>
      </p:sp>
      <p:sp>
        <p:nvSpPr>
          <p:cNvPr id="16" name="Rounded Rectangle 15"/>
          <p:cNvSpPr/>
          <p:nvPr/>
        </p:nvSpPr>
        <p:spPr>
          <a:xfrm>
            <a:off x="6321435" y="2996814"/>
            <a:ext cx="4719117" cy="2540371"/>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a:t>
            </a:r>
          </a:p>
          <a:p>
            <a:pPr>
              <a:lnSpc>
                <a:spcPct val="90000"/>
              </a:lnSpc>
              <a:spcBef>
                <a:spcPct val="0"/>
              </a:spcBef>
            </a:pP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Thay đổi từ xưng hô</a:t>
            </a:r>
            <a:r>
              <a:rPr lang="en-US" sz="2700">
                <a:solidFill>
                  <a:srgbClr val="FFFF66"/>
                </a:solidFill>
                <a:latin typeface="UVN Banh Mi" pitchFamily="2" charset="0"/>
                <a:ea typeface="+mj-ea"/>
                <a:cs typeface="+mj-cs"/>
              </a:rPr>
              <a:t>.</a:t>
            </a:r>
          </a:p>
          <a:p>
            <a:pPr>
              <a:lnSpc>
                <a:spcPct val="90000"/>
              </a:lnSpc>
              <a:spcBef>
                <a:spcPct val="0"/>
              </a:spcBef>
            </a:pPr>
            <a:r>
              <a:rPr lang="en-US" sz="2700">
                <a:solidFill>
                  <a:srgbClr val="FFFF66"/>
                </a:solidFill>
                <a:latin typeface="UVN Banh Mi" pitchFamily="2" charset="0"/>
                <a:ea typeface="+mj-ea"/>
                <a:cs typeface="+mj-cs"/>
              </a:rPr>
              <a:t>- Đ</a:t>
            </a:r>
            <a:r>
              <a:rPr lang="vi-VN" sz="2700">
                <a:solidFill>
                  <a:srgbClr val="FFFF66"/>
                </a:solidFill>
                <a:latin typeface="UVN Banh Mi" pitchFamily="2" charset="0"/>
                <a:ea typeface="+mj-ea"/>
                <a:cs typeface="+mj-cs"/>
              </a:rPr>
              <a:t>ặt lời nói trực tiếp vào sau dấu hai chấm kết hợp với</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gạch đầu dòng</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hoặc dấu ngoặc kép.</a:t>
            </a:r>
            <a:endParaRPr lang="en-US" sz="2700">
              <a:solidFill>
                <a:srgbClr val="FFFF66"/>
              </a:solidFill>
              <a:latin typeface="UVN Banh Mi" pitchFamily="2" charset="0"/>
              <a:ea typeface="+mj-ea"/>
              <a:cs typeface="+mj-cs"/>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885" y="407632"/>
            <a:ext cx="1972624" cy="1400176"/>
          </a:xfrm>
          <a:prstGeom prst="rect">
            <a:avLst/>
          </a:prstGeom>
        </p:spPr>
      </p:pic>
    </p:spTree>
    <p:extLst>
      <p:ext uri="{BB962C8B-B14F-4D97-AF65-F5344CB8AC3E}">
        <p14:creationId xmlns:p14="http://schemas.microsoft.com/office/powerpoint/2010/main" val="580439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5"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strVal val="#ppt_w*0.7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iterate type="wd">
                                    <p:tmPct val="10000"/>
                                  </p:iterate>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2" nodeType="clickEffect">
                                  <p:stCondLst>
                                    <p:cond delay="0"/>
                                  </p:stCondLst>
                                  <p:iterate type="wd">
                                    <p:tmPct val="0"/>
                                  </p:iterate>
                                  <p:childTnLst>
                                    <p:animEffect transition="out" filter="fade">
                                      <p:cBhvr>
                                        <p:cTn id="37" dur="500"/>
                                        <p:tgtEl>
                                          <p:spTgt spid="16"/>
                                        </p:tgtEl>
                                      </p:cBhvr>
                                    </p:animEffect>
                                    <p:anim calcmode="lin" valueType="num">
                                      <p:cBhvr>
                                        <p:cTn id="38" dur="500"/>
                                        <p:tgtEl>
                                          <p:spTgt spid="16"/>
                                        </p:tgtEl>
                                        <p:attrNameLst>
                                          <p:attrName>ppt_x</p:attrName>
                                        </p:attrNameLst>
                                      </p:cBhvr>
                                      <p:tavLst>
                                        <p:tav tm="0">
                                          <p:val>
                                            <p:strVal val="ppt_x"/>
                                          </p:val>
                                        </p:tav>
                                        <p:tav tm="100000">
                                          <p:val>
                                            <p:strVal val="ppt_x"/>
                                          </p:val>
                                        </p:tav>
                                      </p:tavLst>
                                    </p:anim>
                                    <p:anim calcmode="lin" valueType="num">
                                      <p:cBhvr>
                                        <p:cTn id="39" dur="500"/>
                                        <p:tgtEl>
                                          <p:spTgt spid="16"/>
                                        </p:tgtEl>
                                        <p:attrNameLst>
                                          <p:attrName>ppt_y</p:attrName>
                                        </p:attrNameLst>
                                      </p:cBhvr>
                                      <p:tavLst>
                                        <p:tav tm="0">
                                          <p:val>
                                            <p:strVal val="ppt_y"/>
                                          </p:val>
                                        </p:tav>
                                        <p:tav tm="100000">
                                          <p:val>
                                            <p:strVal val="ppt_y+.1"/>
                                          </p:val>
                                        </p:tav>
                                      </p:tavLst>
                                    </p:anim>
                                    <p:set>
                                      <p:cBhvr>
                                        <p:cTn id="40" dur="1" fill="hold">
                                          <p:stCondLst>
                                            <p:cond delay="499"/>
                                          </p:stCondLst>
                                        </p:cTn>
                                        <p:tgtEl>
                                          <p:spTgt spid="16"/>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anim calcmode="lin" valueType="num">
                                      <p:cBhvr>
                                        <p:cTn id="70" dur="500" fill="hold"/>
                                        <p:tgtEl>
                                          <p:spTgt spid="15"/>
                                        </p:tgtEl>
                                        <p:attrNameLst>
                                          <p:attrName>ppt_x</p:attrName>
                                        </p:attrNameLst>
                                      </p:cBhvr>
                                      <p:tavLst>
                                        <p:tav tm="0">
                                          <p:val>
                                            <p:strVal val="#ppt_x"/>
                                          </p:val>
                                        </p:tav>
                                        <p:tav tm="100000">
                                          <p:val>
                                            <p:strVal val="#ppt_x"/>
                                          </p:val>
                                        </p:tav>
                                      </p:tavLst>
                                    </p:anim>
                                    <p:anim calcmode="lin" valueType="num">
                                      <p:cBhvr>
                                        <p:cTn id="7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55" presetClass="entr" presetSubtype="0" fill="hold" grpId="0" nodeType="with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ppt_w</p:attrName>
                                        </p:attrNameLst>
                                      </p:cBhvr>
                                      <p:tavLst>
                                        <p:tav tm="0">
                                          <p:val>
                                            <p:strVal val="#ppt_w*0.70"/>
                                          </p:val>
                                        </p:tav>
                                        <p:tav tm="100000">
                                          <p:val>
                                            <p:strVal val="#ppt_w"/>
                                          </p:val>
                                        </p:tav>
                                      </p:tavLst>
                                    </p:anim>
                                    <p:anim calcmode="lin" valueType="num">
                                      <p:cBhvr>
                                        <p:cTn id="92" dur="500" fill="hold"/>
                                        <p:tgtEl>
                                          <p:spTgt spid="11"/>
                                        </p:tgtEl>
                                        <p:attrNameLst>
                                          <p:attrName>ppt_h</p:attrName>
                                        </p:attrNameLst>
                                      </p:cBhvr>
                                      <p:tavLst>
                                        <p:tav tm="0">
                                          <p:val>
                                            <p:strVal val="#ppt_h"/>
                                          </p:val>
                                        </p:tav>
                                        <p:tav tm="100000">
                                          <p:val>
                                            <p:strVal val="#ppt_h"/>
                                          </p:val>
                                        </p:tav>
                                      </p:tavLst>
                                    </p:anim>
                                    <p:animEffect transition="in" filter="fade">
                                      <p:cBhvr>
                                        <p:cTn id="9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p:bldP spid="13" grpId="0" animBg="1"/>
      <p:bldP spid="13" grpId="1" animBg="1"/>
      <p:bldP spid="14" grpId="0" animBg="1"/>
      <p:bldP spid="14" grpId="1" animBg="1"/>
      <p:bldP spid="15" grpId="0" animBg="1"/>
      <p:bldP spid="15" grpId="1" animBg="1"/>
      <p:bldP spid="16" grpId="1" animBg="1"/>
      <p:bldP spid="1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61188" y="1931349"/>
            <a:ext cx="5842773" cy="2185214"/>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b="1">
                <a:latin typeface="Times New Roman" panose="02020603050405020304" pitchFamily="18" charset="0"/>
                <a:cs typeface="Times New Roman" panose="02020603050405020304" pitchFamily="18" charset="0"/>
              </a:rPr>
              <a:t>Bác thợ hỏi Hòe:</a:t>
            </a:r>
          </a:p>
          <a:p>
            <a:pPr algn="just"/>
            <a:r>
              <a:rPr lang="en-US" sz="2800" b="1">
                <a:latin typeface="Times New Roman" panose="02020603050405020304" pitchFamily="18" charset="0"/>
                <a:cs typeface="Times New Roman" panose="02020603050405020304" pitchFamily="18" charset="0"/>
              </a:rPr>
              <a:t>- Cháu có thích làm thợ xây không?</a:t>
            </a:r>
          </a:p>
          <a:p>
            <a:pPr algn="just"/>
            <a:r>
              <a:rPr lang="en-US" sz="2800" b="1">
                <a:latin typeface="Times New Roman" panose="02020603050405020304" pitchFamily="18" charset="0"/>
                <a:cs typeface="Times New Roman" panose="02020603050405020304" pitchFamily="18" charset="0"/>
              </a:rPr>
              <a:t>Hòe đáp:</a:t>
            </a:r>
          </a:p>
          <a:p>
            <a:pPr algn="just"/>
            <a:r>
              <a:rPr lang="en-US" sz="2800" b="1">
                <a:latin typeface="Times New Roman" panose="02020603050405020304" pitchFamily="18" charset="0"/>
                <a:cs typeface="Times New Roman" panose="02020603050405020304" pitchFamily="18" charset="0"/>
              </a:rPr>
              <a:t>- Cháu thích lắm!</a:t>
            </a:r>
          </a:p>
          <a:p>
            <a:pPr algn="r"/>
            <a:r>
              <a:rPr lang="en-US" sz="2400" b="1" i="1">
                <a:latin typeface="Times New Roman" panose="02020603050405020304" pitchFamily="18" charset="0"/>
                <a:cs typeface="Times New Roman" panose="02020603050405020304" pitchFamily="18" charset="0"/>
              </a:rPr>
              <a:t>Tiếng Việt 2 (1988)</a:t>
            </a:r>
            <a:endParaRPr lang="vi-VN" sz="2400" b="1" i="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997" y="491349"/>
            <a:ext cx="1443776" cy="1440000"/>
          </a:xfrm>
          <a:prstGeom prst="rect">
            <a:avLst/>
          </a:prstGeom>
        </p:spPr>
      </p:pic>
      <p:sp>
        <p:nvSpPr>
          <p:cNvPr id="5" name="Rectangle 4"/>
          <p:cNvSpPr/>
          <p:nvPr/>
        </p:nvSpPr>
        <p:spPr>
          <a:xfrm>
            <a:off x="560271" y="4223372"/>
            <a:ext cx="11791949" cy="584775"/>
          </a:xfrm>
          <a:prstGeom prst="rect">
            <a:avLst/>
          </a:prstGeom>
        </p:spPr>
        <p:txBody>
          <a:bodyPr wrap="square">
            <a:spAutoFit/>
          </a:bodyPr>
          <a:lstStyle/>
          <a:p>
            <a:pPr algn="just">
              <a:spcAft>
                <a:spcPts val="0"/>
              </a:spcAft>
            </a:pPr>
            <a:r>
              <a:rPr lang="pt-BR" sz="3200">
                <a:solidFill>
                  <a:srgbClr val="2A69A2"/>
                </a:solidFill>
                <a:latin typeface="UTM Flamenco" panose="02040603050506020204" pitchFamily="18" charset="0"/>
              </a:rPr>
              <a:t>Muốn chuyển lời dẫn trực tiếp thành gián tiếp ta cần chú ý những gì?</a:t>
            </a:r>
            <a:endParaRPr lang="en-US" sz="3200">
              <a:solidFill>
                <a:srgbClr val="2A69A2"/>
              </a:solidFill>
              <a:latin typeface="UTM Flamenco" panose="02040603050506020204" pitchFamily="18" charset="0"/>
            </a:endParaRPr>
          </a:p>
        </p:txBody>
      </p:sp>
      <p:sp>
        <p:nvSpPr>
          <p:cNvPr id="6" name="Rectangle 5"/>
          <p:cNvSpPr/>
          <p:nvPr/>
        </p:nvSpPr>
        <p:spPr>
          <a:xfrm>
            <a:off x="1146997" y="4206455"/>
            <a:ext cx="10518347" cy="584775"/>
          </a:xfrm>
          <a:prstGeom prst="rect">
            <a:avLst/>
          </a:prstGeom>
        </p:spPr>
        <p:txBody>
          <a:bodyPr wrap="square">
            <a:spAutoFit/>
          </a:bodyPr>
          <a:lstStyle/>
          <a:p>
            <a:pPr algn="just">
              <a:spcAft>
                <a:spcPts val="0"/>
              </a:spcAft>
            </a:pPr>
            <a:r>
              <a:rPr lang="pt-BR" sz="3200">
                <a:solidFill>
                  <a:srgbClr val="2A69A2"/>
                </a:solidFill>
                <a:latin typeface="UTM Flamenco" panose="02040603050506020204" pitchFamily="18" charset="0"/>
              </a:rPr>
              <a:t>Muốn chuyển lời dẫn trực tiếp thành gián tiếp ta cần chú ý:</a:t>
            </a:r>
            <a:endParaRPr lang="en-US" sz="1600">
              <a:solidFill>
                <a:srgbClr val="2A69A2"/>
              </a:solidFill>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933687" y="5143259"/>
            <a:ext cx="10439400" cy="1214179"/>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a:t>
            </a:r>
            <a:endParaRPr lang="pt-BR" sz="2700">
              <a:solidFill>
                <a:srgbClr val="FFFF66"/>
              </a:solidFill>
              <a:latin typeface="UVN Banh Mi" pitchFamily="2" charset="0"/>
              <a:ea typeface="+mj-ea"/>
              <a:cs typeface="+mj-cs"/>
            </a:endParaRPr>
          </a:p>
          <a:p>
            <a:pPr>
              <a:lnSpc>
                <a:spcPct val="90000"/>
              </a:lnSpc>
              <a:spcBef>
                <a:spcPct val="0"/>
              </a:spcBef>
            </a:pPr>
            <a:r>
              <a:rPr lang="pt-BR" sz="2700">
                <a:solidFill>
                  <a:srgbClr val="FFFF66"/>
                </a:solidFill>
                <a:latin typeface="UVN Banh Mi" pitchFamily="2" charset="0"/>
                <a:ea typeface="+mj-ea"/>
                <a:cs typeface="+mj-cs"/>
              </a:rPr>
              <a:t>- Đổi từ xưng hô.</a:t>
            </a:r>
          </a:p>
          <a:p>
            <a:pPr>
              <a:lnSpc>
                <a:spcPct val="90000"/>
              </a:lnSpc>
              <a:spcBef>
                <a:spcPct val="0"/>
              </a:spcBef>
            </a:pPr>
            <a:r>
              <a:rPr lang="pt-BR" sz="2700">
                <a:solidFill>
                  <a:srgbClr val="FFFF66"/>
                </a:solidFill>
                <a:latin typeface="UVN Banh Mi" pitchFamily="2" charset="0"/>
                <a:ea typeface="+mj-ea"/>
                <a:cs typeface="+mj-cs"/>
              </a:rPr>
              <a:t>- Bỏ dấu ngoặc kép hoặc dấu gạch đầu dòng, gộp lại lời kể với lời nhân vật.</a:t>
            </a:r>
            <a:endParaRPr lang="en-US" sz="2700">
              <a:solidFill>
                <a:srgbClr val="FFFF66"/>
              </a:solidFill>
              <a:latin typeface="UVN Banh Mi" pitchFamily="2" charset="0"/>
              <a:ea typeface="+mj-ea"/>
              <a:cs typeface="+mj-cs"/>
            </a:endParaRPr>
          </a:p>
        </p:txBody>
      </p:sp>
      <p:sp>
        <p:nvSpPr>
          <p:cNvPr id="13" name="Rectangle 12"/>
          <p:cNvSpPr/>
          <p:nvPr/>
        </p:nvSpPr>
        <p:spPr>
          <a:xfrm>
            <a:off x="2157460" y="699648"/>
            <a:ext cx="9255099" cy="1077218"/>
          </a:xfrm>
          <a:prstGeom prst="rect">
            <a:avLst/>
          </a:prstGeom>
        </p:spPr>
        <p:txBody>
          <a:bodyPr wrap="none">
            <a:spAutoFit/>
          </a:bodyPr>
          <a:lstStyle/>
          <a:p>
            <a:pPr algn="r">
              <a:spcAft>
                <a:spcPts val="0"/>
              </a:spcAft>
            </a:pPr>
            <a:r>
              <a:rPr lang="pt-BR" sz="3200">
                <a:solidFill>
                  <a:srgbClr val="51732B"/>
                </a:solidFill>
                <a:latin typeface="UVN Bay Buom Nang" panose="00000900000000000000" pitchFamily="2" charset="0"/>
              </a:rPr>
              <a:t>Chuyển lời dẫn trực tiếp </a:t>
            </a:r>
            <a:br>
              <a:rPr lang="pt-BR" sz="3200">
                <a:solidFill>
                  <a:srgbClr val="51732B"/>
                </a:solidFill>
                <a:latin typeface="UVN Bay Buom Nang" panose="00000900000000000000" pitchFamily="2" charset="0"/>
              </a:rPr>
            </a:br>
            <a:r>
              <a:rPr lang="pt-BR" sz="3200">
                <a:solidFill>
                  <a:srgbClr val="51732B"/>
                </a:solidFill>
                <a:latin typeface="UVN Bay Buom Nang" panose="00000900000000000000" pitchFamily="2" charset="0"/>
              </a:rPr>
              <a:t>trong đoạn văn sau thành lời dẫn gián tiếp.</a:t>
            </a:r>
            <a:endParaRPr lang="en-US" sz="3200">
              <a:solidFill>
                <a:srgbClr val="51732B"/>
              </a:solidFill>
              <a:latin typeface="UVN Bay Buom Nang" panose="00000900000000000000" pitchFamily="2" charset="0"/>
            </a:endParaRPr>
          </a:p>
        </p:txBody>
      </p:sp>
      <p:sp>
        <p:nvSpPr>
          <p:cNvPr id="14" name="Rectangle 13"/>
          <p:cNvSpPr/>
          <p:nvPr/>
        </p:nvSpPr>
        <p:spPr>
          <a:xfrm>
            <a:off x="2590773" y="699648"/>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3</a:t>
            </a:r>
            <a:endParaRPr lang="en-US" sz="3600">
              <a:solidFill>
                <a:srgbClr val="992123"/>
              </a:solidFill>
              <a:latin typeface="UVN Banh Mi" pitchFamily="2" charset="0"/>
            </a:endParaRPr>
          </a:p>
        </p:txBody>
      </p:sp>
    </p:spTree>
    <p:extLst>
      <p:ext uri="{BB962C8B-B14F-4D97-AF65-F5344CB8AC3E}">
        <p14:creationId xmlns:p14="http://schemas.microsoft.com/office/powerpoint/2010/main" val="3280481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6" presetClass="entr" presetSubtype="21"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iterate type="wd">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32"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xit" presetSubtype="0" fill="hold" grpId="1" nodeType="clickEffect">
                                  <p:stCondLst>
                                    <p:cond delay="0"/>
                                  </p:stCondLst>
                                  <p:iterate type="wd">
                                    <p:tmPct val="10000"/>
                                  </p:iterate>
                                  <p:childTnLst>
                                    <p:anim calcmode="lin" valueType="num">
                                      <p:cBhvr>
                                        <p:cTn id="36" dur="500"/>
                                        <p:tgtEl>
                                          <p:spTgt spid="5"/>
                                        </p:tgtEl>
                                        <p:attrNameLst>
                                          <p:attrName>ppt_w</p:attrName>
                                        </p:attrNameLst>
                                      </p:cBhvr>
                                      <p:tavLst>
                                        <p:tav tm="0">
                                          <p:val>
                                            <p:strVal val="ppt_w"/>
                                          </p:val>
                                        </p:tav>
                                        <p:tav tm="100000">
                                          <p:val>
                                            <p:fltVal val="0"/>
                                          </p:val>
                                        </p:tav>
                                      </p:tavLst>
                                    </p:anim>
                                    <p:anim calcmode="lin" valueType="num">
                                      <p:cBhvr>
                                        <p:cTn id="37" dur="500"/>
                                        <p:tgtEl>
                                          <p:spTgt spid="5"/>
                                        </p:tgtEl>
                                        <p:attrNameLst>
                                          <p:attrName>ppt_h</p:attrName>
                                        </p:attrNameLst>
                                      </p:cBhvr>
                                      <p:tavLst>
                                        <p:tav tm="0">
                                          <p:val>
                                            <p:strVal val="ppt_h"/>
                                          </p:val>
                                        </p:tav>
                                        <p:tav tm="100000">
                                          <p:val>
                                            <p:fltVal val="0"/>
                                          </p:val>
                                        </p:tav>
                                      </p:tavLst>
                                    </p:anim>
                                    <p:anim calcmode="lin" valueType="num">
                                      <p:cBhvr>
                                        <p:cTn id="38" dur="5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9" dur="5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0" dur="1" fill="hold">
                                          <p:stCondLst>
                                            <p:cond delay="499"/>
                                          </p:stCondLst>
                                        </p:cTn>
                                        <p:tgtEl>
                                          <p:spTgt spid="5"/>
                                        </p:tgtEl>
                                        <p:attrNameLst>
                                          <p:attrName>style.visibility</p:attrName>
                                        </p:attrNameLst>
                                      </p:cBhvr>
                                      <p:to>
                                        <p:strVal val="hidden"/>
                                      </p:to>
                                    </p:set>
                                  </p:childTnLst>
                                </p:cTn>
                              </p:par>
                              <p:par>
                                <p:cTn id="41" presetID="17" presetClass="entr" presetSubtype="10" fill="hold" grpId="0" nodeType="withEffect">
                                  <p:stCondLst>
                                    <p:cond delay="0"/>
                                  </p:stCondLst>
                                  <p:iterate type="wd">
                                    <p:tmPct val="10000"/>
                                  </p:iterate>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iterate type="wd">
                                    <p:tmPct val="10000"/>
                                  </p:iterate>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P spid="7"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141164" y="4543943"/>
            <a:ext cx="10518347" cy="584775"/>
          </a:xfrm>
          <a:prstGeom prst="rect">
            <a:avLst/>
          </a:prstGeom>
        </p:spPr>
        <p:txBody>
          <a:bodyPr wrap="square">
            <a:spAutoFit/>
          </a:bodyPr>
          <a:lstStyle/>
          <a:p>
            <a:pPr algn="just">
              <a:spcAft>
                <a:spcPts val="0"/>
              </a:spcAft>
            </a:pPr>
            <a:r>
              <a:rPr lang="pt-BR" sz="3200">
                <a:solidFill>
                  <a:srgbClr val="2A69A2"/>
                </a:solidFill>
                <a:latin typeface="UTM Flamenco" panose="02040603050506020204" pitchFamily="18" charset="0"/>
              </a:rPr>
              <a:t>Muốn chuyển lời dẫn trực tiếp thành gián tiếp ta cần chú ý:</a:t>
            </a:r>
            <a:endParaRPr lang="en-US" sz="1600">
              <a:solidFill>
                <a:srgbClr val="2A69A2"/>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43836" y="1842114"/>
            <a:ext cx="5584397" cy="2616101"/>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TRỰC TIẾP</a:t>
            </a:r>
          </a:p>
          <a:p>
            <a:pPr algn="just"/>
            <a:r>
              <a:rPr lang="en-US" sz="2800">
                <a:latin typeface="Times New Roman" panose="02020603050405020304" pitchFamily="18" charset="0"/>
                <a:cs typeface="Times New Roman" panose="02020603050405020304" pitchFamily="18" charset="0"/>
              </a:rPr>
              <a:t>Bác thợ hỏi Hòe:</a:t>
            </a:r>
          </a:p>
          <a:p>
            <a:pPr algn="just"/>
            <a:r>
              <a:rPr lang="en-US" sz="2800">
                <a:latin typeface="Times New Roman" panose="02020603050405020304" pitchFamily="18" charset="0"/>
                <a:cs typeface="Times New Roman" panose="02020603050405020304" pitchFamily="18" charset="0"/>
              </a:rPr>
              <a:t>- Cháu có thích làm thợ xây không?</a:t>
            </a:r>
          </a:p>
          <a:p>
            <a:pPr algn="just"/>
            <a:r>
              <a:rPr lang="en-US" sz="2800">
                <a:latin typeface="Times New Roman" panose="02020603050405020304" pitchFamily="18" charset="0"/>
                <a:cs typeface="Times New Roman" panose="02020603050405020304" pitchFamily="18" charset="0"/>
              </a:rPr>
              <a:t>Hòe đáp:</a:t>
            </a:r>
          </a:p>
          <a:p>
            <a:pPr algn="just"/>
            <a:r>
              <a:rPr lang="en-US" sz="2800">
                <a:latin typeface="Times New Roman" panose="02020603050405020304" pitchFamily="18" charset="0"/>
                <a:cs typeface="Times New Roman" panose="02020603050405020304" pitchFamily="18" charset="0"/>
              </a:rPr>
              <a:t>- Cháu thích lắm!</a:t>
            </a:r>
          </a:p>
          <a:p>
            <a:pPr algn="r"/>
            <a:r>
              <a:rPr lang="en-US" sz="2400" i="1">
                <a:latin typeface="Times New Roman" panose="02020603050405020304" pitchFamily="18" charset="0"/>
                <a:cs typeface="Times New Roman" panose="02020603050405020304" pitchFamily="18" charset="0"/>
              </a:rPr>
              <a:t>Tiếng Việt 2 (1988)</a:t>
            </a:r>
            <a:endParaRPr lang="vi-VN" sz="2400" i="1">
              <a:latin typeface="Times New Roman" panose="02020603050405020304" pitchFamily="18" charset="0"/>
              <a:cs typeface="Times New Roman" panose="02020603050405020304" pitchFamily="18" charset="0"/>
            </a:endParaRPr>
          </a:p>
        </p:txBody>
      </p:sp>
      <p:sp>
        <p:nvSpPr>
          <p:cNvPr id="12" name="Rectangle 11"/>
          <p:cNvSpPr/>
          <p:nvPr/>
        </p:nvSpPr>
        <p:spPr>
          <a:xfrm>
            <a:off x="6400338" y="1866287"/>
            <a:ext cx="4943252" cy="2677656"/>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GIÁN TIẾP</a:t>
            </a:r>
          </a:p>
          <a:p>
            <a:pPr algn="just"/>
            <a:endParaRPr lang="en-US" sz="2800" b="1">
              <a:solidFill>
                <a:srgbClr val="FF0000"/>
              </a:solidFill>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Bác thợ hỏi Hoè </a:t>
            </a:r>
            <a:r>
              <a:rPr lang="en-US" sz="2800" b="1">
                <a:highlight>
                  <a:srgbClr val="FFFF00"/>
                </a:highlight>
                <a:latin typeface="Times New Roman" panose="02020603050405020304" pitchFamily="18" charset="0"/>
                <a:cs typeface="Times New Roman" panose="02020603050405020304" pitchFamily="18" charset="0"/>
              </a:rPr>
              <a:t>là</a:t>
            </a:r>
            <a:r>
              <a:rPr lang="en-US" sz="2800" b="1">
                <a:latin typeface="Times New Roman" panose="02020603050405020304" pitchFamily="18" charset="0"/>
                <a:cs typeface="Times New Roman" panose="02020603050405020304" pitchFamily="18" charset="0"/>
              </a:rPr>
              <a:t> cậu có thích làm thợ xây không. Hoè đáp </a:t>
            </a:r>
            <a:r>
              <a:rPr lang="en-US" sz="2800" b="1">
                <a:highlight>
                  <a:srgbClr val="FFFF00"/>
                </a:highlight>
                <a:latin typeface="Times New Roman" panose="02020603050405020304" pitchFamily="18" charset="0"/>
                <a:cs typeface="Times New Roman" panose="02020603050405020304" pitchFamily="18" charset="0"/>
              </a:rPr>
              <a:t>rằng</a:t>
            </a:r>
            <a:r>
              <a:rPr lang="en-US" sz="2800" b="1">
                <a:latin typeface="Times New Roman" panose="02020603050405020304" pitchFamily="18" charset="0"/>
                <a:cs typeface="Times New Roman" panose="02020603050405020304" pitchFamily="18" charset="0"/>
              </a:rPr>
              <a:t> thích lắm.    </a:t>
            </a:r>
          </a:p>
          <a:p>
            <a:pPr algn="just"/>
            <a:r>
              <a:rPr lang="en-US" sz="2800" b="1">
                <a:latin typeface="Times New Roman" panose="02020603050405020304" pitchFamily="18" charset="0"/>
                <a:cs typeface="Times New Roman" panose="02020603050405020304" pitchFamily="18" charset="0"/>
              </a:rPr>
              <a:t>                                                </a:t>
            </a:r>
          </a:p>
        </p:txBody>
      </p:sp>
      <p:sp>
        <p:nvSpPr>
          <p:cNvPr id="14" name="Rectangle 13"/>
          <p:cNvSpPr/>
          <p:nvPr/>
        </p:nvSpPr>
        <p:spPr>
          <a:xfrm>
            <a:off x="2153475" y="1026507"/>
            <a:ext cx="8982844"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lgn="r">
              <a:spcAft>
                <a:spcPts val="0"/>
              </a:spcAft>
            </a:pPr>
            <a:r>
              <a:rPr lang="pt-BR" sz="2800">
                <a:solidFill>
                  <a:srgbClr val="51732B"/>
                </a:solidFill>
                <a:latin typeface="UVN Bay Buom Nang" panose="00000900000000000000" pitchFamily="2" charset="0"/>
              </a:rPr>
              <a:t>Chuyển lời dẫn trực tiếp thành lời dẫn gián tiếp.</a:t>
            </a:r>
            <a:endParaRPr lang="en-US" sz="2800">
              <a:solidFill>
                <a:srgbClr val="51732B"/>
              </a:solidFill>
              <a:latin typeface="UVN Bay Buom Nang" panose="00000900000000000000" pitchFamily="2" charset="0"/>
            </a:endParaRPr>
          </a:p>
        </p:txBody>
      </p:sp>
      <p:sp>
        <p:nvSpPr>
          <p:cNvPr id="15" name="Rectangle 14"/>
          <p:cNvSpPr/>
          <p:nvPr/>
        </p:nvSpPr>
        <p:spPr>
          <a:xfrm>
            <a:off x="2561276" y="463674"/>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3</a:t>
            </a:r>
            <a:endParaRPr lang="en-US" sz="3600">
              <a:solidFill>
                <a:srgbClr val="992123"/>
              </a:solidFill>
              <a:latin typeface="UVN Banh Mi" pitchFamily="2" charset="0"/>
            </a:endParaRPr>
          </a:p>
        </p:txBody>
      </p:sp>
      <p:sp>
        <p:nvSpPr>
          <p:cNvPr id="9" name="Rounded Rectangle 8"/>
          <p:cNvSpPr/>
          <p:nvPr/>
        </p:nvSpPr>
        <p:spPr>
          <a:xfrm>
            <a:off x="933687" y="5143259"/>
            <a:ext cx="10439400" cy="1214179"/>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a:t>
            </a:r>
            <a:endParaRPr lang="pt-BR" sz="2700">
              <a:solidFill>
                <a:srgbClr val="FFFF66"/>
              </a:solidFill>
              <a:latin typeface="UVN Banh Mi" pitchFamily="2" charset="0"/>
              <a:ea typeface="+mj-ea"/>
              <a:cs typeface="+mj-cs"/>
            </a:endParaRPr>
          </a:p>
          <a:p>
            <a:pPr>
              <a:lnSpc>
                <a:spcPct val="90000"/>
              </a:lnSpc>
              <a:spcBef>
                <a:spcPct val="0"/>
              </a:spcBef>
            </a:pPr>
            <a:r>
              <a:rPr lang="pt-BR" sz="2700">
                <a:solidFill>
                  <a:srgbClr val="FFFF66"/>
                </a:solidFill>
                <a:latin typeface="UVN Banh Mi" pitchFamily="2" charset="0"/>
                <a:ea typeface="+mj-ea"/>
                <a:cs typeface="+mj-cs"/>
              </a:rPr>
              <a:t>- Đổi từ xưng hô.</a:t>
            </a:r>
          </a:p>
          <a:p>
            <a:pPr>
              <a:lnSpc>
                <a:spcPct val="90000"/>
              </a:lnSpc>
              <a:spcBef>
                <a:spcPct val="0"/>
              </a:spcBef>
            </a:pPr>
            <a:r>
              <a:rPr lang="pt-BR" sz="2700">
                <a:solidFill>
                  <a:srgbClr val="FFFF66"/>
                </a:solidFill>
                <a:latin typeface="UVN Banh Mi" pitchFamily="2" charset="0"/>
                <a:ea typeface="+mj-ea"/>
                <a:cs typeface="+mj-cs"/>
              </a:rPr>
              <a:t>- Bỏ dấu ngoặc kép hoặc dấu gạch đầu dòng, gộp lại lời kể với lời nhân vật.</a:t>
            </a:r>
            <a:endParaRPr lang="en-US" sz="2700">
              <a:solidFill>
                <a:srgbClr val="FFFF66"/>
              </a:solidFill>
              <a:latin typeface="UVN Banh Mi" pitchFamily="2" charset="0"/>
              <a:ea typeface="+mj-ea"/>
              <a:cs typeface="+mj-cs"/>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269" y="255921"/>
            <a:ext cx="1443776" cy="1440000"/>
          </a:xfrm>
          <a:prstGeom prst="rect">
            <a:avLst/>
          </a:prstGeom>
        </p:spPr>
      </p:pic>
    </p:spTree>
    <p:extLst>
      <p:ext uri="{BB962C8B-B14F-4D97-AF65-F5344CB8AC3E}">
        <p14:creationId xmlns:p14="http://schemas.microsoft.com/office/powerpoint/2010/main" val="464300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7" presetClass="entr" presetSubtype="0" fill="hold" grpId="0" nodeType="withEffect">
                                  <p:stCondLst>
                                    <p:cond delay="0"/>
                                  </p:stCondLst>
                                  <p:iterate type="wd">
                                    <p:tmPct val="10000"/>
                                  </p:iterate>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37" presetClass="entr" presetSubtype="0" fill="hold" grpId="0" nodeType="withEffect">
                                  <p:stCondLst>
                                    <p:cond delay="0"/>
                                  </p:stCondLst>
                                  <p:iterate type="wd">
                                    <p:tmPct val="10000"/>
                                  </p:iterate>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450" decel="100000" fill="hold"/>
                                        <p:tgtEl>
                                          <p:spTgt spid="6"/>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26" presetID="42" presetClass="entr" presetSubtype="0" fill="hold" grpId="0" nodeType="withEffect">
                                  <p:stCondLst>
                                    <p:cond delay="0"/>
                                  </p:stCondLst>
                                  <p:iterate type="wd">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26" presetClass="entr" presetSubtype="0" fill="hold" grpId="0" nodeType="afterEffect">
                                  <p:stCondLst>
                                    <p:cond delay="0"/>
                                  </p:stCondLst>
                                  <p:iterate type="wd">
                                    <p:tmPct val="10000"/>
                                  </p:iterate>
                                  <p:childTnLst>
                                    <p:set>
                                      <p:cBhvr>
                                        <p:cTn id="33" dur="1" fill="hold">
                                          <p:stCondLst>
                                            <p:cond delay="0"/>
                                          </p:stCondLst>
                                        </p:cTn>
                                        <p:tgtEl>
                                          <p:spTgt spid="11"/>
                                        </p:tgtEl>
                                        <p:attrNameLst>
                                          <p:attrName>style.visibility</p:attrName>
                                        </p:attrNameLst>
                                      </p:cBhvr>
                                      <p:to>
                                        <p:strVal val="visible"/>
                                      </p:to>
                                    </p:set>
                                    <p:animEffect transition="in" filter="wipe(down)">
                                      <p:cBhvr>
                                        <p:cTn id="34" dur="145">
                                          <p:stCondLst>
                                            <p:cond delay="0"/>
                                          </p:stCondLst>
                                        </p:cTn>
                                        <p:tgtEl>
                                          <p:spTgt spid="11"/>
                                        </p:tgtEl>
                                      </p:cBhvr>
                                    </p:animEffect>
                                    <p:anim calcmode="lin" valueType="num">
                                      <p:cBhvr>
                                        <p:cTn id="35"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0" dur="7">
                                          <p:stCondLst>
                                            <p:cond delay="162"/>
                                          </p:stCondLst>
                                        </p:cTn>
                                        <p:tgtEl>
                                          <p:spTgt spid="11"/>
                                        </p:tgtEl>
                                      </p:cBhvr>
                                      <p:to x="100000" y="60000"/>
                                    </p:animScale>
                                    <p:animScale>
                                      <p:cBhvr>
                                        <p:cTn id="41" dur="41" decel="50000">
                                          <p:stCondLst>
                                            <p:cond delay="169"/>
                                          </p:stCondLst>
                                        </p:cTn>
                                        <p:tgtEl>
                                          <p:spTgt spid="11"/>
                                        </p:tgtEl>
                                      </p:cBhvr>
                                      <p:to x="100000" y="100000"/>
                                    </p:animScale>
                                    <p:animScale>
                                      <p:cBhvr>
                                        <p:cTn id="42" dur="7">
                                          <p:stCondLst>
                                            <p:cond delay="328"/>
                                          </p:stCondLst>
                                        </p:cTn>
                                        <p:tgtEl>
                                          <p:spTgt spid="11"/>
                                        </p:tgtEl>
                                      </p:cBhvr>
                                      <p:to x="100000" y="80000"/>
                                    </p:animScale>
                                    <p:animScale>
                                      <p:cBhvr>
                                        <p:cTn id="43" dur="41" decel="50000">
                                          <p:stCondLst>
                                            <p:cond delay="335"/>
                                          </p:stCondLst>
                                        </p:cTn>
                                        <p:tgtEl>
                                          <p:spTgt spid="11"/>
                                        </p:tgtEl>
                                      </p:cBhvr>
                                      <p:to x="100000" y="100000"/>
                                    </p:animScale>
                                    <p:animScale>
                                      <p:cBhvr>
                                        <p:cTn id="44" dur="7">
                                          <p:stCondLst>
                                            <p:cond delay="410"/>
                                          </p:stCondLst>
                                        </p:cTn>
                                        <p:tgtEl>
                                          <p:spTgt spid="11"/>
                                        </p:tgtEl>
                                      </p:cBhvr>
                                      <p:to x="100000" y="90000"/>
                                    </p:animScale>
                                    <p:animScale>
                                      <p:cBhvr>
                                        <p:cTn id="45" dur="41" decel="50000">
                                          <p:stCondLst>
                                            <p:cond delay="417"/>
                                          </p:stCondLst>
                                        </p:cTn>
                                        <p:tgtEl>
                                          <p:spTgt spid="11"/>
                                        </p:tgtEl>
                                      </p:cBhvr>
                                      <p:to x="100000" y="100000"/>
                                    </p:animScale>
                                    <p:animScale>
                                      <p:cBhvr>
                                        <p:cTn id="46" dur="7">
                                          <p:stCondLst>
                                            <p:cond delay="452"/>
                                          </p:stCondLst>
                                        </p:cTn>
                                        <p:tgtEl>
                                          <p:spTgt spid="11"/>
                                        </p:tgtEl>
                                      </p:cBhvr>
                                      <p:to x="100000" y="95000"/>
                                    </p:animScale>
                                    <p:animScale>
                                      <p:cBhvr>
                                        <p:cTn id="47" dur="41" decel="50000">
                                          <p:stCondLst>
                                            <p:cond delay="459"/>
                                          </p:stCondLst>
                                        </p:cTn>
                                        <p:tgtEl>
                                          <p:spTgt spid="1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iterate type="wd">
                                    <p:tmPct val="10000"/>
                                  </p:iterate>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4" grpId="0" animBg="1"/>
      <p:bldP spid="15"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2" name="Rectangle 1"/>
          <p:cNvSpPr/>
          <p:nvPr/>
        </p:nvSpPr>
        <p:spPr>
          <a:xfrm>
            <a:off x="4348426" y="5084372"/>
            <a:ext cx="4407746" cy="1015663"/>
          </a:xfrm>
          <a:prstGeom prst="rect">
            <a:avLst/>
          </a:prstGeom>
          <a:noFill/>
        </p:spPr>
        <p:txBody>
          <a:bodyPr wrap="none" lIns="91440" tIns="45720" rIns="91440" bIns="45720">
            <a:prstTxWarp prst="textArchUp">
              <a:avLst>
                <a:gd name="adj" fmla="val 10274657"/>
              </a:avLst>
            </a:prstTxWarp>
            <a:spAutoFit/>
          </a:bodyPr>
          <a:lstStyle/>
          <a:p>
            <a:pPr algn="ctr"/>
            <a:r>
              <a:rPr lang="en-US" sz="6000">
                <a:ln w="0">
                  <a:noFill/>
                </a:ln>
                <a:solidFill>
                  <a:srgbClr val="1D91B5"/>
                </a:solidFill>
                <a:effectLst>
                  <a:glow rad="139700">
                    <a:schemeClr val="bg1">
                      <a:alpha val="40000"/>
                    </a:schemeClr>
                  </a:glow>
                  <a:outerShdw blurRad="38100" dist="19050" dir="2700000" algn="tl" rotWithShape="0">
                    <a:schemeClr val="dk1">
                      <a:alpha val="40000"/>
                    </a:schemeClr>
                  </a:outerShdw>
                </a:effectLst>
                <a:latin typeface="UVN Phuong Tay" panose="04040805070802020D02" pitchFamily="82" charset="0"/>
              </a:rPr>
              <a:t>III. VẬN DỤNG</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57" y="230914"/>
            <a:ext cx="2926334" cy="206062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3999" y="4687320"/>
            <a:ext cx="2028902" cy="2170680"/>
          </a:xfrm>
          <a:prstGeom prst="rect">
            <a:avLst/>
          </a:prstGeom>
        </p:spPr>
      </p:pic>
    </p:spTree>
    <p:extLst>
      <p:ext uri="{BB962C8B-B14F-4D97-AF65-F5344CB8AC3E}">
        <p14:creationId xmlns:p14="http://schemas.microsoft.com/office/powerpoint/2010/main" val="4258017052"/>
      </p:ext>
    </p:extLst>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26" presetClass="emph" presetSubtype="0" repeatCount="indefinite" fill="hold" nodeType="withEffect">
                                  <p:stCondLst>
                                    <p:cond delay="0"/>
                                  </p:stCondLst>
                                  <p:iterate type="lt">
                                    <p:tmPct val="10000"/>
                                  </p:iterate>
                                  <p:childTnLst>
                                    <p:animEffect transition="out" filter="fade">
                                      <p:cBhvr>
                                        <p:cTn id="11" dur="1000" tmFilter="0, 0; .2, .5; .8, .5; 1, 0"/>
                                        <p:tgtEl>
                                          <p:spTgt spid="4"/>
                                        </p:tgtEl>
                                      </p:cBhvr>
                                    </p:animEffect>
                                    <p:animScale>
                                      <p:cBhvr>
                                        <p:cTn id="12" dur="500" autoRev="1" fill="hold"/>
                                        <p:tgtEl>
                                          <p:spTgt spid="4"/>
                                        </p:tgtEl>
                                      </p:cBhvr>
                                      <p:by x="105000" y="105000"/>
                                    </p:animScale>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6" presetClass="emph" presetSubtype="0" repeatCount="indefinite" fill="hold" nodeType="withEffect">
                                  <p:stCondLst>
                                    <p:cond delay="0"/>
                                  </p:st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par>
                          <p:cTn id="21" fill="hold">
                            <p:stCondLst>
                              <p:cond delay="1000"/>
                            </p:stCondLst>
                            <p:childTnLst>
                              <p:par>
                                <p:cTn id="22" presetID="49" presetClass="entr" presetSubtype="0" decel="10000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 calcmode="lin" valueType="num">
                                      <p:cBhvr>
                                        <p:cTn id="26" dur="500" fill="hold"/>
                                        <p:tgtEl>
                                          <p:spTgt spid="2"/>
                                        </p:tgtEl>
                                        <p:attrNameLst>
                                          <p:attrName>style.rotation</p:attrName>
                                        </p:attrNameLst>
                                      </p:cBhvr>
                                      <p:tavLst>
                                        <p:tav tm="0">
                                          <p:val>
                                            <p:fltVal val="360"/>
                                          </p:val>
                                        </p:tav>
                                        <p:tav tm="100000">
                                          <p:val>
                                            <p:fltVal val="0"/>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2724" y="2640348"/>
            <a:ext cx="1601828" cy="31035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220" y="2929426"/>
            <a:ext cx="2355392" cy="2985912"/>
          </a:xfrm>
          <a:prstGeom prst="rect">
            <a:avLst/>
          </a:prstGeom>
        </p:spPr>
      </p:pic>
      <p:sp>
        <p:nvSpPr>
          <p:cNvPr id="4" name="Cloud Callout 3"/>
          <p:cNvSpPr/>
          <p:nvPr/>
        </p:nvSpPr>
        <p:spPr>
          <a:xfrm>
            <a:off x="2149638" y="443914"/>
            <a:ext cx="3664814" cy="1699404"/>
          </a:xfrm>
          <a:prstGeom prst="cloudCallout">
            <a:avLst>
              <a:gd name="adj1" fmla="val 16904"/>
              <a:gd name="adj2" fmla="val 96168"/>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Tin Tin đi chơi bóng với mình không? </a:t>
            </a:r>
          </a:p>
        </p:txBody>
      </p:sp>
      <p:sp>
        <p:nvSpPr>
          <p:cNvPr id="5" name="Cloud Callout 4"/>
          <p:cNvSpPr/>
          <p:nvPr/>
        </p:nvSpPr>
        <p:spPr>
          <a:xfrm>
            <a:off x="6902450" y="298450"/>
            <a:ext cx="4679950" cy="1990332"/>
          </a:xfrm>
          <a:prstGeom prst="cloudCallout">
            <a:avLst>
              <a:gd name="adj1" fmla="val -280"/>
              <a:gd name="adj2" fmla="val 86513"/>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Hẹn Bo hôm khác nhé! Hôm nay có ông bà mình sang chơi.</a:t>
            </a:r>
          </a:p>
        </p:txBody>
      </p:sp>
    </p:spTree>
    <p:extLst>
      <p:ext uri="{BB962C8B-B14F-4D97-AF65-F5344CB8AC3E}">
        <p14:creationId xmlns:p14="http://schemas.microsoft.com/office/powerpoint/2010/main" val="74961108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63" presetClass="path" presetSubtype="0" accel="50000" decel="50000" fill="hold" nodeType="afterEffect">
                                  <p:stCondLst>
                                    <p:cond delay="0"/>
                                  </p:stCondLst>
                                  <p:childTnLst>
                                    <p:animMotion origin="layout" path="M 1.45833E-6 -1.11111E-6 L 0.25 -1.11111E-6 " pathEditMode="relative" rAng="0" ptsTypes="AA">
                                      <p:cBhvr>
                                        <p:cTn id="12" dur="500" fill="hold"/>
                                        <p:tgtEl>
                                          <p:spTgt spid="2"/>
                                        </p:tgtEl>
                                        <p:attrNameLst>
                                          <p:attrName>ppt_x</p:attrName>
                                          <p:attrName>ppt_y</p:attrName>
                                        </p:attrNameLst>
                                      </p:cBhvr>
                                      <p:rCtr x="12500" y="0"/>
                                    </p:animMotion>
                                  </p:childTnLst>
                                </p:cTn>
                              </p:par>
                            </p:childTnLst>
                          </p:cTn>
                        </p:par>
                        <p:par>
                          <p:cTn id="13" fill="hold">
                            <p:stCondLst>
                              <p:cond delay="1000"/>
                            </p:stCondLst>
                            <p:childTnLst>
                              <p:par>
                                <p:cTn id="14" presetID="17" presetClass="entr" presetSubtype="1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609" y="3473612"/>
            <a:ext cx="1486453" cy="2880000"/>
          </a:xfrm>
          <a:prstGeom prst="rect">
            <a:avLst/>
          </a:prstGeom>
        </p:spPr>
      </p:pic>
      <p:sp>
        <p:nvSpPr>
          <p:cNvPr id="4" name="Cloud Callout 3"/>
          <p:cNvSpPr/>
          <p:nvPr/>
        </p:nvSpPr>
        <p:spPr>
          <a:xfrm>
            <a:off x="846718" y="1281448"/>
            <a:ext cx="4253141" cy="1832754"/>
          </a:xfrm>
          <a:prstGeom prst="cloudCallout">
            <a:avLst>
              <a:gd name="adj1" fmla="val 31849"/>
              <a:gd name="adj2" fmla="val 89958"/>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Chào Bo! Hôm nay Bo không chơi bóng cùng Tin à?</a:t>
            </a:r>
          </a:p>
        </p:txBody>
      </p:sp>
      <p:sp>
        <p:nvSpPr>
          <p:cNvPr id="5" name="Cloud Callout 4"/>
          <p:cNvSpPr/>
          <p:nvPr/>
        </p:nvSpPr>
        <p:spPr>
          <a:xfrm>
            <a:off x="7363837" y="1308037"/>
            <a:ext cx="4470400" cy="1990332"/>
          </a:xfrm>
          <a:prstGeom prst="cloudCallout">
            <a:avLst>
              <a:gd name="adj1" fmla="val -46611"/>
              <a:gd name="adj2" fmla="val 59755"/>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6718" y="3618000"/>
            <a:ext cx="1722531" cy="3240000"/>
          </a:xfrm>
          <a:prstGeom prst="rect">
            <a:avLst/>
          </a:prstGeom>
        </p:spPr>
      </p:pic>
      <p:sp>
        <p:nvSpPr>
          <p:cNvPr id="7" name="Rounded Rectangle 6"/>
          <p:cNvSpPr/>
          <p:nvPr/>
        </p:nvSpPr>
        <p:spPr>
          <a:xfrm>
            <a:off x="4090888" y="150238"/>
            <a:ext cx="4996774" cy="971308"/>
          </a:xfrm>
          <a:prstGeom prst="roundRect">
            <a:avLst/>
          </a:prstGeom>
          <a:solidFill>
            <a:srgbClr val="102C10"/>
          </a:solidFill>
          <a:ln w="28575">
            <a:solidFill>
              <a:srgbClr val="F8FDFF"/>
            </a:solidFill>
            <a:prstDash val="sysDash"/>
          </a:ln>
        </p:spPr>
        <p:txBody>
          <a:bodyPr vert="horz" lIns="91440" tIns="45720" rIns="91440" bIns="45720" rtlCol="0" anchor="ctr">
            <a:noAutofit/>
          </a:bodyPr>
          <a:lstStyle/>
          <a:p>
            <a:pPr algn="ctr">
              <a:lnSpc>
                <a:spcPct val="90000"/>
              </a:lnSpc>
              <a:spcBef>
                <a:spcPct val="0"/>
              </a:spcBef>
            </a:pPr>
            <a:r>
              <a:rPr lang="pt-BR" sz="3200">
                <a:solidFill>
                  <a:srgbClr val="EFFCFE"/>
                </a:solidFill>
                <a:latin typeface="UTM Alter Gothic" panose="02040603050506020204" pitchFamily="18" charset="0"/>
                <a:ea typeface="+mj-ea"/>
                <a:cs typeface="+mj-cs"/>
              </a:rPr>
              <a:t>Theo em, Tin sẽ trả lời thế nào?</a:t>
            </a:r>
            <a:endParaRPr lang="en-US" sz="3200">
              <a:solidFill>
                <a:srgbClr val="EFFCFE"/>
              </a:solidFill>
              <a:latin typeface="UTM Alter Gothic" panose="02040603050506020204" pitchFamily="18" charset="0"/>
              <a:ea typeface="+mj-ea"/>
              <a:cs typeface="+mj-cs"/>
            </a:endParaRPr>
          </a:p>
        </p:txBody>
      </p:sp>
      <p:sp>
        <p:nvSpPr>
          <p:cNvPr id="8" name="Cloud Callout 7"/>
          <p:cNvSpPr/>
          <p:nvPr/>
        </p:nvSpPr>
        <p:spPr>
          <a:xfrm>
            <a:off x="7363837" y="1309548"/>
            <a:ext cx="4470400" cy="1990332"/>
          </a:xfrm>
          <a:prstGeom prst="cloudCallout">
            <a:avLst>
              <a:gd name="adj1" fmla="val -46404"/>
              <a:gd name="adj2" fmla="val 56332"/>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Mình đến rủ Tin nhưng Tin bảo là Tin bận vì có ông bà sang chơi.</a:t>
            </a:r>
          </a:p>
        </p:txBody>
      </p:sp>
      <p:sp>
        <p:nvSpPr>
          <p:cNvPr id="9" name="Cloud Callout 8"/>
          <p:cNvSpPr/>
          <p:nvPr/>
        </p:nvSpPr>
        <p:spPr>
          <a:xfrm>
            <a:off x="7363837" y="1237923"/>
            <a:ext cx="4470400" cy="1990332"/>
          </a:xfrm>
          <a:prstGeom prst="cloudCallout">
            <a:avLst>
              <a:gd name="adj1" fmla="val -46611"/>
              <a:gd name="adj2" fmla="val 59755"/>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Chào May, hôm nay mình chơi một mình.</a:t>
            </a:r>
          </a:p>
        </p:txBody>
      </p:sp>
      <p:sp>
        <p:nvSpPr>
          <p:cNvPr id="10" name="Cloud Callout 9"/>
          <p:cNvSpPr/>
          <p:nvPr/>
        </p:nvSpPr>
        <p:spPr>
          <a:xfrm>
            <a:off x="1816252" y="1836085"/>
            <a:ext cx="3013151" cy="1338049"/>
          </a:xfrm>
          <a:prstGeom prst="cloudCallout">
            <a:avLst>
              <a:gd name="adj1" fmla="val 27415"/>
              <a:gd name="adj2" fmla="val 81632"/>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Sao thế?</a:t>
            </a:r>
          </a:p>
        </p:txBody>
      </p:sp>
    </p:spTree>
    <p:extLst>
      <p:ext uri="{BB962C8B-B14F-4D97-AF65-F5344CB8AC3E}">
        <p14:creationId xmlns:p14="http://schemas.microsoft.com/office/powerpoint/2010/main" val="156104800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
                                        <p:tgtEl>
                                          <p:spTgt spid="6"/>
                                        </p:tgtEl>
                                      </p:cBhvr>
                                    </p:animEffect>
                                    <p:anim calcmode="lin" valueType="num">
                                      <p:cBhvr>
                                        <p:cTn id="8" dur="200" fill="hold"/>
                                        <p:tgtEl>
                                          <p:spTgt spid="6"/>
                                        </p:tgtEl>
                                        <p:attrNameLst>
                                          <p:attrName>ppt_x</p:attrName>
                                        </p:attrNameLst>
                                      </p:cBhvr>
                                      <p:tavLst>
                                        <p:tav tm="0">
                                          <p:val>
                                            <p:strVal val="#ppt_x"/>
                                          </p:val>
                                        </p:tav>
                                        <p:tav tm="100000">
                                          <p:val>
                                            <p:strVal val="#ppt_x"/>
                                          </p:val>
                                        </p:tav>
                                      </p:tavLst>
                                    </p:anim>
                                    <p:anim calcmode="lin" valueType="num">
                                      <p:cBhvr>
                                        <p:cTn id="9" dur="200" fill="hold"/>
                                        <p:tgtEl>
                                          <p:spTgt spid="6"/>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63" presetClass="path" presetSubtype="0" accel="50000" decel="50000" fill="hold" nodeType="afterEffect">
                                  <p:stCondLst>
                                    <p:cond delay="0"/>
                                  </p:stCondLst>
                                  <p:iterate type="wd">
                                    <p:tmPct val="10000"/>
                                  </p:iterate>
                                  <p:childTnLst>
                                    <p:animMotion origin="layout" path="M 0 0 L 0.25 0 E" pathEditMode="relative" ptsTypes="">
                                      <p:cBhvr>
                                        <p:cTn id="14" dur="1000" fill="hold"/>
                                        <p:tgtEl>
                                          <p:spTgt spid="6"/>
                                        </p:tgtEl>
                                        <p:attrNameLst>
                                          <p:attrName>ppt_x</p:attrName>
                                          <p:attrName>ppt_y</p:attrName>
                                        </p:attrNameLst>
                                      </p:cBhvr>
                                    </p:animMotion>
                                  </p:childTnLst>
                                </p:cTn>
                              </p:par>
                            </p:childTnLst>
                          </p:cTn>
                        </p:par>
                        <p:par>
                          <p:cTn id="15" fill="hold">
                            <p:stCondLst>
                              <p:cond delay="1500"/>
                            </p:stCondLst>
                            <p:childTnLst>
                              <p:par>
                                <p:cTn id="16" presetID="17" presetClass="entr" presetSubtype="10" fill="hold" grpId="0" nodeType="after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iterate type="wd">
                                    <p:tmPct val="0"/>
                                  </p:iterate>
                                  <p:childTnLst>
                                    <p:animEffect transition="out" filter="dissolv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47" presetClass="entr" presetSubtype="0" fill="hold" grpId="0" nodeType="withEffect">
                                  <p:stCondLst>
                                    <p:cond delay="0"/>
                                  </p:stCondLst>
                                  <p:iterate type="wd">
                                    <p:tmPct val="10000"/>
                                  </p:iterate>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iterate type="wd">
                                    <p:tmPct val="0"/>
                                  </p:iterate>
                                  <p:childTnLst>
                                    <p:animEffect transition="out" filter="dissolv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47" presetClass="entr" presetSubtype="0" fill="hold" grpId="0" nodeType="withEffect">
                                  <p:stCondLst>
                                    <p:cond delay="0"/>
                                  </p:stCondLst>
                                  <p:iterate type="wd">
                                    <p:tmPct val="10000"/>
                                  </p:iterate>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anim calcmode="lin" valueType="num">
                                      <p:cBhvr>
                                        <p:cTn id="45" dur="500" fill="hold"/>
                                        <p:tgtEl>
                                          <p:spTgt spid="5"/>
                                        </p:tgtEl>
                                        <p:attrNameLst>
                                          <p:attrName>ppt_x</p:attrName>
                                        </p:attrNameLst>
                                      </p:cBhvr>
                                      <p:tavLst>
                                        <p:tav tm="0">
                                          <p:val>
                                            <p:strVal val="#ppt_x"/>
                                          </p:val>
                                        </p:tav>
                                        <p:tav tm="100000">
                                          <p:val>
                                            <p:strVal val="#ppt_x"/>
                                          </p:val>
                                        </p:tav>
                                      </p:tavLst>
                                    </p:anim>
                                    <p:anim calcmode="lin" valueType="num">
                                      <p:cBhvr>
                                        <p:cTn id="46" dur="500" fill="hold"/>
                                        <p:tgtEl>
                                          <p:spTgt spid="5"/>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49" presetClass="entr" presetSubtype="0" decel="100000" fill="hold" grpId="0" nodeType="afterEffect">
                                  <p:stCondLst>
                                    <p:cond delay="0"/>
                                  </p:stCondLst>
                                  <p:iterate type="wd">
                                    <p:tmPct val="10000"/>
                                  </p:iterate>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 calcmode="lin" valueType="num">
                                      <p:cBhvr>
                                        <p:cTn id="52" dur="500" fill="hold"/>
                                        <p:tgtEl>
                                          <p:spTgt spid="7"/>
                                        </p:tgtEl>
                                        <p:attrNameLst>
                                          <p:attrName>style.rotation</p:attrName>
                                        </p:attrNameLst>
                                      </p:cBhvr>
                                      <p:tavLst>
                                        <p:tav tm="0">
                                          <p:val>
                                            <p:fltVal val="360"/>
                                          </p:val>
                                        </p:tav>
                                        <p:tav tm="100000">
                                          <p:val>
                                            <p:fltVal val="0"/>
                                          </p:val>
                                        </p:tav>
                                      </p:tavLst>
                                    </p:anim>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1" nodeType="clickEffect">
                                  <p:stCondLst>
                                    <p:cond delay="0"/>
                                  </p:stCondLst>
                                  <p:iterate type="wd">
                                    <p:tmPct val="0"/>
                                  </p:iterate>
                                  <p:childTnLst>
                                    <p:animEffect transition="out" filter="dissolv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47" presetClass="entr" presetSubtype="0" fill="hold" grpId="0" nodeType="withEffect">
                                  <p:stCondLst>
                                    <p:cond delay="0"/>
                                  </p:stCondLst>
                                  <p:iterate type="wd">
                                    <p:tmPct val="10000"/>
                                  </p:iterate>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anim calcmode="lin" valueType="num">
                                      <p:cBhvr>
                                        <p:cTn id="62" dur="500" fill="hold"/>
                                        <p:tgtEl>
                                          <p:spTgt spid="8"/>
                                        </p:tgtEl>
                                        <p:attrNameLst>
                                          <p:attrName>ppt_x</p:attrName>
                                        </p:attrNameLst>
                                      </p:cBhvr>
                                      <p:tavLst>
                                        <p:tav tm="0">
                                          <p:val>
                                            <p:strVal val="#ppt_x"/>
                                          </p:val>
                                        </p:tav>
                                        <p:tav tm="100000">
                                          <p:val>
                                            <p:strVal val="#ppt_x"/>
                                          </p:val>
                                        </p:tav>
                                      </p:tavLst>
                                    </p:anim>
                                    <p:anim calcmode="lin" valueType="num">
                                      <p:cBhvr>
                                        <p:cTn id="6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8" grpId="0" animBg="1"/>
      <p:bldP spid="9" grpId="0" animBg="1"/>
      <p:bldP spid="9"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6849" y="2476500"/>
            <a:ext cx="1964802" cy="3695700"/>
          </a:xfrm>
          <a:prstGeom prst="rect">
            <a:avLst/>
          </a:prstGeom>
        </p:spPr>
      </p:pic>
      <p:sp>
        <p:nvSpPr>
          <p:cNvPr id="4" name="Cloud Callout 3"/>
          <p:cNvSpPr/>
          <p:nvPr/>
        </p:nvSpPr>
        <p:spPr>
          <a:xfrm>
            <a:off x="3564902" y="227693"/>
            <a:ext cx="5913698" cy="3695700"/>
          </a:xfrm>
          <a:prstGeom prst="cloudCallout">
            <a:avLst>
              <a:gd name="adj1" fmla="val -73663"/>
              <a:gd name="adj2" fmla="val 23840"/>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02162F"/>
                </a:solidFill>
                <a:latin typeface="UVN Bai Sau" panose="04030605020802020C03" pitchFamily="82" charset="0"/>
              </a:rPr>
              <a:t>Mình là May May, mình có 5 người bạn. Chúng mình đang chơi trốn tìm. Các bạn ấy đang nấp sau những hộp quà khổng lồ. Cùng mình tìm các bạn ấy nhé!</a:t>
            </a:r>
          </a:p>
        </p:txBody>
      </p:sp>
      <p:sp>
        <p:nvSpPr>
          <p:cNvPr id="5" name="Cloud Callout 4"/>
          <p:cNvSpPr/>
          <p:nvPr/>
        </p:nvSpPr>
        <p:spPr>
          <a:xfrm>
            <a:off x="3432156" y="227693"/>
            <a:ext cx="6215708" cy="3695700"/>
          </a:xfrm>
          <a:prstGeom prst="cloudCallout">
            <a:avLst>
              <a:gd name="adj1" fmla="val -70017"/>
              <a:gd name="adj2" fmla="val 23840"/>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02162F"/>
                </a:solidFill>
                <a:latin typeface="UVN Bai Sau" panose="04030605020802020C03" pitchFamily="82" charset="0"/>
              </a:rPr>
              <a:t>Đây là tên của các bạn ấy:</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Tin Tin </a:t>
            </a:r>
            <a:r>
              <a:rPr lang="en-US" sz="2400" b="1">
                <a:solidFill>
                  <a:srgbClr val="02162F"/>
                </a:solidFill>
                <a:latin typeface="UVN Bai Sau" panose="04030605020802020C03" pitchFamily="82" charset="0"/>
              </a:rPr>
              <a:t>bụng bự</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Na Na </a:t>
            </a:r>
            <a:r>
              <a:rPr lang="en-US" sz="2400" b="1">
                <a:solidFill>
                  <a:srgbClr val="02162F"/>
                </a:solidFill>
                <a:latin typeface="UVN Bai Sau" panose="04030605020802020C03" pitchFamily="82" charset="0"/>
              </a:rPr>
              <a:t>tóc nâu</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Xu Xu </a:t>
            </a:r>
            <a:r>
              <a:rPr lang="en-US" sz="2400" b="1">
                <a:solidFill>
                  <a:srgbClr val="02162F"/>
                </a:solidFill>
                <a:latin typeface="UVN Bai Sau" panose="04030605020802020C03" pitchFamily="82" charset="0"/>
              </a:rPr>
              <a:t>chân dài</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Mi Mi </a:t>
            </a:r>
            <a:r>
              <a:rPr lang="en-US" sz="2400" b="1">
                <a:solidFill>
                  <a:srgbClr val="02162F"/>
                </a:solidFill>
                <a:latin typeface="UVN Bai Sau" panose="04030605020802020C03" pitchFamily="82" charset="0"/>
              </a:rPr>
              <a:t>cá tính</a:t>
            </a:r>
          </a:p>
          <a:p>
            <a:pPr algn="ctr"/>
            <a:r>
              <a:rPr lang="en-US" sz="2400" b="1">
                <a:solidFill>
                  <a:srgbClr val="02162F"/>
                </a:solidFill>
                <a:latin typeface="UVN Bai Sau" panose="04030605020802020C03" pitchFamily="82" charset="0"/>
              </a:rPr>
              <a:t>Và bạn </a:t>
            </a:r>
            <a:r>
              <a:rPr lang="en-US" sz="2400" b="1">
                <a:solidFill>
                  <a:srgbClr val="8A1214"/>
                </a:solidFill>
                <a:latin typeface="UVN Bai Sau" panose="04030605020802020C03" pitchFamily="82" charset="0"/>
              </a:rPr>
              <a:t>Bo Bo </a:t>
            </a:r>
            <a:r>
              <a:rPr lang="en-US" sz="2400" b="1">
                <a:solidFill>
                  <a:srgbClr val="02162F"/>
                </a:solidFill>
                <a:latin typeface="UVN Bai Sau" panose="04030605020802020C03" pitchFamily="82" charset="0"/>
              </a:rPr>
              <a:t>thích chơi bóng</a:t>
            </a:r>
          </a:p>
        </p:txBody>
      </p:sp>
      <p:sp>
        <p:nvSpPr>
          <p:cNvPr id="6" name="Cloud Callout 5"/>
          <p:cNvSpPr/>
          <p:nvPr/>
        </p:nvSpPr>
        <p:spPr>
          <a:xfrm>
            <a:off x="5593931" y="3162300"/>
            <a:ext cx="6215708" cy="3695700"/>
          </a:xfrm>
          <a:prstGeom prst="cloudCallout">
            <a:avLst>
              <a:gd name="adj1" fmla="val -87398"/>
              <a:gd name="adj2" fmla="val -31266"/>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02162F"/>
                </a:solidFill>
                <a:latin typeface="UVN Bai Sau" panose="04030605020802020C03" pitchFamily="82" charset="0"/>
              </a:rPr>
              <a:t>Hãy mở từng hộp quà, </a:t>
            </a:r>
            <a:r>
              <a:rPr lang="en-US" sz="3200" b="1">
                <a:solidFill>
                  <a:srgbClr val="D89102"/>
                </a:solidFill>
                <a:latin typeface="UVN Bai Sau" panose="04030605020802020C03" pitchFamily="82" charset="0"/>
              </a:rPr>
              <a:t>nói 1 câu miêu tả ngoại hình </a:t>
            </a:r>
            <a:r>
              <a:rPr lang="en-US" sz="3200" b="1">
                <a:solidFill>
                  <a:srgbClr val="02162F"/>
                </a:solidFill>
                <a:latin typeface="UVN Bai Sau" panose="04030605020802020C03" pitchFamily="82" charset="0"/>
              </a:rPr>
              <a:t>của bạn ở trong hộp quà và </a:t>
            </a:r>
            <a:r>
              <a:rPr lang="en-US" sz="3200" b="1">
                <a:solidFill>
                  <a:srgbClr val="FD9016"/>
                </a:solidFill>
                <a:latin typeface="UVN Bai Sau" panose="04030605020802020C03" pitchFamily="82" charset="0"/>
              </a:rPr>
              <a:t>đoán tên </a:t>
            </a:r>
            <a:r>
              <a:rPr lang="en-US" sz="3200" b="1">
                <a:solidFill>
                  <a:srgbClr val="02162F"/>
                </a:solidFill>
                <a:latin typeface="UVN Bai Sau" panose="04030605020802020C03" pitchFamily="82" charset="0"/>
              </a:rPr>
              <a:t>bạn đó nhé!</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251" y="227693"/>
            <a:ext cx="1926503" cy="2341067"/>
          </a:xfrm>
          <a:prstGeom prst="rect">
            <a:avLst/>
          </a:prstGeom>
        </p:spPr>
      </p:pic>
    </p:spTree>
    <p:extLst>
      <p:ext uri="{BB962C8B-B14F-4D97-AF65-F5344CB8AC3E}">
        <p14:creationId xmlns:p14="http://schemas.microsoft.com/office/powerpoint/2010/main" val="3506190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61" presetClass="path" presetSubtype="0" accel="50000" decel="50000" fill="hold" nodeType="afterEffect">
                                  <p:stCondLst>
                                    <p:cond delay="0"/>
                                  </p:stCondLst>
                                  <p:childTnLst>
                                    <p:animMotion origin="layout" path="M 0.06445 -3.7037E-6 C 0.03945 0.00811 0.01067 0.01598 -0.0017 0.02593 C -0.01446 0.03704 -0.02058 0.05 -0.02709 0.06297 C -0.03334 0.07593 -0.02709 0.08704 -0.02058 0.09908 C -0.01446 0.10996 -0.00495 0.12199 0.01718 0.13195 C 0.03606 0.1419 0.06771 0.15 0.10221 0.15602 C 0.13385 0.16204 0.17161 0.16598 0.20937 0.16806 C 0.24726 0.16991 0.28541 0.16991 0.31992 0.16806 C 0.35768 0.16598 0.39258 0.16111 0.42096 0.15301 C 0.44935 0.14607 0.47435 0.13704 0.48711 0.12593 C 0.50312 0.11598 0.50924 0.10209 0.50924 0.09098 C 0.5125 0.0801 0.50924 0.0669 0.49323 0.05602 C 0.4776 0.04607 0.44935 0.03797 0.41146 0.03403 C 0.37369 0.03102 0.33554 0.03496 0.31041 0.0419 C 0.28828 0.04908 0.27265 0.05996 0.2694 0.07292 C 0.2694 0.08611 0.27265 0.09792 0.28828 0.10811 C 0.30429 0.11806 0.30104 0.11991 0.36432 0.13311 C 0.42096 0.14699 0.4776 0.14306 0.5125 0.14399 C 0.547 0.14399 0.57539 0.14005 0.61028 0.13611 C 0.64804 0.13102 0.67968 0.12199 0.70143 0.11389 C 0.72369 0.10602 0.73307 0.09607 0.74583 0.0801 C 0.75521 0.06389 0.75521 0.05602 0.75521 0.04399 C 0.75521 0.03195 0.75521 0.01991 0.75521 0.00811 " pathEditMode="relative" rAng="0" ptsTypes="AAAAAAAAAAAAAAAAAAAAAAA">
                                      <p:cBhvr>
                                        <p:cTn id="12" dur="1000" fill="hold"/>
                                        <p:tgtEl>
                                          <p:spTgt spid="10"/>
                                        </p:tgtEl>
                                        <p:attrNameLst>
                                          <p:attrName>ppt_x</p:attrName>
                                          <p:attrName>ppt_y</p:attrName>
                                        </p:attrNameLst>
                                      </p:cBhvr>
                                      <p:rCtr x="29818" y="8472"/>
                                    </p:animMotion>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iterate type="wd">
                                    <p:tmPct val="0"/>
                                  </p:iterate>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ntr" presetSubtype="16" fill="hold" grpId="0" nodeType="with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iterate type="wd">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7" name="Pentagon 6"/>
          <p:cNvSpPr/>
          <p:nvPr/>
        </p:nvSpPr>
        <p:spPr>
          <a:xfrm>
            <a:off x="1174755" y="2812448"/>
            <a:ext cx="10215198" cy="1754326"/>
          </a:xfrm>
          <a:prstGeom prst="homePlate">
            <a:avLst/>
          </a:prstGeom>
          <a:solidFill>
            <a:schemeClr val="tx1">
              <a:alpha val="55000"/>
            </a:schemeClr>
          </a:solid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p:txBody>
      </p:sp>
      <p:sp>
        <p:nvSpPr>
          <p:cNvPr id="15" name="Pentagon 14"/>
          <p:cNvSpPr/>
          <p:nvPr/>
        </p:nvSpPr>
        <p:spPr>
          <a:xfrm>
            <a:off x="187850" y="1058122"/>
            <a:ext cx="10215198" cy="1754326"/>
          </a:xfrm>
          <a:prstGeom prst="homePlate">
            <a:avLst/>
          </a:prstGeom>
          <a:solidFill>
            <a:schemeClr val="tx1">
              <a:alpha val="55000"/>
            </a:schemeClr>
          </a:solid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p:txBody>
      </p:sp>
      <p:sp>
        <p:nvSpPr>
          <p:cNvPr id="2" name="Rectangle 1"/>
          <p:cNvSpPr/>
          <p:nvPr/>
        </p:nvSpPr>
        <p:spPr>
          <a:xfrm>
            <a:off x="291162" y="186035"/>
            <a:ext cx="3608681" cy="923330"/>
          </a:xfrm>
          <a:prstGeom prst="rect">
            <a:avLst/>
          </a:prstGeom>
          <a:noFill/>
        </p:spPr>
        <p:txBody>
          <a:bodyPr wrap="none" lIns="91440" tIns="45720" rIns="91440" bIns="45720">
            <a:spAutoFit/>
          </a:bodyPr>
          <a:lstStyle/>
          <a:p>
            <a:pPr algn="ctr"/>
            <a:r>
              <a:rPr lang="en-US" sz="5400" b="0" cap="none" spc="0">
                <a:ln w="12700">
                  <a:solidFill>
                    <a:schemeClr val="bg1"/>
                  </a:solidFill>
                </a:ln>
                <a:solidFill>
                  <a:srgbClr val="0E2F8F"/>
                </a:solidFill>
                <a:effectLst>
                  <a:outerShdw blurRad="38100" dist="19050" dir="2700000" algn="tl" rotWithShape="0">
                    <a:schemeClr val="dk1">
                      <a:alpha val="40000"/>
                    </a:schemeClr>
                  </a:outerShdw>
                </a:effectLst>
                <a:latin typeface="UVN Bay Buom Nang" panose="00000900000000000000" pitchFamily="2" charset="0"/>
              </a:rPr>
              <a:t>DẶN DÒ</a:t>
            </a:r>
          </a:p>
        </p:txBody>
      </p:sp>
      <p:sp>
        <p:nvSpPr>
          <p:cNvPr id="3" name="Pentagon 2"/>
          <p:cNvSpPr/>
          <p:nvPr/>
        </p:nvSpPr>
        <p:spPr>
          <a:xfrm>
            <a:off x="494616" y="1473620"/>
            <a:ext cx="8748744" cy="923330"/>
          </a:xfrm>
          <a:prstGeom prst="homePlate">
            <a:avLst/>
          </a:prstGeom>
          <a:noFill/>
        </p:spPr>
        <p:txBody>
          <a:bodyPr wrap="none" lIns="91440" tIns="45720" rIns="91440" bIns="45720">
            <a:spAutoFit/>
          </a:bodyPr>
          <a:lstStyle/>
          <a:p>
            <a:pPr algn="ctr"/>
            <a:r>
              <a:rPr lang="en-US" sz="5400" b="0" cap="none" spc="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Xem lại bài, học thuộc Ghi nhớ.</a:t>
            </a:r>
          </a:p>
        </p:txBody>
      </p:sp>
      <p:sp>
        <p:nvSpPr>
          <p:cNvPr id="4" name="Pentagon 3"/>
          <p:cNvSpPr/>
          <p:nvPr/>
        </p:nvSpPr>
        <p:spPr>
          <a:xfrm>
            <a:off x="1407129" y="2761205"/>
            <a:ext cx="10020924" cy="1754326"/>
          </a:xfrm>
          <a:prstGeom prst="homePlate">
            <a:avLst/>
          </a:prstGeom>
          <a:no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Tìm 1 lời dẫn trực tiếp, 1 lời dẫn </a:t>
            </a:r>
            <a:b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b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gián tiếp trong bài tập đọc bất kỳ. </a:t>
            </a:r>
          </a:p>
        </p:txBody>
      </p:sp>
      <p:sp>
        <p:nvSpPr>
          <p:cNvPr id="5" name="Pentagon 4"/>
          <p:cNvSpPr/>
          <p:nvPr/>
        </p:nvSpPr>
        <p:spPr>
          <a:xfrm>
            <a:off x="-125739" y="4778398"/>
            <a:ext cx="9486900" cy="923330"/>
          </a:xfrm>
          <a:prstGeom prst="homePlate">
            <a:avLst/>
          </a:prstGeom>
          <a:noFill/>
        </p:spPr>
        <p:txBody>
          <a:bodyPr wrap="squar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Chuẩn bị bài Viết thư.</a:t>
            </a:r>
          </a:p>
        </p:txBody>
      </p:sp>
    </p:spTree>
    <p:extLst>
      <p:ext uri="{BB962C8B-B14F-4D97-AF65-F5344CB8AC3E}">
        <p14:creationId xmlns:p14="http://schemas.microsoft.com/office/powerpoint/2010/main" val="2633577321"/>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ppt_w</p:attrName>
                                        </p:attrNameLst>
                                      </p:cBhvr>
                                      <p:tavLst>
                                        <p:tav tm="0" fmla="#ppt_w*sin(2.5*pi*$)">
                                          <p:val>
                                            <p:fltVal val="0"/>
                                          </p:val>
                                        </p:tav>
                                        <p:tav tm="100000">
                                          <p:val>
                                            <p:fltVal val="1"/>
                                          </p:val>
                                        </p:tav>
                                      </p:tavLst>
                                    </p:anim>
                                    <p:anim calcmode="lin" valueType="num">
                                      <p:cBhvr>
                                        <p:cTn id="9" dur="4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6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400" fill="hold"/>
                                        <p:tgtEl>
                                          <p:spTgt spid="3"/>
                                        </p:tgtEl>
                                        <p:attrNameLst>
                                          <p:attrName>ppt_w</p:attrName>
                                        </p:attrNameLst>
                                      </p:cBhvr>
                                      <p:tavLst>
                                        <p:tav tm="0">
                                          <p:val>
                                            <p:fltVal val="0"/>
                                          </p:val>
                                        </p:tav>
                                        <p:tav tm="100000">
                                          <p:val>
                                            <p:strVal val="#ppt_w"/>
                                          </p:val>
                                        </p:tav>
                                      </p:tavLst>
                                    </p:anim>
                                    <p:anim calcmode="lin" valueType="num">
                                      <p:cBhvr>
                                        <p:cTn id="14" dur="400" fill="hold"/>
                                        <p:tgtEl>
                                          <p:spTgt spid="3"/>
                                        </p:tgtEl>
                                        <p:attrNameLst>
                                          <p:attrName>ppt_h</p:attrName>
                                        </p:attrNameLst>
                                      </p:cBhvr>
                                      <p:tavLst>
                                        <p:tav tm="0">
                                          <p:val>
                                            <p:fltVal val="0"/>
                                          </p:val>
                                        </p:tav>
                                        <p:tav tm="100000">
                                          <p:val>
                                            <p:strVal val="#ppt_h"/>
                                          </p:val>
                                        </p:tav>
                                      </p:tavLst>
                                    </p:anim>
                                    <p:animEffect transition="in" filter="fade">
                                      <p:cBhvr>
                                        <p:cTn id="15" dur="400"/>
                                        <p:tgtEl>
                                          <p:spTgt spid="3"/>
                                        </p:tgtEl>
                                      </p:cBhvr>
                                    </p:animEffect>
                                  </p:childTnLst>
                                </p:cTn>
                              </p:par>
                              <p:par>
                                <p:cTn id="16" presetID="50" presetClass="entr" presetSubtype="0" decel="100000" fill="hold" grpId="0" nodeType="withEffect">
                                  <p:stCondLst>
                                    <p:cond delay="0"/>
                                  </p:stCondLst>
                                  <p:iterate type="wd">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200" fill="hold"/>
                                        <p:tgtEl>
                                          <p:spTgt spid="15"/>
                                        </p:tgtEl>
                                        <p:attrNameLst>
                                          <p:attrName>ppt_w</p:attrName>
                                        </p:attrNameLst>
                                      </p:cBhvr>
                                      <p:tavLst>
                                        <p:tav tm="0">
                                          <p:val>
                                            <p:strVal val="#ppt_w+.3"/>
                                          </p:val>
                                        </p:tav>
                                        <p:tav tm="100000">
                                          <p:val>
                                            <p:strVal val="#ppt_w"/>
                                          </p:val>
                                        </p:tav>
                                      </p:tavLst>
                                    </p:anim>
                                    <p:anim calcmode="lin" valueType="num">
                                      <p:cBhvr>
                                        <p:cTn id="19" dur="200" fill="hold"/>
                                        <p:tgtEl>
                                          <p:spTgt spid="15"/>
                                        </p:tgtEl>
                                        <p:attrNameLst>
                                          <p:attrName>ppt_h</p:attrName>
                                        </p:attrNameLst>
                                      </p:cBhvr>
                                      <p:tavLst>
                                        <p:tav tm="0">
                                          <p:val>
                                            <p:strVal val="#ppt_h"/>
                                          </p:val>
                                        </p:tav>
                                        <p:tav tm="100000">
                                          <p:val>
                                            <p:strVal val="#ppt_h"/>
                                          </p:val>
                                        </p:tav>
                                      </p:tavLst>
                                    </p:anim>
                                    <p:animEffect transition="in" filter="fade">
                                      <p:cBhvr>
                                        <p:cTn id="20" dur="2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300"/>
                                        <p:tgtEl>
                                          <p:spTgt spid="3"/>
                                        </p:tgtEl>
                                      </p:cBhvr>
                                    </p:animEffect>
                                    <p:anim calcmode="lin" valueType="num">
                                      <p:cBhvr>
                                        <p:cTn id="25" dur="300"/>
                                        <p:tgtEl>
                                          <p:spTgt spid="3"/>
                                        </p:tgtEl>
                                        <p:attrNameLst>
                                          <p:attrName>ppt_x</p:attrName>
                                        </p:attrNameLst>
                                      </p:cBhvr>
                                      <p:tavLst>
                                        <p:tav tm="0">
                                          <p:val>
                                            <p:strVal val="ppt_x"/>
                                          </p:val>
                                        </p:tav>
                                        <p:tav tm="100000">
                                          <p:val>
                                            <p:strVal val="ppt_x"/>
                                          </p:val>
                                        </p:tav>
                                      </p:tavLst>
                                    </p:anim>
                                    <p:anim calcmode="lin" valueType="num">
                                      <p:cBhvr>
                                        <p:cTn id="26" dur="300"/>
                                        <p:tgtEl>
                                          <p:spTgt spid="3"/>
                                        </p:tgtEl>
                                        <p:attrNameLst>
                                          <p:attrName>ppt_y</p:attrName>
                                        </p:attrNameLst>
                                      </p:cBhvr>
                                      <p:tavLst>
                                        <p:tav tm="0">
                                          <p:val>
                                            <p:strVal val="ppt_y"/>
                                          </p:val>
                                        </p:tav>
                                        <p:tav tm="100000">
                                          <p:val>
                                            <p:strVal val="ppt_y+.1"/>
                                          </p:val>
                                        </p:tav>
                                      </p:tavLst>
                                    </p:anim>
                                    <p:set>
                                      <p:cBhvr>
                                        <p:cTn id="27" dur="1" fill="hold">
                                          <p:stCondLst>
                                            <p:cond delay="299"/>
                                          </p:stCondLst>
                                        </p:cTn>
                                        <p:tgtEl>
                                          <p:spTgt spid="3"/>
                                        </p:tgtEl>
                                        <p:attrNameLst>
                                          <p:attrName>style.visibility</p:attrName>
                                        </p:attrNameLst>
                                      </p:cBhvr>
                                      <p:to>
                                        <p:strVal val="hidden"/>
                                      </p:to>
                                    </p:set>
                                  </p:childTnLst>
                                </p:cTn>
                              </p:par>
                              <p:par>
                                <p:cTn id="28" presetID="50" presetClass="path" presetSubtype="0" accel="50000" decel="50000" fill="hold" grpId="1" nodeType="withEffect">
                                  <p:stCondLst>
                                    <p:cond delay="0"/>
                                  </p:stCondLst>
                                  <p:iterate type="wd">
                                    <p:tmPct val="10000"/>
                                  </p:iterate>
                                  <p:childTnLst>
                                    <p:animMotion origin="layout" path="M -4.79167E-6 4.07407E-6 L 0.04701 4.07407E-6 C 0.0681 4.07407E-6 0.09428 0.07013 0.09428 0.12731 L 0.09428 0.25509 " pathEditMode="relative" rAng="0" ptsTypes="AAAA">
                                      <p:cBhvr>
                                        <p:cTn id="29" dur="1000" fill="hold"/>
                                        <p:tgtEl>
                                          <p:spTgt spid="15"/>
                                        </p:tgtEl>
                                        <p:attrNameLst>
                                          <p:attrName>ppt_x</p:attrName>
                                          <p:attrName>ppt_y</p:attrName>
                                        </p:attrNameLst>
                                      </p:cBhvr>
                                      <p:rCtr x="4714" y="12755"/>
                                    </p:animMotion>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400" fill="hold"/>
                                        <p:tgtEl>
                                          <p:spTgt spid="4"/>
                                        </p:tgtEl>
                                        <p:attrNameLst>
                                          <p:attrName>ppt_w</p:attrName>
                                        </p:attrNameLst>
                                      </p:cBhvr>
                                      <p:tavLst>
                                        <p:tav tm="0">
                                          <p:val>
                                            <p:fltVal val="0"/>
                                          </p:val>
                                        </p:tav>
                                        <p:tav tm="100000">
                                          <p:val>
                                            <p:strVal val="#ppt_w"/>
                                          </p:val>
                                        </p:tav>
                                      </p:tavLst>
                                    </p:anim>
                                    <p:anim calcmode="lin" valueType="num">
                                      <p:cBhvr>
                                        <p:cTn id="33" dur="400" fill="hold"/>
                                        <p:tgtEl>
                                          <p:spTgt spid="4"/>
                                        </p:tgtEl>
                                        <p:attrNameLst>
                                          <p:attrName>ppt_h</p:attrName>
                                        </p:attrNameLst>
                                      </p:cBhvr>
                                      <p:tavLst>
                                        <p:tav tm="0">
                                          <p:val>
                                            <p:fltVal val="0"/>
                                          </p:val>
                                        </p:tav>
                                        <p:tav tm="100000">
                                          <p:val>
                                            <p:strVal val="#ppt_h"/>
                                          </p:val>
                                        </p:tav>
                                      </p:tavLst>
                                    </p:anim>
                                    <p:animEffect transition="in" filter="fade">
                                      <p:cBhvr>
                                        <p:cTn id="34" dur="4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2" nodeType="clickEffect">
                                  <p:stCondLst>
                                    <p:cond delay="0"/>
                                  </p:stCondLst>
                                  <p:iterate type="wd">
                                    <p:tmPct val="0"/>
                                  </p:iterate>
                                  <p:childTnLst>
                                    <p:animEffect transition="out" filter="dissolve">
                                      <p:cBhvr>
                                        <p:cTn id="38" dur="200"/>
                                        <p:tgtEl>
                                          <p:spTgt spid="15"/>
                                        </p:tgtEl>
                                      </p:cBhvr>
                                    </p:animEffect>
                                    <p:set>
                                      <p:cBhvr>
                                        <p:cTn id="39" dur="1" fill="hold">
                                          <p:stCondLst>
                                            <p:cond delay="199"/>
                                          </p:stCondLst>
                                        </p:cTn>
                                        <p:tgtEl>
                                          <p:spTgt spid="15"/>
                                        </p:tgtEl>
                                        <p:attrNameLst>
                                          <p:attrName>style.visibility</p:attrName>
                                        </p:attrNameLst>
                                      </p:cBhvr>
                                      <p:to>
                                        <p:strVal val="hidden"/>
                                      </p:to>
                                    </p:set>
                                  </p:childTnLst>
                                </p:cTn>
                              </p:par>
                              <p:par>
                                <p:cTn id="40" presetID="53" presetClass="exit" presetSubtype="32" fill="hold" grpId="2" nodeType="withEffect">
                                  <p:stCondLst>
                                    <p:cond delay="0"/>
                                  </p:stCondLst>
                                  <p:childTnLst>
                                    <p:anim calcmode="lin" valueType="num">
                                      <p:cBhvr>
                                        <p:cTn id="41" dur="300"/>
                                        <p:tgtEl>
                                          <p:spTgt spid="4"/>
                                        </p:tgtEl>
                                        <p:attrNameLst>
                                          <p:attrName>ppt_w</p:attrName>
                                        </p:attrNameLst>
                                      </p:cBhvr>
                                      <p:tavLst>
                                        <p:tav tm="0">
                                          <p:val>
                                            <p:strVal val="ppt_w"/>
                                          </p:val>
                                        </p:tav>
                                        <p:tav tm="100000">
                                          <p:val>
                                            <p:fltVal val="0"/>
                                          </p:val>
                                        </p:tav>
                                      </p:tavLst>
                                    </p:anim>
                                    <p:anim calcmode="lin" valueType="num">
                                      <p:cBhvr>
                                        <p:cTn id="42" dur="300"/>
                                        <p:tgtEl>
                                          <p:spTgt spid="4"/>
                                        </p:tgtEl>
                                        <p:attrNameLst>
                                          <p:attrName>ppt_h</p:attrName>
                                        </p:attrNameLst>
                                      </p:cBhvr>
                                      <p:tavLst>
                                        <p:tav tm="0">
                                          <p:val>
                                            <p:strVal val="ppt_h"/>
                                          </p:val>
                                        </p:tav>
                                        <p:tav tm="100000">
                                          <p:val>
                                            <p:fltVal val="0"/>
                                          </p:val>
                                        </p:tav>
                                      </p:tavLst>
                                    </p:anim>
                                    <p:animEffect transition="out" filter="fade">
                                      <p:cBhvr>
                                        <p:cTn id="43" dur="300"/>
                                        <p:tgtEl>
                                          <p:spTgt spid="4"/>
                                        </p:tgtEl>
                                      </p:cBhvr>
                                    </p:animEffect>
                                    <p:set>
                                      <p:cBhvr>
                                        <p:cTn id="44" dur="1" fill="hold">
                                          <p:stCondLst>
                                            <p:cond delay="299"/>
                                          </p:stCondLst>
                                        </p:cTn>
                                        <p:tgtEl>
                                          <p:spTgt spid="4"/>
                                        </p:tgtEl>
                                        <p:attrNameLst>
                                          <p:attrName>style.visibility</p:attrName>
                                        </p:attrNameLst>
                                      </p:cBhvr>
                                      <p:to>
                                        <p:strVal val="hidden"/>
                                      </p:to>
                                    </p:set>
                                  </p:childTnLst>
                                </p:cTn>
                              </p:par>
                              <p:par>
                                <p:cTn id="45" presetID="50" presetClass="entr" presetSubtype="0" decel="100000" fill="hold" grpId="0" nodeType="withEffect">
                                  <p:stCondLst>
                                    <p:cond delay="0"/>
                                  </p:stCondLst>
                                  <p:iterate type="wd">
                                    <p:tmPct val="10000"/>
                                  </p:iterate>
                                  <p:childTnLst>
                                    <p:set>
                                      <p:cBhvr>
                                        <p:cTn id="46" dur="1" fill="hold">
                                          <p:stCondLst>
                                            <p:cond delay="0"/>
                                          </p:stCondLst>
                                        </p:cTn>
                                        <p:tgtEl>
                                          <p:spTgt spid="7"/>
                                        </p:tgtEl>
                                        <p:attrNameLst>
                                          <p:attrName>style.visibility</p:attrName>
                                        </p:attrNameLst>
                                      </p:cBhvr>
                                      <p:to>
                                        <p:strVal val="visible"/>
                                      </p:to>
                                    </p:set>
                                    <p:anim calcmode="lin" valueType="num">
                                      <p:cBhvr>
                                        <p:cTn id="47" dur="200" fill="hold"/>
                                        <p:tgtEl>
                                          <p:spTgt spid="7"/>
                                        </p:tgtEl>
                                        <p:attrNameLst>
                                          <p:attrName>ppt_w</p:attrName>
                                        </p:attrNameLst>
                                      </p:cBhvr>
                                      <p:tavLst>
                                        <p:tav tm="0">
                                          <p:val>
                                            <p:strVal val="#ppt_w+.3"/>
                                          </p:val>
                                        </p:tav>
                                        <p:tav tm="100000">
                                          <p:val>
                                            <p:strVal val="#ppt_w"/>
                                          </p:val>
                                        </p:tav>
                                      </p:tavLst>
                                    </p:anim>
                                    <p:anim calcmode="lin" valueType="num">
                                      <p:cBhvr>
                                        <p:cTn id="48" dur="200" fill="hold"/>
                                        <p:tgtEl>
                                          <p:spTgt spid="7"/>
                                        </p:tgtEl>
                                        <p:attrNameLst>
                                          <p:attrName>ppt_h</p:attrName>
                                        </p:attrNameLst>
                                      </p:cBhvr>
                                      <p:tavLst>
                                        <p:tav tm="0">
                                          <p:val>
                                            <p:strVal val="#ppt_h"/>
                                          </p:val>
                                        </p:tav>
                                        <p:tav tm="100000">
                                          <p:val>
                                            <p:strVal val="#ppt_h"/>
                                          </p:val>
                                        </p:tav>
                                      </p:tavLst>
                                    </p:anim>
                                    <p:animEffect transition="in" filter="fade">
                                      <p:cBhvr>
                                        <p:cTn id="49" dur="200"/>
                                        <p:tgtEl>
                                          <p:spTgt spid="7"/>
                                        </p:tgtEl>
                                      </p:cBhvr>
                                    </p:animEffect>
                                  </p:childTnLst>
                                </p:cTn>
                              </p:par>
                              <p:par>
                                <p:cTn id="50" presetID="42" presetClass="path" presetSubtype="0" accel="50000" decel="50000" fill="hold" grpId="2" nodeType="withEffect">
                                  <p:stCondLst>
                                    <p:cond delay="0"/>
                                  </p:stCondLst>
                                  <p:iterate type="wd">
                                    <p:tmPct val="10000"/>
                                  </p:iterate>
                                  <p:childTnLst>
                                    <p:animMotion origin="layout" path="M -4.375E-6 -2.96296E-6 L -0.06067 0.26227 " pathEditMode="relative" rAng="0" ptsTypes="AA">
                                      <p:cBhvr>
                                        <p:cTn id="51" dur="1000" fill="hold"/>
                                        <p:tgtEl>
                                          <p:spTgt spid="7"/>
                                        </p:tgtEl>
                                        <p:attrNameLst>
                                          <p:attrName>ppt_x</p:attrName>
                                          <p:attrName>ppt_y</p:attrName>
                                        </p:attrNameLst>
                                      </p:cBhvr>
                                      <p:rCtr x="-3034" y="13102"/>
                                    </p:animMotion>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400" fill="hold"/>
                                        <p:tgtEl>
                                          <p:spTgt spid="5"/>
                                        </p:tgtEl>
                                        <p:attrNameLst>
                                          <p:attrName>ppt_w</p:attrName>
                                        </p:attrNameLst>
                                      </p:cBhvr>
                                      <p:tavLst>
                                        <p:tav tm="0">
                                          <p:val>
                                            <p:fltVal val="0"/>
                                          </p:val>
                                        </p:tav>
                                        <p:tav tm="100000">
                                          <p:val>
                                            <p:strVal val="#ppt_w"/>
                                          </p:val>
                                        </p:tav>
                                      </p:tavLst>
                                    </p:anim>
                                    <p:anim calcmode="lin" valueType="num">
                                      <p:cBhvr>
                                        <p:cTn id="55" dur="400" fill="hold"/>
                                        <p:tgtEl>
                                          <p:spTgt spid="5"/>
                                        </p:tgtEl>
                                        <p:attrNameLst>
                                          <p:attrName>ppt_h</p:attrName>
                                        </p:attrNameLst>
                                      </p:cBhvr>
                                      <p:tavLst>
                                        <p:tav tm="0">
                                          <p:val>
                                            <p:fltVal val="0"/>
                                          </p:val>
                                        </p:tav>
                                        <p:tav tm="100000">
                                          <p:val>
                                            <p:strVal val="#ppt_h"/>
                                          </p:val>
                                        </p:tav>
                                      </p:tavLst>
                                    </p:anim>
                                    <p:animEffect transition="in" filter="fade">
                                      <p:cBhvr>
                                        <p:cTn id="56" dur="4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grpId="1" nodeType="clickEffect">
                                  <p:stCondLst>
                                    <p:cond delay="0"/>
                                  </p:stCondLst>
                                  <p:childTnLst>
                                    <p:anim calcmode="lin" valueType="num">
                                      <p:cBhvr>
                                        <p:cTn id="60" dur="300"/>
                                        <p:tgtEl>
                                          <p:spTgt spid="5"/>
                                        </p:tgtEl>
                                        <p:attrNameLst>
                                          <p:attrName>ppt_w</p:attrName>
                                        </p:attrNameLst>
                                      </p:cBhvr>
                                      <p:tavLst>
                                        <p:tav tm="0">
                                          <p:val>
                                            <p:strVal val="ppt_w"/>
                                          </p:val>
                                        </p:tav>
                                        <p:tav tm="100000">
                                          <p:val>
                                            <p:fltVal val="0"/>
                                          </p:val>
                                        </p:tav>
                                      </p:tavLst>
                                    </p:anim>
                                    <p:anim calcmode="lin" valueType="num">
                                      <p:cBhvr>
                                        <p:cTn id="61" dur="300"/>
                                        <p:tgtEl>
                                          <p:spTgt spid="5"/>
                                        </p:tgtEl>
                                        <p:attrNameLst>
                                          <p:attrName>ppt_h</p:attrName>
                                        </p:attrNameLst>
                                      </p:cBhvr>
                                      <p:tavLst>
                                        <p:tav tm="0">
                                          <p:val>
                                            <p:strVal val="ppt_h"/>
                                          </p:val>
                                        </p:tav>
                                        <p:tav tm="100000">
                                          <p:val>
                                            <p:fltVal val="0"/>
                                          </p:val>
                                        </p:tav>
                                      </p:tavLst>
                                    </p:anim>
                                    <p:anim calcmode="lin" valueType="num">
                                      <p:cBhvr>
                                        <p:cTn id="62" dur="300"/>
                                        <p:tgtEl>
                                          <p:spTgt spid="5"/>
                                        </p:tgtEl>
                                        <p:attrNameLst>
                                          <p:attrName>style.rotation</p:attrName>
                                        </p:attrNameLst>
                                      </p:cBhvr>
                                      <p:tavLst>
                                        <p:tav tm="0">
                                          <p:val>
                                            <p:fltVal val="0"/>
                                          </p:val>
                                        </p:tav>
                                        <p:tav tm="100000">
                                          <p:val>
                                            <p:fltVal val="90"/>
                                          </p:val>
                                        </p:tav>
                                      </p:tavLst>
                                    </p:anim>
                                    <p:animEffect transition="out" filter="fade">
                                      <p:cBhvr>
                                        <p:cTn id="63" dur="300"/>
                                        <p:tgtEl>
                                          <p:spTgt spid="5"/>
                                        </p:tgtEl>
                                      </p:cBhvr>
                                    </p:animEffect>
                                    <p:set>
                                      <p:cBhvr>
                                        <p:cTn id="64" dur="1" fill="hold">
                                          <p:stCondLst>
                                            <p:cond delay="299"/>
                                          </p:stCondLst>
                                        </p:cTn>
                                        <p:tgtEl>
                                          <p:spTgt spid="5"/>
                                        </p:tgtEl>
                                        <p:attrNameLst>
                                          <p:attrName>style.visibility</p:attrName>
                                        </p:attrNameLst>
                                      </p:cBhvr>
                                      <p:to>
                                        <p:strVal val="hidden"/>
                                      </p:to>
                                    </p:set>
                                  </p:childTnLst>
                                </p:cTn>
                              </p:par>
                              <p:par>
                                <p:cTn id="65" presetID="53" presetClass="exit" presetSubtype="32" fill="hold" grpId="3" nodeType="withEffect">
                                  <p:stCondLst>
                                    <p:cond delay="0"/>
                                  </p:stCondLst>
                                  <p:iterate type="wd">
                                    <p:tmPct val="0"/>
                                  </p:iterate>
                                  <p:childTnLst>
                                    <p:anim calcmode="lin" valueType="num">
                                      <p:cBhvr>
                                        <p:cTn id="66" dur="200"/>
                                        <p:tgtEl>
                                          <p:spTgt spid="7"/>
                                        </p:tgtEl>
                                        <p:attrNameLst>
                                          <p:attrName>ppt_w</p:attrName>
                                        </p:attrNameLst>
                                      </p:cBhvr>
                                      <p:tavLst>
                                        <p:tav tm="0">
                                          <p:val>
                                            <p:strVal val="ppt_w"/>
                                          </p:val>
                                        </p:tav>
                                        <p:tav tm="100000">
                                          <p:val>
                                            <p:fltVal val="0"/>
                                          </p:val>
                                        </p:tav>
                                      </p:tavLst>
                                    </p:anim>
                                    <p:anim calcmode="lin" valueType="num">
                                      <p:cBhvr>
                                        <p:cTn id="67" dur="200"/>
                                        <p:tgtEl>
                                          <p:spTgt spid="7"/>
                                        </p:tgtEl>
                                        <p:attrNameLst>
                                          <p:attrName>ppt_h</p:attrName>
                                        </p:attrNameLst>
                                      </p:cBhvr>
                                      <p:tavLst>
                                        <p:tav tm="0">
                                          <p:val>
                                            <p:strVal val="ppt_h"/>
                                          </p:val>
                                        </p:tav>
                                        <p:tav tm="100000">
                                          <p:val>
                                            <p:fltVal val="0"/>
                                          </p:val>
                                        </p:tav>
                                      </p:tavLst>
                                    </p:anim>
                                    <p:animEffect transition="out" filter="fade">
                                      <p:cBhvr>
                                        <p:cTn id="68" dur="200"/>
                                        <p:tgtEl>
                                          <p:spTgt spid="7"/>
                                        </p:tgtEl>
                                      </p:cBhvr>
                                    </p:animEffect>
                                    <p:set>
                                      <p:cBhvr>
                                        <p:cTn id="69" dur="1" fill="hold">
                                          <p:stCondLst>
                                            <p:cond delay="199"/>
                                          </p:stCondLst>
                                        </p:cTn>
                                        <p:tgtEl>
                                          <p:spTgt spid="7"/>
                                        </p:tgtEl>
                                        <p:attrNameLst>
                                          <p:attrName>style.visibility</p:attrName>
                                        </p:attrNameLst>
                                      </p:cBhvr>
                                      <p:to>
                                        <p:strVal val="hidden"/>
                                      </p:to>
                                    </p:set>
                                  </p:childTnLst>
                                </p:cTn>
                              </p:par>
                            </p:childTnLst>
                          </p:cTn>
                        </p:par>
                        <p:par>
                          <p:cTn id="70" fill="hold">
                            <p:stCondLst>
                              <p:cond delay="300"/>
                            </p:stCondLst>
                            <p:childTnLst>
                              <p:par>
                                <p:cTn id="71" presetID="53" presetClass="entr" presetSubtype="16" fill="hold" grpId="2" nodeType="after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cTn>
                              </p:par>
                              <p:par>
                                <p:cTn id="76" presetID="53" presetClass="entr" presetSubtype="16" fill="hold" grpId="3" nodeType="with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p:cTn id="78" dur="500" fill="hold"/>
                                        <p:tgtEl>
                                          <p:spTgt spid="4"/>
                                        </p:tgtEl>
                                        <p:attrNameLst>
                                          <p:attrName>ppt_w</p:attrName>
                                        </p:attrNameLst>
                                      </p:cBhvr>
                                      <p:tavLst>
                                        <p:tav tm="0">
                                          <p:val>
                                            <p:fltVal val="0"/>
                                          </p:val>
                                        </p:tav>
                                        <p:tav tm="100000">
                                          <p:val>
                                            <p:strVal val="#ppt_w"/>
                                          </p:val>
                                        </p:tav>
                                      </p:tavLst>
                                    </p:anim>
                                    <p:anim calcmode="lin" valueType="num">
                                      <p:cBhvr>
                                        <p:cTn id="79" dur="500" fill="hold"/>
                                        <p:tgtEl>
                                          <p:spTgt spid="4"/>
                                        </p:tgtEl>
                                        <p:attrNameLst>
                                          <p:attrName>ppt_h</p:attrName>
                                        </p:attrNameLst>
                                      </p:cBhvr>
                                      <p:tavLst>
                                        <p:tav tm="0">
                                          <p:val>
                                            <p:fltVal val="0"/>
                                          </p:val>
                                        </p:tav>
                                        <p:tav tm="100000">
                                          <p:val>
                                            <p:strVal val="#ppt_h"/>
                                          </p:val>
                                        </p:tav>
                                      </p:tavLst>
                                    </p:anim>
                                    <p:animEffect transition="in" filter="fade">
                                      <p:cBhvr>
                                        <p:cTn id="80" dur="500"/>
                                        <p:tgtEl>
                                          <p:spTgt spid="4"/>
                                        </p:tgtEl>
                                      </p:cBhvr>
                                    </p:animEffect>
                                  </p:childTnLst>
                                </p:cTn>
                              </p:par>
                              <p:par>
                                <p:cTn id="81" presetID="53" presetClass="entr" presetSubtype="16" fill="hold" grpId="2" nodeType="with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p:cTn id="83" dur="500" fill="hold"/>
                                        <p:tgtEl>
                                          <p:spTgt spid="5"/>
                                        </p:tgtEl>
                                        <p:attrNameLst>
                                          <p:attrName>ppt_w</p:attrName>
                                        </p:attrNameLst>
                                      </p:cBhvr>
                                      <p:tavLst>
                                        <p:tav tm="0">
                                          <p:val>
                                            <p:fltVal val="0"/>
                                          </p:val>
                                        </p:tav>
                                        <p:tav tm="100000">
                                          <p:val>
                                            <p:strVal val="#ppt_w"/>
                                          </p:val>
                                        </p:tav>
                                      </p:tavLst>
                                    </p:anim>
                                    <p:anim calcmode="lin" valueType="num">
                                      <p:cBhvr>
                                        <p:cTn id="84" dur="500" fill="hold"/>
                                        <p:tgtEl>
                                          <p:spTgt spid="5"/>
                                        </p:tgtEl>
                                        <p:attrNameLst>
                                          <p:attrName>ppt_h</p:attrName>
                                        </p:attrNameLst>
                                      </p:cBhvr>
                                      <p:tavLst>
                                        <p:tav tm="0">
                                          <p:val>
                                            <p:fltVal val="0"/>
                                          </p:val>
                                        </p:tav>
                                        <p:tav tm="100000">
                                          <p:val>
                                            <p:strVal val="#ppt_h"/>
                                          </p:val>
                                        </p:tav>
                                      </p:tavLst>
                                    </p:anim>
                                    <p:animEffect transition="in" filter="fade">
                                      <p:cBhvr>
                                        <p:cTn id="8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7" grpId="3" animBg="1"/>
      <p:bldP spid="15" grpId="0" animBg="1"/>
      <p:bldP spid="15" grpId="1" animBg="1"/>
      <p:bldP spid="15" grpId="2" animBg="1"/>
      <p:bldP spid="2" grpId="0"/>
      <p:bldP spid="3" grpId="0"/>
      <p:bldP spid="3" grpId="1"/>
      <p:bldP spid="3" grpId="2"/>
      <p:bldP spid="4" grpId="0"/>
      <p:bldP spid="4" grpId="2"/>
      <p:bldP spid="4" grpId="3"/>
      <p:bldP spid="5" grpId="0"/>
      <p:bldP spid="5" grpId="1"/>
      <p:bldP spid="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70079" y="281285"/>
            <a:ext cx="4899098" cy="1107996"/>
          </a:xfrm>
          <a:prstGeom prst="rect">
            <a:avLst/>
          </a:prstGeom>
          <a:noFill/>
        </p:spPr>
        <p:txBody>
          <a:bodyPr wrap="none" lIns="91440" tIns="45720" rIns="91440" bIns="45720">
            <a:spAutoFit/>
            <a:scene3d>
              <a:camera prst="isometricOffAxis1Right"/>
              <a:lightRig rig="threePt" dir="t"/>
            </a:scene3d>
          </a:bodyPr>
          <a:lstStyle/>
          <a:p>
            <a:pPr algn="ctr"/>
            <a:r>
              <a:rPr lang="en-US" sz="6600" b="0" cap="none" spc="0">
                <a:ln w="0"/>
                <a:solidFill>
                  <a:srgbClr val="15324A"/>
                </a:solidFill>
                <a:effectLst>
                  <a:outerShdw blurRad="38100" dist="19050" dir="2700000" algn="tl" rotWithShape="0">
                    <a:schemeClr val="dk1">
                      <a:alpha val="40000"/>
                    </a:schemeClr>
                  </a:outerShdw>
                  <a:reflection blurRad="6350" stA="55000" endA="300" endPos="45500" dir="5400000" sy="-100000" algn="bl" rotWithShape="0"/>
                </a:effectLst>
                <a:latin typeface="UTM ViceroyJF" panose="02040603050506020204" pitchFamily="18" charset="0"/>
              </a:rPr>
              <a:t>Tạm biệt các em!</a:t>
            </a:r>
          </a:p>
        </p:txBody>
      </p:sp>
      <p:sp>
        <p:nvSpPr>
          <p:cNvPr id="6" name="Rectangle 5"/>
          <p:cNvSpPr/>
          <p:nvPr/>
        </p:nvSpPr>
        <p:spPr>
          <a:xfrm rot="1380000">
            <a:off x="4335454" y="2904187"/>
            <a:ext cx="1667444" cy="2862322"/>
          </a:xfrm>
          <a:prstGeom prst="rect">
            <a:avLst/>
          </a:prstGeom>
          <a:noFill/>
        </p:spPr>
        <p:txBody>
          <a:bodyPr wrap="none" lIns="91440" tIns="45720" rIns="91440" bIns="45720">
            <a:prstTxWarp prst="textCanUp">
              <a:avLst/>
            </a:prstTxWarp>
            <a:spAutoFit/>
          </a:bodyPr>
          <a:lstStyle/>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Nhớ </a:t>
            </a:r>
          </a:p>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ôn </a:t>
            </a:r>
          </a:p>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bài</a:t>
            </a:r>
            <a:endParaRPr lang="en-US" sz="6000" b="0" cap="none" spc="0">
              <a:ln w="0"/>
              <a:solidFill>
                <a:srgbClr val="B40085"/>
              </a:solidFill>
              <a:effectLst>
                <a:outerShdw blurRad="50800" dist="38100" dir="13500000" algn="br" rotWithShape="0">
                  <a:prstClr val="black">
                    <a:alpha val="40000"/>
                  </a:prstClr>
                </a:outerShdw>
              </a:effectLst>
              <a:latin typeface="UTM ViceroyJF" panose="02040603050506020204" pitchFamily="18" charset="0"/>
            </a:endParaRPr>
          </a:p>
        </p:txBody>
      </p:sp>
      <p:sp>
        <p:nvSpPr>
          <p:cNvPr id="7" name="Rectangle 6"/>
          <p:cNvSpPr/>
          <p:nvPr/>
        </p:nvSpPr>
        <p:spPr>
          <a:xfrm rot="1080000">
            <a:off x="7605106" y="3665552"/>
            <a:ext cx="2727404" cy="1938992"/>
          </a:xfrm>
          <a:prstGeom prst="rect">
            <a:avLst/>
          </a:prstGeom>
          <a:noFill/>
        </p:spPr>
        <p:txBody>
          <a:bodyPr wrap="square" lIns="91440" tIns="45720" rIns="91440" bIns="45720">
            <a:prstTxWarp prst="textWave2">
              <a:avLst/>
            </a:prstTxWarp>
            <a:spAutoFit/>
          </a:bodyPr>
          <a:lstStyle/>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và giữ gìn sức khỏe.</a:t>
            </a:r>
          </a:p>
        </p:txBody>
      </p:sp>
    </p:spTree>
    <p:extLst>
      <p:ext uri="{BB962C8B-B14F-4D97-AF65-F5344CB8AC3E}">
        <p14:creationId xmlns:p14="http://schemas.microsoft.com/office/powerpoint/2010/main" val="448633751"/>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by="(-#ppt_w*2)" calcmode="lin" valueType="num">
                                      <p:cBhvr rctx="PPT">
                                        <p:cTn id="10" dur="250" autoRev="1" fill="hold">
                                          <p:stCondLst>
                                            <p:cond delay="0"/>
                                          </p:stCondLst>
                                        </p:cTn>
                                        <p:tgtEl>
                                          <p:spTgt spid="6"/>
                                        </p:tgtEl>
                                        <p:attrNameLst>
                                          <p:attrName>ppt_w</p:attrName>
                                        </p:attrNameLst>
                                      </p:cBhvr>
                                    </p:anim>
                                    <p:anim by="(#ppt_w*0.50)" calcmode="lin" valueType="num">
                                      <p:cBhvr>
                                        <p:cTn id="11" dur="250" decel="50000" autoRev="1" fill="hold">
                                          <p:stCondLst>
                                            <p:cond delay="0"/>
                                          </p:stCondLst>
                                        </p:cTn>
                                        <p:tgtEl>
                                          <p:spTgt spid="6"/>
                                        </p:tgtEl>
                                        <p:attrNameLst>
                                          <p:attrName>ppt_x</p:attrName>
                                        </p:attrNameLst>
                                      </p:cBhvr>
                                    </p:anim>
                                    <p:anim from="(-#ppt_h/2)" to="(#ppt_y)" calcmode="lin" valueType="num">
                                      <p:cBhvr>
                                        <p:cTn id="12" dur="500" fill="hold">
                                          <p:stCondLst>
                                            <p:cond delay="0"/>
                                          </p:stCondLst>
                                        </p:cTn>
                                        <p:tgtEl>
                                          <p:spTgt spid="6"/>
                                        </p:tgtEl>
                                        <p:attrNameLst>
                                          <p:attrName>ppt_y</p:attrName>
                                        </p:attrNameLst>
                                      </p:cBhvr>
                                    </p:anim>
                                    <p:animRot by="21600000">
                                      <p:cBhvr>
                                        <p:cTn id="13" dur="500" fill="hold">
                                          <p:stCondLst>
                                            <p:cond delay="0"/>
                                          </p:stCondLst>
                                        </p:cTn>
                                        <p:tgtEl>
                                          <p:spTgt spid="6"/>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sp>
        <p:nvSpPr>
          <p:cNvPr id="43" name="Rectangle 42"/>
          <p:cNvSpPr/>
          <p:nvPr/>
        </p:nvSpPr>
        <p:spPr>
          <a:xfrm>
            <a:off x="7536048" y="2685536"/>
            <a:ext cx="1275221" cy="646331"/>
          </a:xfrm>
          <a:prstGeom prst="rect">
            <a:avLst/>
          </a:prstGeom>
          <a:noFill/>
        </p:spPr>
        <p:txBody>
          <a:bodyPr wrap="none" lIns="91440" tIns="45720" rIns="91440" bIns="45720">
            <a:spAutoFit/>
          </a:bodyPr>
          <a:lstStyle/>
          <a:p>
            <a:pPr algn="ctr"/>
            <a:r>
              <a:rPr lang="en-US" sz="3600">
                <a:ln w="0"/>
                <a:solidFill>
                  <a:srgbClr val="F74F2D"/>
                </a:solidFill>
                <a:effectLst>
                  <a:outerShdw blurRad="38100" dist="19050" dir="2700000" algn="tl" rotWithShape="0">
                    <a:schemeClr val="dk1">
                      <a:alpha val="40000"/>
                    </a:schemeClr>
                  </a:outerShdw>
                </a:effectLst>
                <a:latin typeface="UVN Banh Mi" pitchFamily="2" charset="0"/>
              </a:rPr>
              <a:t>Xu Xu</a:t>
            </a:r>
            <a:endParaRPr lang="en-US" sz="3600" b="0" cap="none" spc="0">
              <a:ln w="0"/>
              <a:solidFill>
                <a:srgbClr val="F74F2D"/>
              </a:solidFill>
              <a:effectLst>
                <a:outerShdw blurRad="38100" dist="19050" dir="2700000" algn="tl" rotWithShape="0">
                  <a:schemeClr val="dk1">
                    <a:alpha val="40000"/>
                  </a:schemeClr>
                </a:outerShdw>
              </a:effectLst>
              <a:latin typeface="UVN Banh Mi" pitchFamily="2" charset="0"/>
            </a:endParaRPr>
          </a:p>
        </p:txBody>
      </p:sp>
      <p:sp>
        <p:nvSpPr>
          <p:cNvPr id="41" name="Rectangle 40"/>
          <p:cNvSpPr/>
          <p:nvPr/>
        </p:nvSpPr>
        <p:spPr>
          <a:xfrm>
            <a:off x="3663066" y="2851589"/>
            <a:ext cx="1191352" cy="646331"/>
          </a:xfrm>
          <a:prstGeom prst="rect">
            <a:avLst/>
          </a:prstGeom>
          <a:noFill/>
        </p:spPr>
        <p:txBody>
          <a:bodyPr wrap="none" lIns="91440" tIns="45720" rIns="91440" bIns="45720">
            <a:spAutoFit/>
          </a:bodyPr>
          <a:lstStyle/>
          <a:p>
            <a:pPr algn="ctr"/>
            <a:r>
              <a:rPr lang="en-US" sz="3600">
                <a:ln w="0"/>
                <a:solidFill>
                  <a:srgbClr val="D53E7E"/>
                </a:solidFill>
                <a:effectLst>
                  <a:outerShdw blurRad="38100" dist="19050" dir="2700000" algn="tl" rotWithShape="0">
                    <a:schemeClr val="dk1">
                      <a:alpha val="40000"/>
                    </a:schemeClr>
                  </a:outerShdw>
                </a:effectLst>
                <a:latin typeface="UVN Banh Mi" pitchFamily="2" charset="0"/>
              </a:rPr>
              <a:t>Mi Mi</a:t>
            </a:r>
            <a:endParaRPr lang="en-US" sz="3600" b="0" cap="none" spc="0">
              <a:ln w="0"/>
              <a:solidFill>
                <a:srgbClr val="D53E7E"/>
              </a:solidFill>
              <a:effectLst>
                <a:outerShdw blurRad="38100" dist="19050" dir="2700000" algn="tl" rotWithShape="0">
                  <a:schemeClr val="dk1">
                    <a:alpha val="40000"/>
                  </a:schemeClr>
                </a:outerShdw>
              </a:effectLst>
              <a:latin typeface="UVN Banh Mi" pitchFamily="2" charset="0"/>
            </a:endParaRPr>
          </a:p>
        </p:txBody>
      </p:sp>
      <p:sp>
        <p:nvSpPr>
          <p:cNvPr id="44" name="Rectangle 43"/>
          <p:cNvSpPr/>
          <p:nvPr/>
        </p:nvSpPr>
        <p:spPr>
          <a:xfrm>
            <a:off x="9786036" y="1299802"/>
            <a:ext cx="1288430" cy="646331"/>
          </a:xfrm>
          <a:prstGeom prst="rect">
            <a:avLst/>
          </a:prstGeom>
          <a:noFill/>
        </p:spPr>
        <p:txBody>
          <a:bodyPr wrap="none" lIns="91440" tIns="45720" rIns="91440" bIns="45720">
            <a:spAutoFit/>
          </a:bodyPr>
          <a:lstStyle/>
          <a:p>
            <a:pPr algn="ctr"/>
            <a:r>
              <a:rPr lang="en-US" sz="3600">
                <a:ln w="0"/>
                <a:solidFill>
                  <a:srgbClr val="207A6C"/>
                </a:solidFill>
                <a:effectLst>
                  <a:outerShdw blurRad="38100" dist="19050" dir="2700000" algn="tl" rotWithShape="0">
                    <a:schemeClr val="dk1">
                      <a:alpha val="40000"/>
                    </a:schemeClr>
                  </a:outerShdw>
                </a:effectLst>
                <a:latin typeface="UVN Banh Mi" pitchFamily="2" charset="0"/>
              </a:rPr>
              <a:t>Na Na</a:t>
            </a:r>
            <a:endParaRPr lang="en-US" sz="3600" b="0" cap="none" spc="0">
              <a:ln w="0"/>
              <a:solidFill>
                <a:srgbClr val="207A6C"/>
              </a:solidFill>
              <a:effectLst>
                <a:outerShdw blurRad="38100" dist="19050" dir="2700000" algn="tl" rotWithShape="0">
                  <a:schemeClr val="dk1">
                    <a:alpha val="40000"/>
                  </a:schemeClr>
                </a:outerShdw>
              </a:effectLst>
              <a:latin typeface="UVN Banh Mi" pitchFamily="2" charset="0"/>
            </a:endParaRPr>
          </a:p>
        </p:txBody>
      </p:sp>
      <p:sp>
        <p:nvSpPr>
          <p:cNvPr id="42" name="Rectangle 41"/>
          <p:cNvSpPr/>
          <p:nvPr/>
        </p:nvSpPr>
        <p:spPr>
          <a:xfrm>
            <a:off x="5541170" y="959023"/>
            <a:ext cx="1442191" cy="646331"/>
          </a:xfrm>
          <a:prstGeom prst="rect">
            <a:avLst/>
          </a:prstGeom>
          <a:noFill/>
        </p:spPr>
        <p:txBody>
          <a:bodyPr wrap="none" lIns="91440" tIns="45720" rIns="91440" bIns="45720">
            <a:spAutoFit/>
          </a:bodyPr>
          <a:lstStyle/>
          <a:p>
            <a:pPr algn="ctr"/>
            <a:r>
              <a:rPr lang="en-US" sz="3600">
                <a:ln w="0"/>
                <a:solidFill>
                  <a:srgbClr val="23334A"/>
                </a:solidFill>
                <a:effectLst>
                  <a:outerShdw blurRad="38100" dist="19050" dir="2700000" algn="tl" rotWithShape="0">
                    <a:schemeClr val="dk1">
                      <a:alpha val="40000"/>
                    </a:schemeClr>
                  </a:outerShdw>
                </a:effectLst>
                <a:latin typeface="UVN Banh Mi" pitchFamily="2" charset="0"/>
              </a:rPr>
              <a:t>Tin Tin</a:t>
            </a:r>
            <a:endParaRPr lang="en-US" sz="3600" b="0" cap="none" spc="0">
              <a:ln w="0"/>
              <a:solidFill>
                <a:srgbClr val="23334A"/>
              </a:solidFill>
              <a:effectLst>
                <a:outerShdw blurRad="38100" dist="19050" dir="2700000" algn="tl" rotWithShape="0">
                  <a:schemeClr val="dk1">
                    <a:alpha val="40000"/>
                  </a:schemeClr>
                </a:outerShdw>
              </a:effectLst>
              <a:latin typeface="UVN Banh Mi" pitchFamily="2" charset="0"/>
            </a:endParaRPr>
          </a:p>
        </p:txBody>
      </p:sp>
      <p:sp>
        <p:nvSpPr>
          <p:cNvPr id="40" name="Rectangle 39"/>
          <p:cNvSpPr/>
          <p:nvPr/>
        </p:nvSpPr>
        <p:spPr>
          <a:xfrm>
            <a:off x="1580410" y="695600"/>
            <a:ext cx="1309974" cy="646331"/>
          </a:xfrm>
          <a:prstGeom prst="rect">
            <a:avLst/>
          </a:prstGeom>
          <a:noFill/>
        </p:spPr>
        <p:txBody>
          <a:bodyPr wrap="none" lIns="91440" tIns="45720" rIns="91440" bIns="45720">
            <a:spAutoFit/>
          </a:bodyPr>
          <a:lstStyle/>
          <a:p>
            <a:pPr algn="ctr"/>
            <a:r>
              <a:rPr lang="en-US" sz="3600" b="0" cap="none" spc="0">
                <a:ln w="0"/>
                <a:solidFill>
                  <a:srgbClr val="C81E07"/>
                </a:solidFill>
                <a:effectLst>
                  <a:outerShdw blurRad="38100" dist="19050" dir="2700000" algn="tl" rotWithShape="0">
                    <a:schemeClr val="dk1">
                      <a:alpha val="40000"/>
                    </a:schemeClr>
                  </a:outerShdw>
                </a:effectLst>
                <a:latin typeface="UVN Banh Mi" pitchFamily="2" charset="0"/>
              </a:rPr>
              <a:t>Bo Bo</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017" y="2940650"/>
            <a:ext cx="1552730" cy="35721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820" y="1370363"/>
            <a:ext cx="2355392" cy="298591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4047" y="1069582"/>
            <a:ext cx="1601828" cy="310354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574" y="1690950"/>
            <a:ext cx="2021666" cy="337216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54899"/>
          <a:stretch/>
        </p:blipFill>
        <p:spPr>
          <a:xfrm>
            <a:off x="8886220" y="3169375"/>
            <a:ext cx="3377974" cy="1852561"/>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t="44932"/>
          <a:stretch/>
        </p:blipFill>
        <p:spPr>
          <a:xfrm>
            <a:off x="4471797" y="2473893"/>
            <a:ext cx="3329807" cy="218067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7102" y="2955326"/>
            <a:ext cx="2594450" cy="3831134"/>
          </a:xfrm>
          <a:prstGeom prst="rect">
            <a:avLst/>
          </a:prstGeom>
        </p:spPr>
      </p:pic>
      <p:pic>
        <p:nvPicPr>
          <p:cNvPr id="17" name="Picture 16"/>
          <p:cNvPicPr>
            <a:picLocks noChangeAspect="1"/>
          </p:cNvPicPr>
          <p:nvPr/>
        </p:nvPicPr>
        <p:blipFill rotWithShape="1">
          <a:blip r:embed="rId12">
            <a:extLst>
              <a:ext uri="{28A0092B-C50C-407E-A947-70E740481C1C}">
                <a14:useLocalDpi xmlns:a14="http://schemas.microsoft.com/office/drawing/2010/main" val="0"/>
              </a:ext>
            </a:extLst>
          </a:blip>
          <a:srcRect b="43602"/>
          <a:stretch/>
        </p:blipFill>
        <p:spPr>
          <a:xfrm>
            <a:off x="6368617" y="2483705"/>
            <a:ext cx="3319114" cy="2360698"/>
          </a:xfrm>
          <a:prstGeom prst="rect">
            <a:avLst/>
          </a:prstGeom>
        </p:spPr>
      </p:pic>
      <p:pic>
        <p:nvPicPr>
          <p:cNvPr id="18" name="Picture 17"/>
          <p:cNvPicPr>
            <a:picLocks noChangeAspect="1"/>
          </p:cNvPicPr>
          <p:nvPr/>
        </p:nvPicPr>
        <p:blipFill rotWithShape="1">
          <a:blip r:embed="rId13">
            <a:extLst>
              <a:ext uri="{28A0092B-C50C-407E-A947-70E740481C1C}">
                <a14:useLocalDpi xmlns:a14="http://schemas.microsoft.com/office/drawing/2010/main" val="0"/>
              </a:ext>
            </a:extLst>
          </a:blip>
          <a:srcRect t="3055" b="50635"/>
          <a:stretch/>
        </p:blipFill>
        <p:spPr>
          <a:xfrm>
            <a:off x="507884" y="371811"/>
            <a:ext cx="3437804" cy="1814286"/>
          </a:xfrm>
          <a:prstGeom prst="rect">
            <a:avLst/>
          </a:prstGeom>
        </p:spPr>
      </p:pic>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t="49363"/>
          <a:stretch/>
        </p:blipFill>
        <p:spPr>
          <a:xfrm>
            <a:off x="500990" y="2190162"/>
            <a:ext cx="3437804" cy="1982960"/>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t="312" b="55062"/>
          <a:stretch/>
        </p:blipFill>
        <p:spPr>
          <a:xfrm>
            <a:off x="4476303" y="707429"/>
            <a:ext cx="3329807" cy="1766464"/>
          </a:xfrm>
          <a:prstGeom prst="rect">
            <a:avLst/>
          </a:prstGeom>
        </p:spPr>
      </p:pic>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t="5702" b="45093"/>
          <a:stretch/>
        </p:blipFill>
        <p:spPr>
          <a:xfrm>
            <a:off x="8886220" y="1148166"/>
            <a:ext cx="3377974" cy="2021208"/>
          </a:xfrm>
          <a:prstGeom prst="rect">
            <a:avLst/>
          </a:prstGeom>
        </p:spPr>
      </p:pic>
      <p:pic>
        <p:nvPicPr>
          <p:cNvPr id="24" name="Picture 23"/>
          <p:cNvPicPr>
            <a:picLocks noChangeAspect="1"/>
          </p:cNvPicPr>
          <p:nvPr/>
        </p:nvPicPr>
        <p:blipFill rotWithShape="1">
          <a:blip r:embed="rId14">
            <a:extLst>
              <a:ext uri="{28A0092B-C50C-407E-A947-70E740481C1C}">
                <a14:useLocalDpi xmlns:a14="http://schemas.microsoft.com/office/drawing/2010/main" val="0"/>
              </a:ext>
            </a:extLst>
          </a:blip>
          <a:srcRect t="56601" b="3339"/>
          <a:stretch/>
        </p:blipFill>
        <p:spPr>
          <a:xfrm>
            <a:off x="2389621" y="5106459"/>
            <a:ext cx="3604738" cy="1874583"/>
          </a:xfrm>
          <a:prstGeom prst="rect">
            <a:avLst/>
          </a:prstGeom>
        </p:spPr>
      </p:pic>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t="55226" b="1976"/>
          <a:stretch/>
        </p:blipFill>
        <p:spPr>
          <a:xfrm>
            <a:off x="6383585" y="4808208"/>
            <a:ext cx="3319114" cy="1790700"/>
          </a:xfrm>
          <a:prstGeom prst="rect">
            <a:avLst/>
          </a:prstGeom>
        </p:spPr>
      </p:pic>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b="42405"/>
          <a:stretch/>
        </p:blipFill>
        <p:spPr>
          <a:xfrm>
            <a:off x="2385855" y="2447216"/>
            <a:ext cx="3604738" cy="2694592"/>
          </a:xfrm>
          <a:prstGeom prst="rect">
            <a:avLst/>
          </a:prstGeom>
        </p:spPr>
      </p:pic>
      <p:sp>
        <p:nvSpPr>
          <p:cNvPr id="29" name="Rectangle 28"/>
          <p:cNvSpPr/>
          <p:nvPr/>
        </p:nvSpPr>
        <p:spPr>
          <a:xfrm>
            <a:off x="3243503" y="640293"/>
            <a:ext cx="6518131" cy="923330"/>
          </a:xfrm>
          <a:prstGeom prst="rect">
            <a:avLst/>
          </a:prstGeom>
          <a:noFill/>
        </p:spPr>
        <p:txBody>
          <a:bodyPr wrap="none" lIns="91440" tIns="45720" rIns="91440" bIns="45720">
            <a:prstTxWarp prst="textArchUp">
              <a:avLst/>
            </a:prstTxWarp>
            <a:spAutoFit/>
          </a:bodyPr>
          <a:lstStyle/>
          <a:p>
            <a:pPr algn="ctr"/>
            <a:r>
              <a:rPr lang="en-US" sz="6000" b="0" cap="none" spc="0">
                <a:ln w="0"/>
                <a:solidFill>
                  <a:srgbClr val="F8FDFF"/>
                </a:solidFill>
                <a:effectLst>
                  <a:outerShdw blurRad="38100" dist="19050" dir="2700000" algn="tl" rotWithShape="0">
                    <a:schemeClr val="dk1">
                      <a:alpha val="40000"/>
                    </a:schemeClr>
                  </a:outerShdw>
                </a:effectLst>
                <a:latin typeface="UTM Micra" panose="02040603050506020204" pitchFamily="18" charset="0"/>
              </a:rPr>
              <a:t>HỘP QUÀ BÍ MẬT</a:t>
            </a:r>
          </a:p>
        </p:txBody>
      </p:sp>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289599">
            <a:off x="407389" y="506427"/>
            <a:ext cx="601652" cy="780866"/>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86473">
            <a:off x="10999861" y="294637"/>
            <a:ext cx="632074" cy="720000"/>
          </a:xfrm>
          <a:prstGeom prst="rect">
            <a:avLst/>
          </a:prstGeom>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6586" y="3960666"/>
            <a:ext cx="592105" cy="720000"/>
          </a:xfrm>
          <a:prstGeom prst="rect">
            <a:avLst/>
          </a:prstGeom>
        </p:spPr>
      </p:pic>
      <p:pic>
        <p:nvPicPr>
          <p:cNvPr id="33" name="Picture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945242">
            <a:off x="1485645" y="5865671"/>
            <a:ext cx="570925" cy="720000"/>
          </a:xfrm>
          <a:prstGeom prst="rect">
            <a:avLst/>
          </a:prstGeom>
        </p:spPr>
      </p:pic>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97618">
            <a:off x="10602131" y="5266996"/>
            <a:ext cx="908129" cy="1080000"/>
          </a:xfrm>
          <a:prstGeom prst="rect">
            <a:avLst/>
          </a:prstGeom>
        </p:spPr>
      </p:pic>
    </p:spTree>
    <p:extLst>
      <p:ext uri="{BB962C8B-B14F-4D97-AF65-F5344CB8AC3E}">
        <p14:creationId xmlns:p14="http://schemas.microsoft.com/office/powerpoint/2010/main" val="425392693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Effect transition="in" filter="wipe(down)">
                                      <p:cBhvr>
                                        <p:cTn id="7" dur="145">
                                          <p:stCondLst>
                                            <p:cond delay="0"/>
                                          </p:stCondLst>
                                        </p:cTn>
                                        <p:tgtEl>
                                          <p:spTgt spid="29"/>
                                        </p:tgtEl>
                                      </p:cBhvr>
                                    </p:animEffect>
                                    <p:anim calcmode="lin" valueType="num">
                                      <p:cBhvr>
                                        <p:cTn id="8"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13" dur="7">
                                          <p:stCondLst>
                                            <p:cond delay="162"/>
                                          </p:stCondLst>
                                        </p:cTn>
                                        <p:tgtEl>
                                          <p:spTgt spid="29"/>
                                        </p:tgtEl>
                                      </p:cBhvr>
                                      <p:to x="100000" y="60000"/>
                                    </p:animScale>
                                    <p:animScale>
                                      <p:cBhvr>
                                        <p:cTn id="14" dur="41" decel="50000">
                                          <p:stCondLst>
                                            <p:cond delay="169"/>
                                          </p:stCondLst>
                                        </p:cTn>
                                        <p:tgtEl>
                                          <p:spTgt spid="29"/>
                                        </p:tgtEl>
                                      </p:cBhvr>
                                      <p:to x="100000" y="100000"/>
                                    </p:animScale>
                                    <p:animScale>
                                      <p:cBhvr>
                                        <p:cTn id="15" dur="7">
                                          <p:stCondLst>
                                            <p:cond delay="328"/>
                                          </p:stCondLst>
                                        </p:cTn>
                                        <p:tgtEl>
                                          <p:spTgt spid="29"/>
                                        </p:tgtEl>
                                      </p:cBhvr>
                                      <p:to x="100000" y="80000"/>
                                    </p:animScale>
                                    <p:animScale>
                                      <p:cBhvr>
                                        <p:cTn id="16" dur="41" decel="50000">
                                          <p:stCondLst>
                                            <p:cond delay="335"/>
                                          </p:stCondLst>
                                        </p:cTn>
                                        <p:tgtEl>
                                          <p:spTgt spid="29"/>
                                        </p:tgtEl>
                                      </p:cBhvr>
                                      <p:to x="100000" y="100000"/>
                                    </p:animScale>
                                    <p:animScale>
                                      <p:cBhvr>
                                        <p:cTn id="17" dur="7">
                                          <p:stCondLst>
                                            <p:cond delay="410"/>
                                          </p:stCondLst>
                                        </p:cTn>
                                        <p:tgtEl>
                                          <p:spTgt spid="29"/>
                                        </p:tgtEl>
                                      </p:cBhvr>
                                      <p:to x="100000" y="90000"/>
                                    </p:animScale>
                                    <p:animScale>
                                      <p:cBhvr>
                                        <p:cTn id="18" dur="41" decel="50000">
                                          <p:stCondLst>
                                            <p:cond delay="417"/>
                                          </p:stCondLst>
                                        </p:cTn>
                                        <p:tgtEl>
                                          <p:spTgt spid="29"/>
                                        </p:tgtEl>
                                      </p:cBhvr>
                                      <p:to x="100000" y="100000"/>
                                    </p:animScale>
                                    <p:animScale>
                                      <p:cBhvr>
                                        <p:cTn id="19" dur="7">
                                          <p:stCondLst>
                                            <p:cond delay="452"/>
                                          </p:stCondLst>
                                        </p:cTn>
                                        <p:tgtEl>
                                          <p:spTgt spid="29"/>
                                        </p:tgtEl>
                                      </p:cBhvr>
                                      <p:to x="100000" y="95000"/>
                                    </p:animScale>
                                    <p:animScale>
                                      <p:cBhvr>
                                        <p:cTn id="20" dur="41" decel="50000">
                                          <p:stCondLst>
                                            <p:cond delay="459"/>
                                          </p:stCondLst>
                                        </p:cTn>
                                        <p:tgtEl>
                                          <p:spTgt spid="2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21" fill="hold">
                            <p:stCondLst>
                              <p:cond delay="1000"/>
                            </p:stCondLst>
                            <p:childTnLst>
                              <p:par>
                                <p:cTn id="22" presetID="49" presetClass="entr" presetSubtype="0" decel="10000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 calcmode="lin" valueType="num">
                                      <p:cBhvr>
                                        <p:cTn id="26" dur="500" fill="hold"/>
                                        <p:tgtEl>
                                          <p:spTgt spid="30"/>
                                        </p:tgtEl>
                                        <p:attrNameLst>
                                          <p:attrName>style.rotation</p:attrName>
                                        </p:attrNameLst>
                                      </p:cBhvr>
                                      <p:tavLst>
                                        <p:tav tm="0">
                                          <p:val>
                                            <p:fltVal val="360"/>
                                          </p:val>
                                        </p:tav>
                                        <p:tav tm="100000">
                                          <p:val>
                                            <p:fltVal val="0"/>
                                          </p:val>
                                        </p:tav>
                                      </p:tavLst>
                                    </p:anim>
                                    <p:animEffect transition="in" filter="fade">
                                      <p:cBhvr>
                                        <p:cTn id="27" dur="500"/>
                                        <p:tgtEl>
                                          <p:spTgt spid="30"/>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 calcmode="lin" valueType="num">
                                      <p:cBhvr>
                                        <p:cTn id="32" dur="500" fill="hold"/>
                                        <p:tgtEl>
                                          <p:spTgt spid="32"/>
                                        </p:tgtEl>
                                        <p:attrNameLst>
                                          <p:attrName>style.rotation</p:attrName>
                                        </p:attrNameLst>
                                      </p:cBhvr>
                                      <p:tavLst>
                                        <p:tav tm="0">
                                          <p:val>
                                            <p:fltVal val="360"/>
                                          </p:val>
                                        </p:tav>
                                        <p:tav tm="100000">
                                          <p:val>
                                            <p:fltVal val="0"/>
                                          </p:val>
                                        </p:tav>
                                      </p:tavLst>
                                    </p:anim>
                                    <p:animEffect transition="in" filter="fade">
                                      <p:cBhvr>
                                        <p:cTn id="33" dur="500"/>
                                        <p:tgtEl>
                                          <p:spTgt spid="32"/>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 calcmode="lin" valueType="num">
                                      <p:cBhvr>
                                        <p:cTn id="38" dur="500" fill="hold"/>
                                        <p:tgtEl>
                                          <p:spTgt spid="33"/>
                                        </p:tgtEl>
                                        <p:attrNameLst>
                                          <p:attrName>style.rotation</p:attrName>
                                        </p:attrNameLst>
                                      </p:cBhvr>
                                      <p:tavLst>
                                        <p:tav tm="0">
                                          <p:val>
                                            <p:fltVal val="360"/>
                                          </p:val>
                                        </p:tav>
                                        <p:tav tm="100000">
                                          <p:val>
                                            <p:fltVal val="0"/>
                                          </p:val>
                                        </p:tav>
                                      </p:tavLst>
                                    </p:anim>
                                    <p:animEffect transition="in" filter="fade">
                                      <p:cBhvr>
                                        <p:cTn id="39" dur="500"/>
                                        <p:tgtEl>
                                          <p:spTgt spid="33"/>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 calcmode="lin" valueType="num">
                                      <p:cBhvr>
                                        <p:cTn id="44" dur="500" fill="hold"/>
                                        <p:tgtEl>
                                          <p:spTgt spid="34"/>
                                        </p:tgtEl>
                                        <p:attrNameLst>
                                          <p:attrName>style.rotation</p:attrName>
                                        </p:attrNameLst>
                                      </p:cBhvr>
                                      <p:tavLst>
                                        <p:tav tm="0">
                                          <p:val>
                                            <p:fltVal val="360"/>
                                          </p:val>
                                        </p:tav>
                                        <p:tav tm="100000">
                                          <p:val>
                                            <p:fltVal val="0"/>
                                          </p:val>
                                        </p:tav>
                                      </p:tavLst>
                                    </p:anim>
                                    <p:animEffect transition="in" filter="fade">
                                      <p:cBhvr>
                                        <p:cTn id="45" dur="500"/>
                                        <p:tgtEl>
                                          <p:spTgt spid="34"/>
                                        </p:tgtEl>
                                      </p:cBhvr>
                                    </p:animEffect>
                                  </p:childTnLst>
                                </p:cTn>
                              </p:par>
                              <p:par>
                                <p:cTn id="46" presetID="49" presetClass="entr" presetSubtype="0" decel="10000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 calcmode="lin" valueType="num">
                                      <p:cBhvr>
                                        <p:cTn id="50" dur="500" fill="hold"/>
                                        <p:tgtEl>
                                          <p:spTgt spid="31"/>
                                        </p:tgtEl>
                                        <p:attrNameLst>
                                          <p:attrName>style.rotation</p:attrName>
                                        </p:attrNameLst>
                                      </p:cBhvr>
                                      <p:tavLst>
                                        <p:tav tm="0">
                                          <p:val>
                                            <p:fltVal val="360"/>
                                          </p:val>
                                        </p:tav>
                                        <p:tav tm="100000">
                                          <p:val>
                                            <p:fltVal val="0"/>
                                          </p:val>
                                        </p:tav>
                                      </p:tavLst>
                                    </p:anim>
                                    <p:animEffect transition="in" filter="fade">
                                      <p:cBhvr>
                                        <p:cTn id="51" dur="500"/>
                                        <p:tgtEl>
                                          <p:spTgt spid="31"/>
                                        </p:tgtEl>
                                      </p:cBhvr>
                                    </p:animEffect>
                                  </p:childTnLst>
                                </p:cTn>
                              </p:par>
                            </p:childTnLst>
                          </p:cTn>
                        </p:par>
                        <p:par>
                          <p:cTn id="52" fill="hold">
                            <p:stCondLst>
                              <p:cond delay="1500"/>
                            </p:stCondLst>
                            <p:childTnLst>
                              <p:par>
                                <p:cTn id="53" presetID="26" presetClass="emph" presetSubtype="0" repeatCount="indefinite" fill="hold" nodeType="afterEffect">
                                  <p:stCondLst>
                                    <p:cond delay="0"/>
                                  </p:stCondLst>
                                  <p:childTnLst>
                                    <p:animEffect transition="out" filter="fade">
                                      <p:cBhvr>
                                        <p:cTn id="54" dur="500" tmFilter="0, 0; .2, .5; .8, .5; 1, 0"/>
                                        <p:tgtEl>
                                          <p:spTgt spid="30"/>
                                        </p:tgtEl>
                                      </p:cBhvr>
                                    </p:animEffect>
                                    <p:animScale>
                                      <p:cBhvr>
                                        <p:cTn id="55" dur="250" autoRev="1" fill="hold"/>
                                        <p:tgtEl>
                                          <p:spTgt spid="30"/>
                                        </p:tgtEl>
                                      </p:cBhvr>
                                      <p:by x="105000" y="105000"/>
                                    </p:animScale>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26" presetClass="emph" presetSubtype="0" repeatCount="indefinite" fill="hold" nodeType="withEffect">
                                  <p:stCondLst>
                                    <p:cond delay="0"/>
                                  </p:stCondLst>
                                  <p:childTnLst>
                                    <p:animEffect transition="out" filter="fade">
                                      <p:cBhvr>
                                        <p:cTn id="60" dur="500" tmFilter="0, 0; .2, .5; .8, .5; 1, 0"/>
                                        <p:tgtEl>
                                          <p:spTgt spid="33"/>
                                        </p:tgtEl>
                                      </p:cBhvr>
                                    </p:animEffect>
                                    <p:animScale>
                                      <p:cBhvr>
                                        <p:cTn id="61" dur="250" autoRev="1" fill="hold"/>
                                        <p:tgtEl>
                                          <p:spTgt spid="33"/>
                                        </p:tgtEl>
                                      </p:cBhvr>
                                      <p:by x="105000" y="105000"/>
                                    </p:animScale>
                                  </p:childTnLst>
                                </p:cTn>
                              </p:par>
                              <p:par>
                                <p:cTn id="62" presetID="26" presetClass="emph" presetSubtype="0" repeatCount="indefinite" fill="hold" nodeType="withEffect">
                                  <p:stCondLst>
                                    <p:cond delay="0"/>
                                  </p:stCondLst>
                                  <p:childTnLst>
                                    <p:animEffect transition="out" filter="fade">
                                      <p:cBhvr>
                                        <p:cTn id="63" dur="500" tmFilter="0, 0; .2, .5; .8, .5; 1, 0"/>
                                        <p:tgtEl>
                                          <p:spTgt spid="34"/>
                                        </p:tgtEl>
                                      </p:cBhvr>
                                    </p:animEffect>
                                    <p:animScale>
                                      <p:cBhvr>
                                        <p:cTn id="64" dur="250" autoRev="1" fill="hold"/>
                                        <p:tgtEl>
                                          <p:spTgt spid="34"/>
                                        </p:tgtEl>
                                      </p:cBhvr>
                                      <p:by x="105000" y="105000"/>
                                    </p:animScale>
                                  </p:childTnLst>
                                </p:cTn>
                              </p:par>
                              <p:par>
                                <p:cTn id="65" presetID="26" presetClass="emph" presetSubtype="0" repeatCount="indefinite" fill="hold" nodeType="withEffect">
                                  <p:stCondLst>
                                    <p:cond delay="0"/>
                                  </p:stCondLst>
                                  <p:childTnLst>
                                    <p:animEffect transition="out" filter="fade">
                                      <p:cBhvr>
                                        <p:cTn id="66" dur="500" tmFilter="0, 0; .2, .5; .8, .5; 1, 0"/>
                                        <p:tgtEl>
                                          <p:spTgt spid="31"/>
                                        </p:tgtEl>
                                      </p:cBhvr>
                                    </p:animEffect>
                                    <p:animScale>
                                      <p:cBhvr>
                                        <p:cTn id="6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500"/>
                                        <p:tgtEl>
                                          <p:spTgt spid="19"/>
                                        </p:tgtEl>
                                      </p:cBhvr>
                                    </p:animEffect>
                                    <p:anim calcmode="lin" valueType="num">
                                      <p:cBhvr>
                                        <p:cTn id="73" dur="500"/>
                                        <p:tgtEl>
                                          <p:spTgt spid="19"/>
                                        </p:tgtEl>
                                        <p:attrNameLst>
                                          <p:attrName>ppt_x</p:attrName>
                                        </p:attrNameLst>
                                      </p:cBhvr>
                                      <p:tavLst>
                                        <p:tav tm="0">
                                          <p:val>
                                            <p:strVal val="ppt_x"/>
                                          </p:val>
                                        </p:tav>
                                        <p:tav tm="100000">
                                          <p:val>
                                            <p:strVal val="ppt_x"/>
                                          </p:val>
                                        </p:tav>
                                      </p:tavLst>
                                    </p:anim>
                                    <p:anim calcmode="lin" valueType="num">
                                      <p:cBhvr>
                                        <p:cTn id="74" dur="500"/>
                                        <p:tgtEl>
                                          <p:spTgt spid="19"/>
                                        </p:tgtEl>
                                        <p:attrNameLst>
                                          <p:attrName>ppt_y</p:attrName>
                                        </p:attrNameLst>
                                      </p:cBhvr>
                                      <p:tavLst>
                                        <p:tav tm="0">
                                          <p:val>
                                            <p:strVal val="ppt_y"/>
                                          </p:val>
                                        </p:tav>
                                        <p:tav tm="100000">
                                          <p:val>
                                            <p:strVal val="ppt_y+.1"/>
                                          </p:val>
                                        </p:tav>
                                      </p:tavLst>
                                    </p:anim>
                                    <p:set>
                                      <p:cBhvr>
                                        <p:cTn id="75" dur="1" fill="hold">
                                          <p:stCondLst>
                                            <p:cond delay="499"/>
                                          </p:stCondLst>
                                        </p:cTn>
                                        <p:tgtEl>
                                          <p:spTgt spid="19"/>
                                        </p:tgtEl>
                                        <p:attrNameLst>
                                          <p:attrName>style.visibility</p:attrName>
                                        </p:attrNameLst>
                                      </p:cBhvr>
                                      <p:to>
                                        <p:strVal val="hidden"/>
                                      </p:to>
                                    </p:set>
                                  </p:childTnLst>
                                  <p:subTnLst>
                                    <p:audio>
                                      <p:cMediaNode vol="24000">
                                        <p:cTn display="0" masterRel="sameClick">
                                          <p:stCondLst>
                                            <p:cond evt="begin" delay="0">
                                              <p:tn val="71"/>
                                            </p:cond>
                                          </p:stCondLst>
                                          <p:endCondLst>
                                            <p:cond evt="onStopAudio" delay="0">
                                              <p:tgtEl>
                                                <p:sldTgt/>
                                              </p:tgtEl>
                                            </p:cond>
                                          </p:endCondLst>
                                        </p:cTn>
                                        <p:tgtEl>
                                          <p:sndTgt r:embed="rId3" name="chimes.wav"/>
                                        </p:tgtEl>
                                      </p:cMediaNode>
                                    </p:audio>
                                  </p:subTnLst>
                                </p:cTn>
                              </p:par>
                              <p:par>
                                <p:cTn id="76" presetID="47" presetClass="exit" presetSubtype="0" fill="hold" nodeType="withEffect">
                                  <p:stCondLst>
                                    <p:cond delay="0"/>
                                  </p:stCondLst>
                                  <p:childTnLst>
                                    <p:animEffect transition="out" filter="fade">
                                      <p:cBhvr>
                                        <p:cTn id="77" dur="500"/>
                                        <p:tgtEl>
                                          <p:spTgt spid="18"/>
                                        </p:tgtEl>
                                      </p:cBhvr>
                                    </p:animEffect>
                                    <p:anim calcmode="lin" valueType="num">
                                      <p:cBhvr>
                                        <p:cTn id="78" dur="500"/>
                                        <p:tgtEl>
                                          <p:spTgt spid="18"/>
                                        </p:tgtEl>
                                        <p:attrNameLst>
                                          <p:attrName>ppt_x</p:attrName>
                                        </p:attrNameLst>
                                      </p:cBhvr>
                                      <p:tavLst>
                                        <p:tav tm="0">
                                          <p:val>
                                            <p:strVal val="ppt_x"/>
                                          </p:val>
                                        </p:tav>
                                        <p:tav tm="100000">
                                          <p:val>
                                            <p:strVal val="ppt_x"/>
                                          </p:val>
                                        </p:tav>
                                      </p:tavLst>
                                    </p:anim>
                                    <p:anim calcmode="lin" valueType="num">
                                      <p:cBhvr>
                                        <p:cTn id="79" dur="500"/>
                                        <p:tgtEl>
                                          <p:spTgt spid="18"/>
                                        </p:tgtEl>
                                        <p:attrNameLst>
                                          <p:attrName>ppt_y</p:attrName>
                                        </p:attrNameLst>
                                      </p:cBhvr>
                                      <p:tavLst>
                                        <p:tav tm="0">
                                          <p:val>
                                            <p:strVal val="ppt_y"/>
                                          </p:val>
                                        </p:tav>
                                        <p:tav tm="100000">
                                          <p:val>
                                            <p:strVal val="ppt_y-.1"/>
                                          </p:val>
                                        </p:tav>
                                      </p:tavLst>
                                    </p:anim>
                                    <p:set>
                                      <p:cBhvr>
                                        <p:cTn id="8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dissolve">
                                      <p:cBhvr>
                                        <p:cTn id="86" dur="500"/>
                                        <p:tgtEl>
                                          <p:spTgt spid="40"/>
                                        </p:tgtEl>
                                      </p:cBhvr>
                                    </p:animEffec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14"/>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500"/>
                                        <p:tgtEl>
                                          <p:spTgt spid="14"/>
                                        </p:tgtEl>
                                      </p:cBhvr>
                                    </p:animEffect>
                                    <p:anim calcmode="lin" valueType="num">
                                      <p:cBhvr>
                                        <p:cTn id="92" dur="500"/>
                                        <p:tgtEl>
                                          <p:spTgt spid="14"/>
                                        </p:tgtEl>
                                        <p:attrNameLst>
                                          <p:attrName>ppt_x</p:attrName>
                                        </p:attrNameLst>
                                      </p:cBhvr>
                                      <p:tavLst>
                                        <p:tav tm="0">
                                          <p:val>
                                            <p:strVal val="ppt_x"/>
                                          </p:val>
                                        </p:tav>
                                        <p:tav tm="100000">
                                          <p:val>
                                            <p:strVal val="ppt_x"/>
                                          </p:val>
                                        </p:tav>
                                      </p:tavLst>
                                    </p:anim>
                                    <p:anim calcmode="lin" valueType="num">
                                      <p:cBhvr>
                                        <p:cTn id="93" dur="500"/>
                                        <p:tgtEl>
                                          <p:spTgt spid="14"/>
                                        </p:tgtEl>
                                        <p:attrNameLst>
                                          <p:attrName>ppt_y</p:attrName>
                                        </p:attrNameLst>
                                      </p:cBhvr>
                                      <p:tavLst>
                                        <p:tav tm="0">
                                          <p:val>
                                            <p:strVal val="ppt_y"/>
                                          </p:val>
                                        </p:tav>
                                        <p:tav tm="100000">
                                          <p:val>
                                            <p:strVal val="ppt_y+.1"/>
                                          </p:val>
                                        </p:tav>
                                      </p:tavLst>
                                    </p:anim>
                                    <p:set>
                                      <p:cBhvr>
                                        <p:cTn id="94" dur="1" fill="hold">
                                          <p:stCondLst>
                                            <p:cond delay="499"/>
                                          </p:stCondLst>
                                        </p:cTn>
                                        <p:tgtEl>
                                          <p:spTgt spid="14"/>
                                        </p:tgtEl>
                                        <p:attrNameLst>
                                          <p:attrName>style.visibility</p:attrName>
                                        </p:attrNameLst>
                                      </p:cBhvr>
                                      <p:to>
                                        <p:strVal val="hidden"/>
                                      </p:to>
                                    </p:set>
                                  </p:childTnLst>
                                  <p:subTnLst>
                                    <p:audio>
                                      <p:cMediaNode vol="26000">
                                        <p:cTn display="0" masterRel="sameClick">
                                          <p:stCondLst>
                                            <p:cond evt="begin" delay="0">
                                              <p:tn val="90"/>
                                            </p:cond>
                                          </p:stCondLst>
                                          <p:endCondLst>
                                            <p:cond evt="onStopAudio" delay="0">
                                              <p:tgtEl>
                                                <p:sldTgt/>
                                              </p:tgtEl>
                                            </p:cond>
                                          </p:endCondLst>
                                        </p:cTn>
                                        <p:tgtEl>
                                          <p:sndTgt r:embed="rId3" name="chimes.wav"/>
                                        </p:tgtEl>
                                      </p:cMediaNode>
                                    </p:audio>
                                  </p:subTnLst>
                                </p:cTn>
                              </p:par>
                              <p:par>
                                <p:cTn id="95" presetID="47" presetClass="exit" presetSubtype="0" fill="hold" nodeType="withEffect">
                                  <p:stCondLst>
                                    <p:cond delay="0"/>
                                  </p:stCondLst>
                                  <p:childTnLst>
                                    <p:animEffect transition="out" filter="fade">
                                      <p:cBhvr>
                                        <p:cTn id="96" dur="500"/>
                                        <p:tgtEl>
                                          <p:spTgt spid="22"/>
                                        </p:tgtEl>
                                      </p:cBhvr>
                                    </p:animEffect>
                                    <p:anim calcmode="lin" valueType="num">
                                      <p:cBhvr>
                                        <p:cTn id="97" dur="500"/>
                                        <p:tgtEl>
                                          <p:spTgt spid="22"/>
                                        </p:tgtEl>
                                        <p:attrNameLst>
                                          <p:attrName>ppt_x</p:attrName>
                                        </p:attrNameLst>
                                      </p:cBhvr>
                                      <p:tavLst>
                                        <p:tav tm="0">
                                          <p:val>
                                            <p:strVal val="ppt_x"/>
                                          </p:val>
                                        </p:tav>
                                        <p:tav tm="100000">
                                          <p:val>
                                            <p:strVal val="ppt_x"/>
                                          </p:val>
                                        </p:tav>
                                      </p:tavLst>
                                    </p:anim>
                                    <p:anim calcmode="lin" valueType="num">
                                      <p:cBhvr>
                                        <p:cTn id="98" dur="500"/>
                                        <p:tgtEl>
                                          <p:spTgt spid="22"/>
                                        </p:tgtEl>
                                        <p:attrNameLst>
                                          <p:attrName>ppt_y</p:attrName>
                                        </p:attrNameLst>
                                      </p:cBhvr>
                                      <p:tavLst>
                                        <p:tav tm="0">
                                          <p:val>
                                            <p:strVal val="ppt_y"/>
                                          </p:val>
                                        </p:tav>
                                        <p:tav tm="100000">
                                          <p:val>
                                            <p:strVal val="ppt_y-.1"/>
                                          </p:val>
                                        </p:tav>
                                      </p:tavLst>
                                    </p:anim>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0" restart="whenNotActive" fill="hold" evtFilter="cancelBubble" nodeType="interactiveSeq">
                <p:stCondLst>
                  <p:cond evt="onClick" delay="0">
                    <p:tgtEl>
                      <p:spTgt spid="6"/>
                    </p:tgtEl>
                  </p:cond>
                </p:stCondLst>
                <p:endSync evt="end" delay="0">
                  <p:rtn val="all"/>
                </p:endSync>
                <p:childTnLst>
                  <p:par>
                    <p:cTn id="101" fill="hold">
                      <p:stCondLst>
                        <p:cond delay="0"/>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dissolve">
                                      <p:cBhvr>
                                        <p:cTn id="105" dur="500"/>
                                        <p:tgtEl>
                                          <p:spTgt spid="42"/>
                                        </p:tgtEl>
                                      </p:cBhvr>
                                    </p:animEffect>
                                  </p:childTnLst>
                                </p:cTn>
                              </p:par>
                            </p:childTnLst>
                          </p:cTn>
                        </p:par>
                      </p:childTnLst>
                    </p:cTn>
                  </p:par>
                </p:childTnLst>
              </p:cTn>
              <p:nextCondLst>
                <p:cond evt="onClick" delay="0">
                  <p:tgtEl>
                    <p:spTgt spid="6"/>
                  </p:tgtEl>
                </p:cond>
              </p:nextCondLst>
            </p:seq>
            <p:seq concurrent="1" nextAc="seek">
              <p:cTn id="106" restart="whenNotActive" fill="hold" evtFilter="cancelBubble" nodeType="interactiveSeq">
                <p:stCondLst>
                  <p:cond evt="onClick" delay="0">
                    <p:tgtEl>
                      <p:spTgt spid="15"/>
                    </p:tgtEl>
                  </p:cond>
                </p:stCondLst>
                <p:endSync evt="end" delay="0">
                  <p:rtn val="all"/>
                </p:endSync>
                <p:childTnLst>
                  <p:par>
                    <p:cTn id="107" fill="hold">
                      <p:stCondLst>
                        <p:cond delay="0"/>
                      </p:stCondLst>
                      <p:childTnLst>
                        <p:par>
                          <p:cTn id="108" fill="hold">
                            <p:stCondLst>
                              <p:cond delay="0"/>
                            </p:stCondLst>
                            <p:childTnLst>
                              <p:par>
                                <p:cTn id="109" presetID="9" presetClass="entr" presetSubtype="0" fill="hold" grpId="1"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dissolve">
                                      <p:cBhvr>
                                        <p:cTn id="111" dur="500"/>
                                        <p:tgtEl>
                                          <p:spTgt spid="41"/>
                                        </p:tgtEl>
                                      </p:cBhvr>
                                    </p:animEffect>
                                  </p:childTnLst>
                                </p:cTn>
                              </p:par>
                            </p:childTnLst>
                          </p:cTn>
                        </p:par>
                      </p:childTnLst>
                    </p:cTn>
                  </p:par>
                </p:childTnLst>
              </p:cTn>
              <p:nextCondLst>
                <p:cond evt="onClick" delay="0">
                  <p:tgtEl>
                    <p:spTgt spid="15"/>
                  </p:tgtEl>
                </p:cond>
              </p:nextCondLst>
            </p:seq>
            <p:seq concurrent="1" nextAc="seek">
              <p:cTn id="112" restart="whenNotActive" fill="hold" evtFilter="cancelBubble" nodeType="interactiveSeq">
                <p:stCondLst>
                  <p:cond evt="onClick" delay="0">
                    <p:tgtEl>
                      <p:spTgt spid="8"/>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dissolve">
                                      <p:cBhvr>
                                        <p:cTn id="117" dur="500"/>
                                        <p:tgtEl>
                                          <p:spTgt spid="44"/>
                                        </p:tgtEl>
                                      </p:cBhvr>
                                    </p:animEffect>
                                  </p:childTnLst>
                                </p:cTn>
                              </p:par>
                            </p:childTnLst>
                          </p:cTn>
                        </p:par>
                      </p:childTnLst>
                    </p:cTn>
                  </p:par>
                </p:childTnLst>
              </p:cTn>
              <p:nextCondLst>
                <p:cond evt="onClick" delay="0">
                  <p:tgtEl>
                    <p:spTgt spid="8"/>
                  </p:tgtEl>
                </p:cond>
              </p:nextCondLst>
            </p:seq>
            <p:seq concurrent="1" nextAc="seek">
              <p:cTn id="118" restart="whenNotActive" fill="hold" evtFilter="cancelBubble" nodeType="interactiveSeq">
                <p:stCondLst>
                  <p:cond evt="onClick" delay="0">
                    <p:tgtEl>
                      <p:spTgt spid="12"/>
                    </p:tgtEl>
                  </p:cond>
                </p:stCondLst>
                <p:endSync evt="end" delay="0">
                  <p:rtn val="all"/>
                </p:endSync>
                <p:childTnLst>
                  <p:par>
                    <p:cTn id="119" fill="hold">
                      <p:stCondLst>
                        <p:cond delay="0"/>
                      </p:stCondLst>
                      <p:childTnLst>
                        <p:par>
                          <p:cTn id="120" fill="hold">
                            <p:stCondLst>
                              <p:cond delay="0"/>
                            </p:stCondLst>
                            <p:childTnLst>
                              <p:par>
                                <p:cTn id="121" presetID="42" presetClass="exit" presetSubtype="0" fill="hold" nodeType="clickEffect">
                                  <p:stCondLst>
                                    <p:cond delay="0"/>
                                  </p:stCondLst>
                                  <p:childTnLst>
                                    <p:animEffect transition="out" filter="fade">
                                      <p:cBhvr>
                                        <p:cTn id="122" dur="500"/>
                                        <p:tgtEl>
                                          <p:spTgt spid="12"/>
                                        </p:tgtEl>
                                      </p:cBhvr>
                                    </p:animEffect>
                                    <p:anim calcmode="lin" valueType="num">
                                      <p:cBhvr>
                                        <p:cTn id="123" dur="500"/>
                                        <p:tgtEl>
                                          <p:spTgt spid="12"/>
                                        </p:tgtEl>
                                        <p:attrNameLst>
                                          <p:attrName>ppt_x</p:attrName>
                                        </p:attrNameLst>
                                      </p:cBhvr>
                                      <p:tavLst>
                                        <p:tav tm="0">
                                          <p:val>
                                            <p:strVal val="ppt_x"/>
                                          </p:val>
                                        </p:tav>
                                        <p:tav tm="100000">
                                          <p:val>
                                            <p:strVal val="ppt_x"/>
                                          </p:val>
                                        </p:tav>
                                      </p:tavLst>
                                    </p:anim>
                                    <p:anim calcmode="lin" valueType="num">
                                      <p:cBhvr>
                                        <p:cTn id="124" dur="500"/>
                                        <p:tgtEl>
                                          <p:spTgt spid="12"/>
                                        </p:tgtEl>
                                        <p:attrNameLst>
                                          <p:attrName>ppt_y</p:attrName>
                                        </p:attrNameLst>
                                      </p:cBhvr>
                                      <p:tavLst>
                                        <p:tav tm="0">
                                          <p:val>
                                            <p:strVal val="ppt_y"/>
                                          </p:val>
                                        </p:tav>
                                        <p:tav tm="100000">
                                          <p:val>
                                            <p:strVal val="ppt_y+.1"/>
                                          </p:val>
                                        </p:tav>
                                      </p:tavLst>
                                    </p:anim>
                                    <p:set>
                                      <p:cBhvr>
                                        <p:cTn id="125" dur="1" fill="hold">
                                          <p:stCondLst>
                                            <p:cond delay="499"/>
                                          </p:stCondLst>
                                        </p:cTn>
                                        <p:tgtEl>
                                          <p:spTgt spid="12"/>
                                        </p:tgtEl>
                                        <p:attrNameLst>
                                          <p:attrName>style.visibility</p:attrName>
                                        </p:attrNameLst>
                                      </p:cBhvr>
                                      <p:to>
                                        <p:strVal val="hidden"/>
                                      </p:to>
                                    </p:set>
                                  </p:childTnLst>
                                  <p:subTnLst>
                                    <p:audio>
                                      <p:cMediaNode vol="13000">
                                        <p:cTn display="0" masterRel="sameClick">
                                          <p:stCondLst>
                                            <p:cond evt="begin" delay="0">
                                              <p:tn val="121"/>
                                            </p:cond>
                                          </p:stCondLst>
                                          <p:endCondLst>
                                            <p:cond evt="onStopAudio" delay="0">
                                              <p:tgtEl>
                                                <p:sldTgt/>
                                              </p:tgtEl>
                                            </p:cond>
                                          </p:endCondLst>
                                        </p:cTn>
                                        <p:tgtEl>
                                          <p:sndTgt r:embed="rId3" name="chimes.wav"/>
                                        </p:tgtEl>
                                      </p:cMediaNode>
                                    </p:audio>
                                  </p:subTnLst>
                                </p:cTn>
                              </p:par>
                              <p:par>
                                <p:cTn id="126" presetID="47" presetClass="exit" presetSubtype="0" fill="hold" nodeType="withEffect">
                                  <p:stCondLst>
                                    <p:cond delay="0"/>
                                  </p:stCondLst>
                                  <p:childTnLst>
                                    <p:animEffect transition="out" filter="fade">
                                      <p:cBhvr>
                                        <p:cTn id="127" dur="500"/>
                                        <p:tgtEl>
                                          <p:spTgt spid="23"/>
                                        </p:tgtEl>
                                      </p:cBhvr>
                                    </p:animEffect>
                                    <p:anim calcmode="lin" valueType="num">
                                      <p:cBhvr>
                                        <p:cTn id="128" dur="500"/>
                                        <p:tgtEl>
                                          <p:spTgt spid="23"/>
                                        </p:tgtEl>
                                        <p:attrNameLst>
                                          <p:attrName>ppt_x</p:attrName>
                                        </p:attrNameLst>
                                      </p:cBhvr>
                                      <p:tavLst>
                                        <p:tav tm="0">
                                          <p:val>
                                            <p:strVal val="ppt_x"/>
                                          </p:val>
                                        </p:tav>
                                        <p:tav tm="100000">
                                          <p:val>
                                            <p:strVal val="ppt_x"/>
                                          </p:val>
                                        </p:tav>
                                      </p:tavLst>
                                    </p:anim>
                                    <p:anim calcmode="lin" valueType="num">
                                      <p:cBhvr>
                                        <p:cTn id="129" dur="500"/>
                                        <p:tgtEl>
                                          <p:spTgt spid="23"/>
                                        </p:tgtEl>
                                        <p:attrNameLst>
                                          <p:attrName>ppt_y</p:attrName>
                                        </p:attrNameLst>
                                      </p:cBhvr>
                                      <p:tavLst>
                                        <p:tav tm="0">
                                          <p:val>
                                            <p:strVal val="ppt_y"/>
                                          </p:val>
                                        </p:tav>
                                        <p:tav tm="100000">
                                          <p:val>
                                            <p:strVal val="ppt_y-.1"/>
                                          </p:val>
                                        </p:tav>
                                      </p:tavLst>
                                    </p:anim>
                                    <p:set>
                                      <p:cBhvr>
                                        <p:cTn id="13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42" presetClass="exit" presetSubtype="0" fill="hold" nodeType="clickEffect">
                                  <p:stCondLst>
                                    <p:cond delay="0"/>
                                  </p:stCondLst>
                                  <p:childTnLst>
                                    <p:animEffect transition="out" filter="fade">
                                      <p:cBhvr>
                                        <p:cTn id="135" dur="500"/>
                                        <p:tgtEl>
                                          <p:spTgt spid="25"/>
                                        </p:tgtEl>
                                      </p:cBhvr>
                                    </p:animEffect>
                                    <p:anim calcmode="lin" valueType="num">
                                      <p:cBhvr>
                                        <p:cTn id="136" dur="500"/>
                                        <p:tgtEl>
                                          <p:spTgt spid="25"/>
                                        </p:tgtEl>
                                        <p:attrNameLst>
                                          <p:attrName>ppt_x</p:attrName>
                                        </p:attrNameLst>
                                      </p:cBhvr>
                                      <p:tavLst>
                                        <p:tav tm="0">
                                          <p:val>
                                            <p:strVal val="ppt_x"/>
                                          </p:val>
                                        </p:tav>
                                        <p:tav tm="100000">
                                          <p:val>
                                            <p:strVal val="ppt_x"/>
                                          </p:val>
                                        </p:tav>
                                      </p:tavLst>
                                    </p:anim>
                                    <p:anim calcmode="lin" valueType="num">
                                      <p:cBhvr>
                                        <p:cTn id="137" dur="500"/>
                                        <p:tgtEl>
                                          <p:spTgt spid="25"/>
                                        </p:tgtEl>
                                        <p:attrNameLst>
                                          <p:attrName>ppt_y</p:attrName>
                                        </p:attrNameLst>
                                      </p:cBhvr>
                                      <p:tavLst>
                                        <p:tav tm="0">
                                          <p:val>
                                            <p:strVal val="ppt_y"/>
                                          </p:val>
                                        </p:tav>
                                        <p:tav tm="100000">
                                          <p:val>
                                            <p:strVal val="ppt_y+.1"/>
                                          </p:val>
                                        </p:tav>
                                      </p:tavLst>
                                    </p:anim>
                                    <p:set>
                                      <p:cBhvr>
                                        <p:cTn id="138" dur="1" fill="hold">
                                          <p:stCondLst>
                                            <p:cond delay="499"/>
                                          </p:stCondLst>
                                        </p:cTn>
                                        <p:tgtEl>
                                          <p:spTgt spid="25"/>
                                        </p:tgtEl>
                                        <p:attrNameLst>
                                          <p:attrName>style.visibility</p:attrName>
                                        </p:attrNameLst>
                                      </p:cBhvr>
                                      <p:to>
                                        <p:strVal val="hidden"/>
                                      </p:to>
                                    </p:set>
                                  </p:childTnLst>
                                  <p:subTnLst>
                                    <p:audio>
                                      <p:cMediaNode vol="9000">
                                        <p:cTn display="0" masterRel="sameClick">
                                          <p:stCondLst>
                                            <p:cond evt="begin" delay="0">
                                              <p:tn val="134"/>
                                            </p:cond>
                                          </p:stCondLst>
                                          <p:endCondLst>
                                            <p:cond evt="onStopAudio" delay="0">
                                              <p:tgtEl>
                                                <p:sldTgt/>
                                              </p:tgtEl>
                                            </p:cond>
                                          </p:endCondLst>
                                        </p:cTn>
                                        <p:tgtEl>
                                          <p:sndTgt r:embed="rId3" name="chimes.wav"/>
                                        </p:tgtEl>
                                      </p:cMediaNode>
                                    </p:audio>
                                  </p:subTnLst>
                                </p:cTn>
                              </p:par>
                              <p:par>
                                <p:cTn id="139" presetID="47" presetClass="exit" presetSubtype="0" fill="hold" nodeType="withEffect">
                                  <p:stCondLst>
                                    <p:cond delay="0"/>
                                  </p:stCondLst>
                                  <p:childTnLst>
                                    <p:animEffect transition="out" filter="fade">
                                      <p:cBhvr>
                                        <p:cTn id="140" dur="500"/>
                                        <p:tgtEl>
                                          <p:spTgt spid="17"/>
                                        </p:tgtEl>
                                      </p:cBhvr>
                                    </p:animEffect>
                                    <p:anim calcmode="lin" valueType="num">
                                      <p:cBhvr>
                                        <p:cTn id="141" dur="500"/>
                                        <p:tgtEl>
                                          <p:spTgt spid="17"/>
                                        </p:tgtEl>
                                        <p:attrNameLst>
                                          <p:attrName>ppt_x</p:attrName>
                                        </p:attrNameLst>
                                      </p:cBhvr>
                                      <p:tavLst>
                                        <p:tav tm="0">
                                          <p:val>
                                            <p:strVal val="ppt_x"/>
                                          </p:val>
                                        </p:tav>
                                        <p:tav tm="100000">
                                          <p:val>
                                            <p:strVal val="ppt_x"/>
                                          </p:val>
                                        </p:tav>
                                      </p:tavLst>
                                    </p:anim>
                                    <p:anim calcmode="lin" valueType="num">
                                      <p:cBhvr>
                                        <p:cTn id="142" dur="500"/>
                                        <p:tgtEl>
                                          <p:spTgt spid="17"/>
                                        </p:tgtEl>
                                        <p:attrNameLst>
                                          <p:attrName>ppt_y</p:attrName>
                                        </p:attrNameLst>
                                      </p:cBhvr>
                                      <p:tavLst>
                                        <p:tav tm="0">
                                          <p:val>
                                            <p:strVal val="ppt_y"/>
                                          </p:val>
                                        </p:tav>
                                        <p:tav tm="100000">
                                          <p:val>
                                            <p:strVal val="ppt_y-.1"/>
                                          </p:val>
                                        </p:tav>
                                      </p:tavLst>
                                    </p:anim>
                                    <p:set>
                                      <p:cBhvr>
                                        <p:cTn id="1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4" restart="whenNotActive" fill="hold" evtFilter="cancelBubble" nodeType="interactiveSeq">
                <p:stCondLst>
                  <p:cond evt="onClick" delay="0">
                    <p:tgtEl>
                      <p:spTgt spid="5"/>
                    </p:tgtEl>
                  </p:cond>
                </p:stCondLst>
                <p:endSync evt="end" delay="0">
                  <p:rtn val="all"/>
                </p:endSync>
                <p:childTnLst>
                  <p:par>
                    <p:cTn id="145" fill="hold">
                      <p:stCondLst>
                        <p:cond delay="0"/>
                      </p:stCondLst>
                      <p:childTnLst>
                        <p:par>
                          <p:cTn id="146" fill="hold">
                            <p:stCondLst>
                              <p:cond delay="0"/>
                            </p:stCondLst>
                            <p:childTnLst>
                              <p:par>
                                <p:cTn id="147" presetID="9" presetClass="entr" presetSubtype="0" fill="hold" grpId="0" nodeType="click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dissolve">
                                      <p:cBhvr>
                                        <p:cTn id="149" dur="500"/>
                                        <p:tgtEl>
                                          <p:spTgt spid="43"/>
                                        </p:tgtEl>
                                      </p:cBhvr>
                                    </p:animEffect>
                                  </p:childTnLst>
                                </p:cTn>
                              </p:par>
                            </p:childTnLst>
                          </p:cTn>
                        </p:par>
                      </p:childTnLst>
                    </p:cTn>
                  </p:par>
                </p:childTnLst>
              </p:cTn>
              <p:nextCondLst>
                <p:cond evt="onClick" delay="0">
                  <p:tgtEl>
                    <p:spTgt spid="5"/>
                  </p:tgtEl>
                </p:cond>
              </p:nextCondLst>
            </p:seq>
            <p:seq concurrent="1" nextAc="seek">
              <p:cTn id="150" restart="whenNotActive" fill="hold" evtFilter="cancelBubble" nodeType="interactiveSeq">
                <p:stCondLst>
                  <p:cond evt="onClick" delay="0">
                    <p:tgtEl>
                      <p:spTgt spid="24"/>
                    </p:tgtEl>
                  </p:cond>
                </p:stCondLst>
                <p:endSync evt="end" delay="0">
                  <p:rtn val="all"/>
                </p:endSync>
                <p:childTnLst>
                  <p:par>
                    <p:cTn id="151" fill="hold">
                      <p:stCondLst>
                        <p:cond delay="0"/>
                      </p:stCondLst>
                      <p:childTnLst>
                        <p:par>
                          <p:cTn id="152" fill="hold">
                            <p:stCondLst>
                              <p:cond delay="0"/>
                            </p:stCondLst>
                            <p:childTnLst>
                              <p:par>
                                <p:cTn id="153" presetID="47" presetClass="exit" presetSubtype="0" fill="hold" nodeType="clickEffect">
                                  <p:stCondLst>
                                    <p:cond delay="0"/>
                                  </p:stCondLst>
                                  <p:childTnLst>
                                    <p:animEffect transition="out" filter="fade">
                                      <p:cBhvr>
                                        <p:cTn id="154" dur="500"/>
                                        <p:tgtEl>
                                          <p:spTgt spid="26"/>
                                        </p:tgtEl>
                                      </p:cBhvr>
                                    </p:animEffect>
                                    <p:anim calcmode="lin" valueType="num">
                                      <p:cBhvr>
                                        <p:cTn id="155" dur="500"/>
                                        <p:tgtEl>
                                          <p:spTgt spid="26"/>
                                        </p:tgtEl>
                                        <p:attrNameLst>
                                          <p:attrName>ppt_x</p:attrName>
                                        </p:attrNameLst>
                                      </p:cBhvr>
                                      <p:tavLst>
                                        <p:tav tm="0">
                                          <p:val>
                                            <p:strVal val="ppt_x"/>
                                          </p:val>
                                        </p:tav>
                                        <p:tav tm="100000">
                                          <p:val>
                                            <p:strVal val="ppt_x"/>
                                          </p:val>
                                        </p:tav>
                                      </p:tavLst>
                                    </p:anim>
                                    <p:anim calcmode="lin" valueType="num">
                                      <p:cBhvr>
                                        <p:cTn id="156" dur="500"/>
                                        <p:tgtEl>
                                          <p:spTgt spid="26"/>
                                        </p:tgtEl>
                                        <p:attrNameLst>
                                          <p:attrName>ppt_y</p:attrName>
                                        </p:attrNameLst>
                                      </p:cBhvr>
                                      <p:tavLst>
                                        <p:tav tm="0">
                                          <p:val>
                                            <p:strVal val="ppt_y"/>
                                          </p:val>
                                        </p:tav>
                                        <p:tav tm="100000">
                                          <p:val>
                                            <p:strVal val="ppt_y-.1"/>
                                          </p:val>
                                        </p:tav>
                                      </p:tavLst>
                                    </p:anim>
                                    <p:set>
                                      <p:cBhvr>
                                        <p:cTn id="157" dur="1" fill="hold">
                                          <p:stCondLst>
                                            <p:cond delay="499"/>
                                          </p:stCondLst>
                                        </p:cTn>
                                        <p:tgtEl>
                                          <p:spTgt spid="26"/>
                                        </p:tgtEl>
                                        <p:attrNameLst>
                                          <p:attrName>style.visibility</p:attrName>
                                        </p:attrNameLst>
                                      </p:cBhvr>
                                      <p:to>
                                        <p:strVal val="hidden"/>
                                      </p:to>
                                    </p:set>
                                  </p:childTnLst>
                                  <p:subTnLst>
                                    <p:audio>
                                      <p:cMediaNode vol="11000">
                                        <p:cTn display="0" masterRel="sameClick">
                                          <p:stCondLst>
                                            <p:cond evt="begin" delay="0">
                                              <p:tn val="153"/>
                                            </p:cond>
                                          </p:stCondLst>
                                          <p:endCondLst>
                                            <p:cond evt="onStopAudio" delay="0">
                                              <p:tgtEl>
                                                <p:sldTgt/>
                                              </p:tgtEl>
                                            </p:cond>
                                          </p:endCondLst>
                                        </p:cTn>
                                        <p:tgtEl>
                                          <p:sndTgt r:embed="rId3" name="chimes.wav"/>
                                        </p:tgtEl>
                                      </p:cMediaNode>
                                    </p:audio>
                                  </p:subTnLst>
                                </p:cTn>
                              </p:par>
                              <p:par>
                                <p:cTn id="158" presetID="42" presetClass="exit" presetSubtype="0" fill="hold" nodeType="withEffect">
                                  <p:stCondLst>
                                    <p:cond delay="0"/>
                                  </p:stCondLst>
                                  <p:childTnLst>
                                    <p:animEffect transition="out" filter="fade">
                                      <p:cBhvr>
                                        <p:cTn id="159" dur="500"/>
                                        <p:tgtEl>
                                          <p:spTgt spid="24"/>
                                        </p:tgtEl>
                                      </p:cBhvr>
                                    </p:animEffect>
                                    <p:anim calcmode="lin" valueType="num">
                                      <p:cBhvr>
                                        <p:cTn id="160" dur="500"/>
                                        <p:tgtEl>
                                          <p:spTgt spid="24"/>
                                        </p:tgtEl>
                                        <p:attrNameLst>
                                          <p:attrName>ppt_x</p:attrName>
                                        </p:attrNameLst>
                                      </p:cBhvr>
                                      <p:tavLst>
                                        <p:tav tm="0">
                                          <p:val>
                                            <p:strVal val="ppt_x"/>
                                          </p:val>
                                        </p:tav>
                                        <p:tav tm="100000">
                                          <p:val>
                                            <p:strVal val="ppt_x"/>
                                          </p:val>
                                        </p:tav>
                                      </p:tavLst>
                                    </p:anim>
                                    <p:anim calcmode="lin" valueType="num">
                                      <p:cBhvr>
                                        <p:cTn id="161" dur="500"/>
                                        <p:tgtEl>
                                          <p:spTgt spid="24"/>
                                        </p:tgtEl>
                                        <p:attrNameLst>
                                          <p:attrName>ppt_y</p:attrName>
                                        </p:attrNameLst>
                                      </p:cBhvr>
                                      <p:tavLst>
                                        <p:tav tm="0">
                                          <p:val>
                                            <p:strVal val="ppt_y"/>
                                          </p:val>
                                        </p:tav>
                                        <p:tav tm="100000">
                                          <p:val>
                                            <p:strVal val="ppt_y+.1"/>
                                          </p:val>
                                        </p:tav>
                                      </p:tavLst>
                                    </p:anim>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3" grpId="0"/>
      <p:bldP spid="41" grpId="1"/>
      <p:bldP spid="44" grpId="0"/>
      <p:bldP spid="42" grpId="0"/>
      <p:bldP spid="40"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138" y="653413"/>
            <a:ext cx="10436062" cy="1325563"/>
          </a:xfrm>
          <a:prstGeom prst="roundRect">
            <a:avLst/>
          </a:prstGeom>
          <a:solidFill>
            <a:srgbClr val="3D2E58"/>
          </a:solidFill>
          <a:ln w="28575">
            <a:solidFill>
              <a:srgbClr val="F8FDFF"/>
            </a:solidFill>
            <a:prstDash val="sysDash"/>
          </a:ln>
        </p:spPr>
        <p:txBody>
          <a:bodyPr>
            <a:normAutofit fontScale="90000"/>
          </a:bodyPr>
          <a:lstStyle/>
          <a:p>
            <a:pPr algn="ctr"/>
            <a:r>
              <a:rPr lang="en-US">
                <a:solidFill>
                  <a:srgbClr val="F4EC87"/>
                </a:solidFill>
                <a:latin typeface="UVN Banh Mi" pitchFamily="2" charset="0"/>
              </a:rPr>
              <a:t>Miêu tả ngoại hình nhân vật trong bài văn </a:t>
            </a:r>
            <a:br>
              <a:rPr lang="en-US">
                <a:solidFill>
                  <a:srgbClr val="F4EC87"/>
                </a:solidFill>
                <a:latin typeface="UVN Banh Mi" pitchFamily="2" charset="0"/>
              </a:rPr>
            </a:br>
            <a:r>
              <a:rPr lang="en-US">
                <a:solidFill>
                  <a:srgbClr val="F4EC87"/>
                </a:solidFill>
                <a:latin typeface="UVN Banh Mi" pitchFamily="2" charset="0"/>
              </a:rPr>
              <a:t>kể chuyện có tác dụng gì?</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28" y="239199"/>
            <a:ext cx="1682432" cy="1800000"/>
          </a:xfrm>
          <a:prstGeom prst="rect">
            <a:avLst/>
          </a:prstGeom>
          <a:ln>
            <a:noFill/>
          </a:ln>
          <a:effectLst>
            <a:outerShdw blurRad="190500" algn="tl" rotWithShape="0">
              <a:srgbClr val="000000">
                <a:alpha val="70000"/>
              </a:srgbClr>
            </a:outerShdw>
          </a:effectLst>
        </p:spPr>
      </p:pic>
      <p:sp>
        <p:nvSpPr>
          <p:cNvPr id="7" name="Title 1"/>
          <p:cNvSpPr txBox="1">
            <a:spLocks/>
          </p:cNvSpPr>
          <p:nvPr/>
        </p:nvSpPr>
        <p:spPr>
          <a:xfrm>
            <a:off x="1207941" y="4553157"/>
            <a:ext cx="8975811" cy="1325563"/>
          </a:xfrm>
          <a:prstGeom prst="roundRect">
            <a:avLst/>
          </a:prstGeom>
          <a:solidFill>
            <a:srgbClr val="F0E77A"/>
          </a:solidFill>
          <a:ln w="28575">
            <a:solidFill>
              <a:srgbClr val="3D2E58"/>
            </a:solidFill>
            <a:prstDash val="sysDash"/>
          </a:ln>
        </p:spPr>
        <p:txBody>
          <a:bodyPr vert="horz" lIns="91440" tIns="45720" rIns="91440" bIns="45720" rtlCol="0" anchor="ctr">
            <a:normAutofit fontScale="97500"/>
          </a:bodyPr>
          <a:lstStyle>
            <a:lvl1pPr algn="ctr">
              <a:lnSpc>
                <a:spcPct val="90000"/>
              </a:lnSpc>
              <a:spcBef>
                <a:spcPct val="0"/>
              </a:spcBef>
              <a:buNone/>
              <a:defRPr sz="4400">
                <a:latin typeface="UVN Banh Mi" pitchFamily="2" charset="0"/>
                <a:ea typeface="+mj-ea"/>
                <a:cs typeface="+mj-cs"/>
              </a:defRPr>
            </a:lvl1pPr>
          </a:lstStyle>
          <a:p>
            <a:r>
              <a:rPr lang="nl-NL" sz="4000">
                <a:solidFill>
                  <a:srgbClr val="3D2E58"/>
                </a:solidFill>
              </a:rPr>
              <a:t>Giúp làm nổi bật tính cách, thân phận </a:t>
            </a:r>
            <a:br>
              <a:rPr lang="nl-NL" sz="4000">
                <a:solidFill>
                  <a:srgbClr val="3D2E58"/>
                </a:solidFill>
              </a:rPr>
            </a:br>
            <a:r>
              <a:rPr lang="nl-NL" sz="4000">
                <a:solidFill>
                  <a:srgbClr val="3D2E58"/>
                </a:solidFill>
              </a:rPr>
              <a:t>của nhân vật</a:t>
            </a:r>
            <a:endParaRPr lang="en-US" sz="4000">
              <a:solidFill>
                <a:srgbClr val="3D2E58"/>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102" y="2407849"/>
            <a:ext cx="845005" cy="1944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944" y="2370616"/>
            <a:ext cx="1419903" cy="1800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78023" y="2370616"/>
            <a:ext cx="929033" cy="1800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269" y="2479849"/>
            <a:ext cx="1079127" cy="18000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51" y="2370616"/>
            <a:ext cx="1218963" cy="1800000"/>
          </a:xfrm>
          <a:prstGeom prst="rect">
            <a:avLst/>
          </a:prstGeom>
        </p:spPr>
      </p:pic>
      <p:pic>
        <p:nvPicPr>
          <p:cNvPr id="19" name="Content Placeholder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7849" y="3706130"/>
            <a:ext cx="2591025" cy="2706859"/>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25490" y="2479849"/>
            <a:ext cx="956962" cy="1800000"/>
          </a:xfrm>
          <a:prstGeom prst="rect">
            <a:avLst/>
          </a:prstGeom>
        </p:spPr>
      </p:pic>
    </p:spTree>
    <p:extLst>
      <p:ext uri="{BB962C8B-B14F-4D97-AF65-F5344CB8AC3E}">
        <p14:creationId xmlns:p14="http://schemas.microsoft.com/office/powerpoint/2010/main" val="4201848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31"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 calcmode="lin" valueType="num">
                                      <p:cBhvr>
                                        <p:cTn id="34" dur="500" fill="hold"/>
                                        <p:tgtEl>
                                          <p:spTgt spid="6"/>
                                        </p:tgtEl>
                                        <p:attrNameLst>
                                          <p:attrName>style.rotation</p:attrName>
                                        </p:attrNameLst>
                                      </p:cBhvr>
                                      <p:tavLst>
                                        <p:tav tm="0">
                                          <p:val>
                                            <p:fltVal val="90"/>
                                          </p:val>
                                        </p:tav>
                                        <p:tav tm="100000">
                                          <p:val>
                                            <p:fltVal val="0"/>
                                          </p:val>
                                        </p:tav>
                                      </p:tavLst>
                                    </p:anim>
                                    <p:animEffect transition="in" filter="fade">
                                      <p:cBhvr>
                                        <p:cTn id="35" dur="500"/>
                                        <p:tgtEl>
                                          <p:spTgt spid="6"/>
                                        </p:tgtEl>
                                      </p:cBhvr>
                                    </p:animEffect>
                                  </p:childTnLst>
                                </p:cTn>
                              </p:par>
                              <p:par>
                                <p:cTn id="36" presetID="32" presetClass="emph" presetSubtype="0" repeatCount="indefinite" fill="hold" nodeType="withEffect">
                                  <p:stCondLst>
                                    <p:cond delay="0"/>
                                  </p:stCondLst>
                                  <p:childTnLst>
                                    <p:animRot by="120000">
                                      <p:cBhvr>
                                        <p:cTn id="37" dur="50" fill="hold">
                                          <p:stCondLst>
                                            <p:cond delay="0"/>
                                          </p:stCondLst>
                                        </p:cTn>
                                        <p:tgtEl>
                                          <p:spTgt spid="6"/>
                                        </p:tgtEl>
                                        <p:attrNameLst>
                                          <p:attrName>r</p:attrName>
                                        </p:attrNameLst>
                                      </p:cBhvr>
                                    </p:animRot>
                                    <p:animRot by="-240000">
                                      <p:cBhvr>
                                        <p:cTn id="38" dur="100" fill="hold">
                                          <p:stCondLst>
                                            <p:cond delay="100"/>
                                          </p:stCondLst>
                                        </p:cTn>
                                        <p:tgtEl>
                                          <p:spTgt spid="6"/>
                                        </p:tgtEl>
                                        <p:attrNameLst>
                                          <p:attrName>r</p:attrName>
                                        </p:attrNameLst>
                                      </p:cBhvr>
                                    </p:animRot>
                                    <p:animRot by="240000">
                                      <p:cBhvr>
                                        <p:cTn id="39" dur="100" fill="hold">
                                          <p:stCondLst>
                                            <p:cond delay="200"/>
                                          </p:stCondLst>
                                        </p:cTn>
                                        <p:tgtEl>
                                          <p:spTgt spid="6"/>
                                        </p:tgtEl>
                                        <p:attrNameLst>
                                          <p:attrName>r</p:attrName>
                                        </p:attrNameLst>
                                      </p:cBhvr>
                                    </p:animRot>
                                    <p:animRot by="-240000">
                                      <p:cBhvr>
                                        <p:cTn id="40" dur="100" fill="hold">
                                          <p:stCondLst>
                                            <p:cond delay="300"/>
                                          </p:stCondLst>
                                        </p:cTn>
                                        <p:tgtEl>
                                          <p:spTgt spid="6"/>
                                        </p:tgtEl>
                                        <p:attrNameLst>
                                          <p:attrName>r</p:attrName>
                                        </p:attrNameLst>
                                      </p:cBhvr>
                                    </p:animRot>
                                    <p:animRot by="120000">
                                      <p:cBhvr>
                                        <p:cTn id="41" dur="100" fill="hold">
                                          <p:stCondLst>
                                            <p:cond delay="400"/>
                                          </p:stCondLst>
                                        </p:cTn>
                                        <p:tgtEl>
                                          <p:spTgt spid="6"/>
                                        </p:tgtEl>
                                        <p:attrNameLst>
                                          <p:attrName>r</p:attrName>
                                        </p:attrNameLst>
                                      </p:cBhvr>
                                    </p:animRot>
                                  </p:childTnLst>
                                </p:cTn>
                              </p:par>
                            </p:childTnLst>
                          </p:cTn>
                        </p:par>
                        <p:par>
                          <p:cTn id="42" fill="hold">
                            <p:stCondLst>
                              <p:cond delay="1000"/>
                            </p:stCondLst>
                            <p:childTnLst>
                              <p:par>
                                <p:cTn id="43" presetID="31"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90"/>
                                          </p:val>
                                        </p:tav>
                                        <p:tav tm="100000">
                                          <p:val>
                                            <p:fltVal val="0"/>
                                          </p:val>
                                        </p:tav>
                                      </p:tavLst>
                                    </p:anim>
                                    <p:animEffect transition="in" filter="fade">
                                      <p:cBhvr>
                                        <p:cTn id="48" dur="500"/>
                                        <p:tgtEl>
                                          <p:spTgt spid="19"/>
                                        </p:tgtEl>
                                      </p:cBhvr>
                                    </p:animEffect>
                                  </p:childTnLst>
                                </p:cTn>
                              </p:par>
                              <p:par>
                                <p:cTn id="49" presetID="32" presetClass="emph" presetSubtype="0" repeatCount="indefinite" fill="hold" nodeType="withEffect">
                                  <p:stCondLst>
                                    <p:cond delay="0"/>
                                  </p:stCondLst>
                                  <p:childTnLst>
                                    <p:animRot by="120000">
                                      <p:cBhvr>
                                        <p:cTn id="50" dur="50" fill="hold">
                                          <p:stCondLst>
                                            <p:cond delay="0"/>
                                          </p:stCondLst>
                                        </p:cTn>
                                        <p:tgtEl>
                                          <p:spTgt spid="19"/>
                                        </p:tgtEl>
                                        <p:attrNameLst>
                                          <p:attrName>r</p:attrName>
                                        </p:attrNameLst>
                                      </p:cBhvr>
                                    </p:animRot>
                                    <p:animRot by="-240000">
                                      <p:cBhvr>
                                        <p:cTn id="51" dur="100" fill="hold">
                                          <p:stCondLst>
                                            <p:cond delay="100"/>
                                          </p:stCondLst>
                                        </p:cTn>
                                        <p:tgtEl>
                                          <p:spTgt spid="19"/>
                                        </p:tgtEl>
                                        <p:attrNameLst>
                                          <p:attrName>r</p:attrName>
                                        </p:attrNameLst>
                                      </p:cBhvr>
                                    </p:animRot>
                                    <p:animRot by="240000">
                                      <p:cBhvr>
                                        <p:cTn id="52" dur="100" fill="hold">
                                          <p:stCondLst>
                                            <p:cond delay="200"/>
                                          </p:stCondLst>
                                        </p:cTn>
                                        <p:tgtEl>
                                          <p:spTgt spid="19"/>
                                        </p:tgtEl>
                                        <p:attrNameLst>
                                          <p:attrName>r</p:attrName>
                                        </p:attrNameLst>
                                      </p:cBhvr>
                                    </p:animRot>
                                    <p:animRot by="-240000">
                                      <p:cBhvr>
                                        <p:cTn id="53" dur="100" fill="hold">
                                          <p:stCondLst>
                                            <p:cond delay="300"/>
                                          </p:stCondLst>
                                        </p:cTn>
                                        <p:tgtEl>
                                          <p:spTgt spid="19"/>
                                        </p:tgtEl>
                                        <p:attrNameLst>
                                          <p:attrName>r</p:attrName>
                                        </p:attrNameLst>
                                      </p:cBhvr>
                                    </p:animRot>
                                    <p:animRot by="120000">
                                      <p:cBhvr>
                                        <p:cTn id="54" dur="100" fill="hold">
                                          <p:stCondLst>
                                            <p:cond delay="400"/>
                                          </p:stCondLst>
                                        </p:cTn>
                                        <p:tgtEl>
                                          <p:spTgt spid="19"/>
                                        </p:tgtEl>
                                        <p:attrNameLst>
                                          <p:attrName>r</p:attrName>
                                        </p:attrNameLst>
                                      </p:cBhvr>
                                    </p:animRot>
                                  </p:childTnLst>
                                </p:cTn>
                              </p:par>
                            </p:childTnLst>
                          </p:cTn>
                        </p:par>
                        <p:par>
                          <p:cTn id="55" fill="hold">
                            <p:stCondLst>
                              <p:cond delay="1500"/>
                            </p:stCondLst>
                            <p:childTnLst>
                              <p:par>
                                <p:cTn id="56" presetID="50" presetClass="entr" presetSubtype="0" decel="100000" fill="hold" grpId="0" nodeType="afterEffect">
                                  <p:stCondLst>
                                    <p:cond delay="0"/>
                                  </p:stCondLst>
                                  <p:iterate type="wd">
                                    <p:tmPct val="10000"/>
                                  </p:iterate>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strVal val="#ppt_w+.3"/>
                                          </p:val>
                                        </p:tav>
                                        <p:tav tm="100000">
                                          <p:val>
                                            <p:strVal val="#ppt_w"/>
                                          </p:val>
                                        </p:tav>
                                      </p:tavLst>
                                    </p:anim>
                                    <p:anim calcmode="lin" valueType="num">
                                      <p:cBhvr>
                                        <p:cTn id="59" dur="500" fill="hold"/>
                                        <p:tgtEl>
                                          <p:spTgt spid="2"/>
                                        </p:tgtEl>
                                        <p:attrNameLst>
                                          <p:attrName>ppt_h</p:attrName>
                                        </p:attrNameLst>
                                      </p:cBhvr>
                                      <p:tavLst>
                                        <p:tav tm="0">
                                          <p:val>
                                            <p:strVal val="#ppt_h"/>
                                          </p:val>
                                        </p:tav>
                                        <p:tav tm="100000">
                                          <p:val>
                                            <p:strVal val="#ppt_h"/>
                                          </p:val>
                                        </p:tav>
                                      </p:tavLst>
                                    </p:anim>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grpId="0" nodeType="clickEffect">
                                  <p:stCondLst>
                                    <p:cond delay="0"/>
                                  </p:stCondLst>
                                  <p:iterate type="wd">
                                    <p:tmPct val="10000"/>
                                  </p:iterate>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strVal val="#ppt_w+.3"/>
                                          </p:val>
                                        </p:tav>
                                        <p:tav tm="100000">
                                          <p:val>
                                            <p:strVal val="#ppt_w"/>
                                          </p:val>
                                        </p:tav>
                                      </p:tavLst>
                                    </p:anim>
                                    <p:anim calcmode="lin" valueType="num">
                                      <p:cBhvr>
                                        <p:cTn id="66" dur="500" fill="hold"/>
                                        <p:tgtEl>
                                          <p:spTgt spid="7"/>
                                        </p:tgtEl>
                                        <p:attrNameLst>
                                          <p:attrName>ppt_h</p:attrName>
                                        </p:attrNameLst>
                                      </p:cBhvr>
                                      <p:tavLst>
                                        <p:tav tm="0">
                                          <p:val>
                                            <p:strVal val="#ppt_h"/>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p:cNvGrpSpPr/>
        <p:nvPr/>
      </p:nvGrpSpPr>
      <p:grpSpPr>
        <a:xfrm>
          <a:off x="0" y="0"/>
          <a:ext cx="0" cy="0"/>
          <a:chOff x="0" y="0"/>
          <a:chExt cx="0" cy="0"/>
        </a:xfrm>
      </p:grpSpPr>
      <p:sp>
        <p:nvSpPr>
          <p:cNvPr id="2" name="Rectangle 1"/>
          <p:cNvSpPr/>
          <p:nvPr/>
        </p:nvSpPr>
        <p:spPr>
          <a:xfrm rot="60000">
            <a:off x="5799017" y="1109374"/>
            <a:ext cx="4589719" cy="1200329"/>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en-US" sz="7200" b="1" cap="none" spc="0">
                <a:ln w="0"/>
                <a:solidFill>
                  <a:srgbClr val="449A41"/>
                </a:solidFill>
                <a:effectLst>
                  <a:outerShdw blurRad="38100" dist="19050" dir="2700000" algn="tl" rotWithShape="0">
                    <a:schemeClr val="dk1">
                      <a:alpha val="40000"/>
                    </a:schemeClr>
                  </a:outerShdw>
                </a:effectLst>
                <a:latin typeface="UTM Aquarelle" panose="02040603050506020204" pitchFamily="18" charset="0"/>
              </a:rPr>
              <a:t>Tập làm văn</a:t>
            </a:r>
          </a:p>
        </p:txBody>
      </p:sp>
      <p:sp>
        <p:nvSpPr>
          <p:cNvPr id="3" name="Rectangle 2"/>
          <p:cNvSpPr/>
          <p:nvPr/>
        </p:nvSpPr>
        <p:spPr>
          <a:xfrm>
            <a:off x="2459443" y="1001652"/>
            <a:ext cx="1878398" cy="707886"/>
          </a:xfrm>
          <a:prstGeom prst="rect">
            <a:avLst/>
          </a:prstGeom>
          <a:noFill/>
        </p:spPr>
        <p:txBody>
          <a:bodyPr wrap="none" lIns="91440" tIns="45720" rIns="91440" bIns="45720">
            <a:spAutoFit/>
          </a:bodyPr>
          <a:lstStyle/>
          <a:p>
            <a:pPr algn="ctr"/>
            <a:r>
              <a:rPr lang="en-US" sz="4000" b="0" cap="none" spc="0">
                <a:ln w="0"/>
                <a:solidFill>
                  <a:srgbClr val="B03813"/>
                </a:solidFill>
                <a:effectLst>
                  <a:glow rad="139700">
                    <a:schemeClr val="accent4">
                      <a:satMod val="175000"/>
                      <a:alpha val="40000"/>
                    </a:schemeClr>
                  </a:glow>
                  <a:outerShdw blurRad="38100" dist="19050" dir="2700000" algn="tl" rotWithShape="0">
                    <a:schemeClr val="dk1">
                      <a:alpha val="40000"/>
                    </a:schemeClr>
                  </a:outerShdw>
                </a:effectLst>
                <a:latin typeface="UTM Aristote" panose="02040603050506020204" pitchFamily="18" charset="0"/>
              </a:rPr>
              <a:t>Tiết 5</a:t>
            </a:r>
          </a:p>
        </p:txBody>
      </p:sp>
      <p:sp>
        <p:nvSpPr>
          <p:cNvPr id="5" name="Rectangle 4"/>
          <p:cNvSpPr/>
          <p:nvPr/>
        </p:nvSpPr>
        <p:spPr>
          <a:xfrm rot="60000">
            <a:off x="4838770" y="2235199"/>
            <a:ext cx="5437264" cy="314855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t>Kể lại lời nói, </a:t>
            </a:r>
            <a:b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b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t>ý nghĩ </a:t>
            </a:r>
          </a:p>
          <a:p>
            <a:pPr algn="ct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t>của nhân vật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240"/>
            <a:ext cx="1926503" cy="2341067"/>
          </a:xfrm>
          <a:prstGeom prst="rect">
            <a:avLst/>
          </a:prstGeom>
        </p:spPr>
      </p:pic>
    </p:spTree>
    <p:extLst>
      <p:ext uri="{BB962C8B-B14F-4D97-AF65-F5344CB8AC3E}">
        <p14:creationId xmlns:p14="http://schemas.microsoft.com/office/powerpoint/2010/main" val="59638858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61" presetClass="path" presetSubtype="0" accel="50000" decel="50000" fill="hold" nodeType="afterEffect">
                                  <p:stCondLst>
                                    <p:cond delay="0"/>
                                  </p:stCondLst>
                                  <p:childTnLst>
                                    <p:animMotion origin="layout" path="M 0.1095 0.00023 C 0.0845 0.00834 0.05573 0.01621 0.04336 0.02616 C 0.0306 0.03727 0.02448 0.05023 0.01797 0.0632 C 0.01172 0.07616 0.01797 0.08727 0.02448 0.09931 C 0.0306 0.11019 0.0401 0.12222 0.06224 0.13218 C 0.08112 0.14213 0.11276 0.15023 0.14726 0.15625 C 0.1789 0.16227 0.21666 0.16621 0.25442 0.16829 C 0.29231 0.17014 0.33047 0.17014 0.36497 0.16829 C 0.40273 0.16621 0.43763 0.16135 0.46601 0.15324 C 0.4944 0.1463 0.5194 0.13727 0.53216 0.12616 C 0.54817 0.11621 0.55429 0.10232 0.55429 0.09121 C 0.55755 0.08033 0.55429 0.06713 0.53828 0.05625 C 0.52265 0.0463 0.4944 0.0382 0.45651 0.03426 C 0.41875 0.03125 0.3806 0.03519 0.35547 0.04213 C 0.33333 0.04931 0.3177 0.06019 0.31445 0.07315 C 0.31445 0.08635 0.3177 0.09815 0.33333 0.10834 C 0.34935 0.11829 0.34609 0.12014 0.40937 0.13334 C 0.46601 0.14722 0.52265 0.14329 0.55755 0.14422 C 0.59205 0.14422 0.62044 0.14028 0.65534 0.13635 C 0.6931 0.13125 0.72474 0.12222 0.74648 0.11412 C 0.76875 0.10625 0.77812 0.0963 0.79088 0.08033 C 0.80026 0.06412 0.80026 0.05625 0.80026 0.04422 C 0.80026 0.03218 0.80026 0.02014 0.80026 0.00834 " pathEditMode="relative" rAng="0" ptsTypes="AAAAAAAAAAAAAAAAAAAAAAA">
                                      <p:cBhvr>
                                        <p:cTn id="12" dur="2000" fill="hold"/>
                                        <p:tgtEl>
                                          <p:spTgt spid="6"/>
                                        </p:tgtEl>
                                        <p:attrNameLst>
                                          <p:attrName>ppt_x</p:attrName>
                                          <p:attrName>ppt_y</p:attrName>
                                        </p:attrNameLst>
                                      </p:cBhvr>
                                      <p:rCtr x="29831" y="8472"/>
                                    </p:animMotion>
                                  </p:childTnLst>
                                </p:cTn>
                              </p:par>
                              <p:par>
                                <p:cTn id="13" presetID="43" presetClass="entr" presetSubtype="0" fill="hold" grpId="0" nodeType="with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
                                        <p:tgtEl>
                                          <p:spTgt spid="2"/>
                                        </p:tgtEl>
                                      </p:cBhvr>
                                    </p:animEffect>
                                    <p:anim calcmode="lin" valueType="num">
                                      <p:cBhvr>
                                        <p:cTn id="16" dur="200" fill="hold"/>
                                        <p:tgtEl>
                                          <p:spTgt spid="2"/>
                                        </p:tgtEl>
                                        <p:attrNameLst>
                                          <p:attrName>ppt_x</p:attrName>
                                        </p:attrNameLst>
                                      </p:cBhvr>
                                      <p:tavLst>
                                        <p:tav tm="0">
                                          <p:val>
                                            <p:strVal val="#ppt_x"/>
                                          </p:val>
                                        </p:tav>
                                        <p:tav tm="100000">
                                          <p:val>
                                            <p:strVal val="#ppt_x"/>
                                          </p:val>
                                        </p:tav>
                                      </p:tavLst>
                                    </p:anim>
                                    <p:anim calcmode="lin" valueType="num">
                                      <p:cBhvr>
                                        <p:cTn id="17" dur="200" fill="hold"/>
                                        <p:tgtEl>
                                          <p:spTgt spid="2"/>
                                        </p:tgtEl>
                                        <p:attrNameLst>
                                          <p:attrName>ppt_y</p:attrName>
                                        </p:attrNameLst>
                                      </p:cBhvr>
                                      <p:tavLst>
                                        <p:tav tm="0">
                                          <p:val>
                                            <p:strVal val="#ppt_y+0.31"/>
                                          </p:val>
                                        </p:tav>
                                        <p:tav tm="100000">
                                          <p:val>
                                            <p:strVal val="#ppt_y+0.31"/>
                                          </p:val>
                                        </p:tav>
                                      </p:tavLst>
                                    </p:anim>
                                    <p:anim calcmode="lin" valueType="num">
                                      <p:cBhvr>
                                        <p:cTn id="18"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2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ppt_w</p:attrName>
                                        </p:attrNameLst>
                                      </p:cBhvr>
                                      <p:tavLst>
                                        <p:tav tm="0" fmla="#ppt_w*sin(2.5*pi*$)">
                                          <p:val>
                                            <p:fltVal val="0"/>
                                          </p:val>
                                        </p:tav>
                                        <p:tav tm="100000">
                                          <p:val>
                                            <p:fltVal val="1"/>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par>
                                <p:cTn id="26" presetID="56" presetClass="entr" presetSubtype="0" fill="hold" grpId="0" nodeType="with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by="(-#ppt_w*2)" calcmode="lin" valueType="num">
                                      <p:cBhvr rctx="PPT">
                                        <p:cTn id="28" dur="250" autoRev="1" fill="hold">
                                          <p:stCondLst>
                                            <p:cond delay="0"/>
                                          </p:stCondLst>
                                        </p:cTn>
                                        <p:tgtEl>
                                          <p:spTgt spid="5"/>
                                        </p:tgtEl>
                                        <p:attrNameLst>
                                          <p:attrName>ppt_w</p:attrName>
                                        </p:attrNameLst>
                                      </p:cBhvr>
                                    </p:anim>
                                    <p:anim by="(#ppt_w*0.50)" calcmode="lin" valueType="num">
                                      <p:cBhvr>
                                        <p:cTn id="29" dur="250" decel="50000" autoRev="1" fill="hold">
                                          <p:stCondLst>
                                            <p:cond delay="0"/>
                                          </p:stCondLst>
                                        </p:cTn>
                                        <p:tgtEl>
                                          <p:spTgt spid="5"/>
                                        </p:tgtEl>
                                        <p:attrNameLst>
                                          <p:attrName>ppt_x</p:attrName>
                                        </p:attrNameLst>
                                      </p:cBhvr>
                                    </p:anim>
                                    <p:anim from="(-#ppt_h/2)" to="(#ppt_y)" calcmode="lin" valueType="num">
                                      <p:cBhvr>
                                        <p:cTn id="30" dur="500" fill="hold">
                                          <p:stCondLst>
                                            <p:cond delay="0"/>
                                          </p:stCondLst>
                                        </p:cTn>
                                        <p:tgtEl>
                                          <p:spTgt spid="5"/>
                                        </p:tgtEl>
                                        <p:attrNameLst>
                                          <p:attrName>ppt_y</p:attrName>
                                        </p:attrNameLst>
                                      </p:cBhvr>
                                    </p:anim>
                                    <p:animRot by="21600000">
                                      <p:cBhvr>
                                        <p:cTn id="31" dur="500" fill="hold">
                                          <p:stCondLst>
                                            <p:cond delay="0"/>
                                          </p:stCondLst>
                                        </p:cTn>
                                        <p:tgtEl>
                                          <p:spTgt spid="5"/>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2" name="breeze.wav"/>
                                        </p:tgtEl>
                                      </p:cMediaNode>
                                    </p:audio>
                                  </p:subTnLst>
                                </p:cTn>
                              </p:par>
                            </p:childTnLst>
                          </p:cTn>
                        </p:par>
                        <p:par>
                          <p:cTn id="32" fill="hold">
                            <p:stCondLst>
                              <p:cond delay="4300"/>
                            </p:stCondLst>
                            <p:childTnLst>
                              <p:par>
                                <p:cTn id="33" presetID="26" presetClass="emph" presetSubtype="0" repeatCount="3000" fill="hold" grpId="1" nodeType="afterEffect">
                                  <p:stCondLst>
                                    <p:cond delay="0"/>
                                  </p:stCondLst>
                                  <p:iterate type="lt">
                                    <p:tmPct val="0"/>
                                  </p:iterate>
                                  <p:childTnLst>
                                    <p:animEffect transition="out" filter="fade">
                                      <p:cBhvr>
                                        <p:cTn id="34" dur="1000" tmFilter="0, 0; .2, .5; .8, .5; 1, 0"/>
                                        <p:tgtEl>
                                          <p:spTgt spid="5"/>
                                        </p:tgtEl>
                                      </p:cBhvr>
                                    </p:animEffect>
                                    <p:animScale>
                                      <p:cBhvr>
                                        <p:cTn id="3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6000"/>
          </a:stretch>
        </a:blipFill>
        <a:effectLst/>
      </p:bgPr>
    </p:bg>
    <p:spTree>
      <p:nvGrpSpPr>
        <p:cNvPr id="1" name=""/>
        <p:cNvGrpSpPr/>
        <p:nvPr/>
      </p:nvGrpSpPr>
      <p:grpSpPr>
        <a:xfrm>
          <a:off x="0" y="0"/>
          <a:ext cx="0" cy="0"/>
          <a:chOff x="0" y="0"/>
          <a:chExt cx="0" cy="0"/>
        </a:xfrm>
      </p:grpSpPr>
      <p:sp>
        <p:nvSpPr>
          <p:cNvPr id="3" name="Rectangle 2"/>
          <p:cNvSpPr/>
          <p:nvPr/>
        </p:nvSpPr>
        <p:spPr>
          <a:xfrm rot="154389">
            <a:off x="2917414" y="2177935"/>
            <a:ext cx="5596405" cy="144655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8800" b="0" cap="none" spc="0">
                <a:ln w="0">
                  <a:noFill/>
                </a:ln>
                <a:solidFill>
                  <a:srgbClr val="1D91B5"/>
                </a:solidFill>
                <a:effectLst>
                  <a:glow rad="139700">
                    <a:schemeClr val="accent4">
                      <a:satMod val="175000"/>
                      <a:alpha val="40000"/>
                    </a:schemeClr>
                  </a:glow>
                  <a:outerShdw blurRad="38100" dist="19050" dir="2700000" algn="tl" rotWithShape="0">
                    <a:schemeClr val="dk1">
                      <a:alpha val="40000"/>
                    </a:schemeClr>
                  </a:outerShdw>
                </a:effectLst>
                <a:latin typeface="UVN Phuong Tay" panose="04040805070802020D02" pitchFamily="82" charset="0"/>
              </a:rPr>
              <a:t>I. NHẬN XÉT</a:t>
            </a:r>
          </a:p>
        </p:txBody>
      </p:sp>
      <p:pic>
        <p:nvPicPr>
          <p:cNvPr id="4" name="Picture 3" descr="A picture containing shape&#10;&#10;Description automatically generated">
            <a:extLst>
              <a:ext uri="{FF2B5EF4-FFF2-40B4-BE49-F238E27FC236}">
                <a16:creationId xmlns:a16="http://schemas.microsoft.com/office/drawing/2014/main" id="{79B55BD0-CC59-46E3-A51C-D6E0012B0C7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2471" y="6529511"/>
            <a:ext cx="2932471" cy="2932471"/>
          </a:xfrm>
          <a:prstGeom prst="rect">
            <a:avLst/>
          </a:prstGeom>
        </p:spPr>
      </p:pic>
    </p:spTree>
    <p:extLst>
      <p:ext uri="{BB962C8B-B14F-4D97-AF65-F5344CB8AC3E}">
        <p14:creationId xmlns:p14="http://schemas.microsoft.com/office/powerpoint/2010/main" val="235307327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
                                        <p:tgtEl>
                                          <p:spTgt spid="3"/>
                                        </p:tgtEl>
                                      </p:cBhvr>
                                    </p:animEffect>
                                    <p:anim calcmode="lin" valueType="num">
                                      <p:cBhvr>
                                        <p:cTn id="8" dur="200" fill="hold"/>
                                        <p:tgtEl>
                                          <p:spTgt spid="3"/>
                                        </p:tgtEl>
                                        <p:attrNameLst>
                                          <p:attrName>ppt_x</p:attrName>
                                        </p:attrNameLst>
                                      </p:cBhvr>
                                      <p:tavLst>
                                        <p:tav tm="0">
                                          <p:val>
                                            <p:strVal val="#ppt_x"/>
                                          </p:val>
                                        </p:tav>
                                        <p:tav tm="100000">
                                          <p:val>
                                            <p:strVal val="#ppt_x"/>
                                          </p:val>
                                        </p:tav>
                                      </p:tavLst>
                                    </p:anim>
                                    <p:anim calcmode="lin" valueType="num">
                                      <p:cBhvr>
                                        <p:cTn id="9" dur="200" fill="hold"/>
                                        <p:tgtEl>
                                          <p:spTgt spid="3"/>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12" fill="hold">
                            <p:stCondLst>
                              <p:cond delay="900"/>
                            </p:stCondLst>
                            <p:childTnLst>
                              <p:par>
                                <p:cTn id="13" presetID="42" presetClass="path" presetSubtype="0" accel="50000" decel="50000" fill="hold" nodeType="afterEffect">
                                  <p:stCondLst>
                                    <p:cond delay="0"/>
                                  </p:stCondLst>
                                  <p:childTnLst>
                                    <p:animMotion origin="layout" path="M 2.29167E-6 -7.40741E-7 L 0.97422 -1.07176 " pathEditMode="relative" rAng="0" ptsTypes="AA">
                                      <p:cBhvr>
                                        <p:cTn id="14" dur="2000" fill="hold"/>
                                        <p:tgtEl>
                                          <p:spTgt spid="4"/>
                                        </p:tgtEl>
                                        <p:attrNameLst>
                                          <p:attrName>ppt_x</p:attrName>
                                          <p:attrName>ppt_y</p:attrName>
                                        </p:attrNameLst>
                                      </p:cBhvr>
                                      <p:rCtr x="48711" y="-5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p:nvSpPr>
        <p:spPr>
          <a:xfrm>
            <a:off x="190500" y="3943350"/>
            <a:ext cx="7315200" cy="4191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85825" y="1273165"/>
            <a:ext cx="10972800" cy="5143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43350" y="5826115"/>
            <a:ext cx="7124700" cy="5143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6225" y="1663690"/>
            <a:ext cx="561975" cy="52706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0025" y="119758"/>
            <a:ext cx="11811000" cy="6632585"/>
          </a:xfrm>
          <a:prstGeom prst="rect">
            <a:avLst/>
          </a:prstGeom>
          <a:solidFill>
            <a:srgbClr val="00BFFF">
              <a:alpha val="22000"/>
            </a:srgbClr>
          </a:solidFill>
        </p:spPr>
        <p:txBody>
          <a:bodyPr wrap="square">
            <a:spAutoFit/>
          </a:bodyPr>
          <a:lstStyle/>
          <a:p>
            <a:pPr algn="ctr"/>
            <a:r>
              <a:rPr lang="vi-VN" sz="2500" b="1">
                <a:solidFill>
                  <a:srgbClr val="2F1444"/>
                </a:solidFill>
                <a:latin typeface="+mj-lt"/>
              </a:rPr>
              <a:t>Người ăn xin</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Lúc ấy, tôi đang đi trên phố. Một người ăn xin già lọm khọm đứng ngay trước</a:t>
            </a:r>
            <a:r>
              <a:rPr lang="en-US" sz="2500">
                <a:solidFill>
                  <a:srgbClr val="2F1444"/>
                </a:solidFill>
                <a:latin typeface="+mj-lt"/>
              </a:rPr>
              <a:t>,</a:t>
            </a:r>
            <a:r>
              <a:rPr lang="vi-VN" sz="2500">
                <a:solidFill>
                  <a:srgbClr val="2F1444"/>
                </a:solidFill>
                <a:latin typeface="+mj-lt"/>
              </a:rPr>
              <a:t> mặt tôi. </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Đôi mắt ông lão đỏ đọc và giàn giụa nước mắt. Đôi môi tái nhợt, áo quần tả tơi thảm hại... Chao ôi! Cảnh nghèo đói đã gặm nát con người đau khổ kia thành xấu xí biết nhường nào!</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Ông già chìa trước mặt tôi bàn tay sưng húp, bẩn thỉu. Ông rên rỉ cầu xin cứu giúp.</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Tôi lục tìm hết túi nọ túi kia, không có tiền, không có đồng hồ, không có cả một chiếc khăn tay. Trên người tôi chẳng có tài sản gì.</a:t>
            </a:r>
          </a:p>
          <a:p>
            <a:r>
              <a:rPr lang="vi-VN" sz="2500">
                <a:solidFill>
                  <a:srgbClr val="2F1444"/>
                </a:solidFill>
                <a:latin typeface="+mj-lt"/>
              </a:rPr>
              <a:t>    Người ăn xin vẫn đợi tôi. Tay vẫn chìa ra, run lẩy bẩy.</a:t>
            </a:r>
          </a:p>
          <a:p>
            <a:r>
              <a:rPr lang="vi-VN" sz="2500">
                <a:solidFill>
                  <a:srgbClr val="2F1444"/>
                </a:solidFill>
                <a:latin typeface="+mj-lt"/>
              </a:rPr>
              <a:t>    Tôi chẳng biết làm cách nào. Tôi nắm chặt lấy bàn tay run rẩy kia:</a:t>
            </a:r>
          </a:p>
          <a:p>
            <a:r>
              <a:rPr lang="vi-VN" sz="2500">
                <a:solidFill>
                  <a:srgbClr val="2F1444"/>
                </a:solidFill>
                <a:latin typeface="+mj-lt"/>
              </a:rPr>
              <a:t>- Ông đừng giận cháu, cháu không có gì để cho ông cả.</a:t>
            </a:r>
          </a:p>
          <a:p>
            <a:r>
              <a:rPr lang="vi-VN" sz="2500">
                <a:solidFill>
                  <a:srgbClr val="2F1444"/>
                </a:solidFill>
                <a:latin typeface="+mj-lt"/>
              </a:rPr>
              <a:t>    Người ăn xin nhìn tôi chằm chằm bằng đôi mắt ướt đẫm. Đôi môi tái nhợt nở nụ cười và tay ông cũng xiết lấy tay tôi: </a:t>
            </a:r>
          </a:p>
          <a:p>
            <a:r>
              <a:rPr lang="vi-VN" sz="2500">
                <a:solidFill>
                  <a:srgbClr val="2F1444"/>
                </a:solidFill>
                <a:latin typeface="+mj-lt"/>
              </a:rPr>
              <a:t>- Cháu ơi, cảm ơn cháu ! Như vậy là cháu đã cho lão rồi. - Ông lão nói bằng giọng khản đặc.</a:t>
            </a:r>
          </a:p>
          <a:p>
            <a:r>
              <a:rPr lang="vi-VN" sz="2500">
                <a:solidFill>
                  <a:srgbClr val="2F1444"/>
                </a:solidFill>
                <a:latin typeface="+mj-lt"/>
              </a:rPr>
              <a:t>    Khi ấy, tôi chợt hiểu rằng: cả tôi nữa, tôi cũng vừa nhận được chút gì của ông lão.</a:t>
            </a:r>
          </a:p>
          <a:p>
            <a:pPr algn="r"/>
            <a:r>
              <a:rPr lang="en-US" sz="2500" i="1">
                <a:solidFill>
                  <a:srgbClr val="2F1444"/>
                </a:solidFill>
                <a:latin typeface="Times New Roman" panose="02020603050405020304" pitchFamily="18" charset="0"/>
                <a:cs typeface="Times New Roman" panose="02020603050405020304" pitchFamily="18" charset="0"/>
              </a:rPr>
              <a:t>(Theo </a:t>
            </a:r>
            <a:r>
              <a:rPr lang="vi-VN" sz="2500" i="1">
                <a:solidFill>
                  <a:srgbClr val="2F1444"/>
                </a:solidFill>
                <a:latin typeface="+mj-lt"/>
              </a:rPr>
              <a:t>Tuốc-ghê-nhép)</a:t>
            </a:r>
            <a:endParaRPr lang="en-US" sz="2500" i="1">
              <a:solidFill>
                <a:srgbClr val="2F1444"/>
              </a:solidFill>
              <a:latin typeface="+mj-lt"/>
            </a:endParaRPr>
          </a:p>
        </p:txBody>
      </p:sp>
      <p:sp>
        <p:nvSpPr>
          <p:cNvPr id="4" name="Flowchart: Terminator 3"/>
          <p:cNvSpPr/>
          <p:nvPr/>
        </p:nvSpPr>
        <p:spPr>
          <a:xfrm>
            <a:off x="2326275" y="1031442"/>
            <a:ext cx="6787365" cy="1098973"/>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UVN Banh Mi" pitchFamily="2" charset="0"/>
              </a:rPr>
              <a:t>Đọc lại truyện Người ăn xin</a:t>
            </a:r>
          </a:p>
        </p:txBody>
      </p:sp>
      <p:sp>
        <p:nvSpPr>
          <p:cNvPr id="5" name="Flowchart: Terminator 4"/>
          <p:cNvSpPr/>
          <p:nvPr/>
        </p:nvSpPr>
        <p:spPr>
          <a:xfrm>
            <a:off x="1101815" y="2594053"/>
            <a:ext cx="10045520" cy="1248964"/>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UVN Banh Mi" pitchFamily="2" charset="0"/>
              </a:rPr>
              <a:t>1. Tìm những câu ghi lại </a:t>
            </a:r>
            <a:r>
              <a:rPr lang="en-US" sz="4000">
                <a:solidFill>
                  <a:srgbClr val="FF0000"/>
                </a:solidFill>
                <a:latin typeface="UVN Banh Mi" pitchFamily="2" charset="0"/>
              </a:rPr>
              <a:t>lời nói</a:t>
            </a:r>
            <a:r>
              <a:rPr lang="en-US" sz="4000">
                <a:solidFill>
                  <a:srgbClr val="004158"/>
                </a:solidFill>
                <a:latin typeface="UVN Banh Mi" pitchFamily="2" charset="0"/>
              </a:rPr>
              <a:t> và </a:t>
            </a:r>
            <a:r>
              <a:rPr lang="en-US" sz="4000">
                <a:solidFill>
                  <a:srgbClr val="FF0000"/>
                </a:solidFill>
                <a:latin typeface="UVN Banh Mi" pitchFamily="2" charset="0"/>
              </a:rPr>
              <a:t>ý nghĩ </a:t>
            </a:r>
            <a:r>
              <a:rPr lang="en-US" sz="4000">
                <a:solidFill>
                  <a:srgbClr val="004158"/>
                </a:solidFill>
                <a:latin typeface="UVN Banh Mi" pitchFamily="2" charset="0"/>
              </a:rPr>
              <a:t>của cậu bé trong truyện Người ăn xin</a:t>
            </a:r>
          </a:p>
        </p:txBody>
      </p:sp>
      <p:sp>
        <p:nvSpPr>
          <p:cNvPr id="19" name="Flowchart: Terminator 18"/>
          <p:cNvSpPr/>
          <p:nvPr/>
        </p:nvSpPr>
        <p:spPr>
          <a:xfrm>
            <a:off x="9205784" y="3171608"/>
            <a:ext cx="2762250" cy="692170"/>
          </a:xfrm>
          <a:prstGeom prst="flowChartTerminator">
            <a:avLst/>
          </a:prstGeom>
          <a:blipFill>
            <a:blip r:embed="rId3"/>
            <a:stretch>
              <a:fillRect/>
            </a:stretch>
          </a:blipFill>
          <a:ln w="28575">
            <a:solidFill>
              <a:srgbClr val="4CA3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a:solidFill>
                  <a:srgbClr val="449A41"/>
                </a:solidFill>
                <a:latin typeface="UVN Banh Mi" pitchFamily="2" charset="0"/>
              </a:rPr>
              <a:t>Câu ghi ý nghĩ</a:t>
            </a:r>
          </a:p>
        </p:txBody>
      </p:sp>
      <p:sp>
        <p:nvSpPr>
          <p:cNvPr id="20" name="Flowchart: Terminator 19"/>
          <p:cNvSpPr/>
          <p:nvPr/>
        </p:nvSpPr>
        <p:spPr>
          <a:xfrm>
            <a:off x="9186734" y="3171608"/>
            <a:ext cx="2800350" cy="731832"/>
          </a:xfrm>
          <a:prstGeom prst="flowChartTerminator">
            <a:avLst/>
          </a:prstGeom>
          <a:blipFill>
            <a:blip r:embed="rId3"/>
            <a:stretch>
              <a:fillRect/>
            </a:stretch>
          </a:blipFill>
          <a:ln w="28575">
            <a:solidFill>
              <a:srgbClr val="2A69A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a:solidFill>
                  <a:srgbClr val="004158"/>
                </a:solidFill>
                <a:latin typeface="UVN Banh Mi" pitchFamily="2" charset="0"/>
              </a:rPr>
              <a:t>Câu ghi lời nói</a:t>
            </a:r>
          </a:p>
        </p:txBody>
      </p:sp>
      <p:sp>
        <p:nvSpPr>
          <p:cNvPr id="12" name="Flowchart: Terminator 11"/>
          <p:cNvSpPr/>
          <p:nvPr/>
        </p:nvSpPr>
        <p:spPr>
          <a:xfrm>
            <a:off x="1082765" y="2580158"/>
            <a:ext cx="10045520" cy="1248964"/>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UVN Banh Mi" pitchFamily="2" charset="0"/>
              </a:rPr>
              <a:t>1. Tìm những câu ghi lại </a:t>
            </a:r>
            <a:r>
              <a:rPr lang="en-US" sz="4000">
                <a:solidFill>
                  <a:srgbClr val="FF0000"/>
                </a:solidFill>
                <a:latin typeface="UVN Banh Mi" pitchFamily="2" charset="0"/>
              </a:rPr>
              <a:t>lời nói</a:t>
            </a:r>
            <a:r>
              <a:rPr lang="en-US" sz="4000">
                <a:solidFill>
                  <a:srgbClr val="004158"/>
                </a:solidFill>
                <a:latin typeface="UVN Banh Mi" pitchFamily="2" charset="0"/>
              </a:rPr>
              <a:t> và </a:t>
            </a:r>
            <a:r>
              <a:rPr lang="en-US" sz="4000">
                <a:solidFill>
                  <a:srgbClr val="FF0000"/>
                </a:solidFill>
                <a:latin typeface="UVN Banh Mi" pitchFamily="2" charset="0"/>
              </a:rPr>
              <a:t>ý nghĩ </a:t>
            </a:r>
            <a:r>
              <a:rPr lang="en-US" sz="4000">
                <a:solidFill>
                  <a:srgbClr val="004158"/>
                </a:solidFill>
                <a:latin typeface="UVN Banh Mi" pitchFamily="2" charset="0"/>
              </a:rPr>
              <a:t>của cậu bé trong truyện Người ăn xin</a:t>
            </a:r>
          </a:p>
        </p:txBody>
      </p:sp>
    </p:spTree>
    <p:extLst>
      <p:ext uri="{BB962C8B-B14F-4D97-AF65-F5344CB8AC3E}">
        <p14:creationId xmlns:p14="http://schemas.microsoft.com/office/powerpoint/2010/main" val="188150271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4"/>
                                        </p:tgtEl>
                                      </p:cBhvr>
                                    </p:animEffect>
                                    <p:anim calcmode="lin" valueType="num">
                                      <p:cBhvr>
                                        <p:cTn id="19" dur="500"/>
                                        <p:tgtEl>
                                          <p:spTgt spid="4"/>
                                        </p:tgtEl>
                                        <p:attrNameLst>
                                          <p:attrName>ppt_x</p:attrName>
                                        </p:attrNameLst>
                                      </p:cBhvr>
                                      <p:tavLst>
                                        <p:tav tm="0">
                                          <p:val>
                                            <p:strVal val="ppt_x"/>
                                          </p:val>
                                        </p:tav>
                                        <p:tav tm="100000">
                                          <p:val>
                                            <p:strVal val="ppt_x"/>
                                          </p:val>
                                        </p:tav>
                                      </p:tavLst>
                                    </p:anim>
                                    <p:anim calcmode="lin" valueType="num">
                                      <p:cBhvr>
                                        <p:cTn id="20" dur="500"/>
                                        <p:tgtEl>
                                          <p:spTgt spid="4"/>
                                        </p:tgtEl>
                                        <p:attrNameLst>
                                          <p:attrName>ppt_y</p:attrName>
                                        </p:attrNameLst>
                                      </p:cBhvr>
                                      <p:tavLst>
                                        <p:tav tm="0">
                                          <p:val>
                                            <p:strVal val="ppt_y"/>
                                          </p:val>
                                        </p:tav>
                                        <p:tav tm="100000">
                                          <p:val>
                                            <p:strVal val="ppt_y+.1"/>
                                          </p:val>
                                        </p:tav>
                                      </p:tavLst>
                                    </p:anim>
                                    <p:set>
                                      <p:cBhvr>
                                        <p:cTn id="21" dur="1" fill="hold">
                                          <p:stCondLst>
                                            <p:cond delay="499"/>
                                          </p:stCondLst>
                                        </p:cTn>
                                        <p:tgtEl>
                                          <p:spTgt spid="4"/>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5"/>
                                        </p:tgtEl>
                                        <p:attrNameLst>
                                          <p:attrName>ppt_w</p:attrName>
                                        </p:attrNameLst>
                                      </p:cBhvr>
                                      <p:tavLst>
                                        <p:tav tm="0">
                                          <p:val>
                                            <p:strVal val="ppt_w"/>
                                          </p:val>
                                        </p:tav>
                                        <p:tav tm="100000">
                                          <p:val>
                                            <p:fltVal val="0"/>
                                          </p:val>
                                        </p:tav>
                                      </p:tavLst>
                                    </p:anim>
                                    <p:anim calcmode="lin" valueType="num">
                                      <p:cBhvr>
                                        <p:cTn id="43" dur="500"/>
                                        <p:tgtEl>
                                          <p:spTgt spid="5"/>
                                        </p:tgtEl>
                                        <p:attrNameLst>
                                          <p:attrName>ppt_h</p:attrName>
                                        </p:attrNameLst>
                                      </p:cBhvr>
                                      <p:tavLst>
                                        <p:tav tm="0">
                                          <p:val>
                                            <p:strVal val="ppt_h"/>
                                          </p:val>
                                        </p:tav>
                                        <p:tav tm="100000">
                                          <p:val>
                                            <p:fltVal val="0"/>
                                          </p:val>
                                        </p:tav>
                                      </p:tavLst>
                                    </p:anim>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500"/>
                                        <p:tgtEl>
                                          <p:spTgt spid="14"/>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circle(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43"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
                                        <p:tgtEl>
                                          <p:spTgt spid="20"/>
                                        </p:tgtEl>
                                      </p:cBhvr>
                                    </p:animEffect>
                                    <p:anim calcmode="lin" valueType="num">
                                      <p:cBhvr>
                                        <p:cTn id="74" dur="200" fill="hold"/>
                                        <p:tgtEl>
                                          <p:spTgt spid="20"/>
                                        </p:tgtEl>
                                        <p:attrNameLst>
                                          <p:attrName>ppt_x</p:attrName>
                                        </p:attrNameLst>
                                      </p:cBhvr>
                                      <p:tavLst>
                                        <p:tav tm="0">
                                          <p:val>
                                            <p:strVal val="#ppt_x"/>
                                          </p:val>
                                        </p:tav>
                                        <p:tav tm="100000">
                                          <p:val>
                                            <p:strVal val="#ppt_x"/>
                                          </p:val>
                                        </p:tav>
                                      </p:tavLst>
                                    </p:anim>
                                    <p:anim calcmode="lin" valueType="num">
                                      <p:cBhvr>
                                        <p:cTn id="75" dur="200" fill="hold"/>
                                        <p:tgtEl>
                                          <p:spTgt spid="20"/>
                                        </p:tgtEl>
                                        <p:attrNameLst>
                                          <p:attrName>ppt_y</p:attrName>
                                        </p:attrNameLst>
                                      </p:cBhvr>
                                      <p:tavLst>
                                        <p:tav tm="0">
                                          <p:val>
                                            <p:strVal val="#ppt_y+0.31"/>
                                          </p:val>
                                        </p:tav>
                                        <p:tav tm="100000">
                                          <p:val>
                                            <p:strVal val="#ppt_y+0.31"/>
                                          </p:val>
                                        </p:tav>
                                      </p:tavLst>
                                    </p:anim>
                                    <p:anim calcmode="lin" valueType="num">
                                      <p:cBhvr>
                                        <p:cTn id="76" dur="300" decel="50000" fill="hold">
                                          <p:stCondLst>
                                            <p:cond delay="2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300" decel="50000" fill="hold">
                                          <p:stCondLst>
                                            <p:cond delay="2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circle(in)">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500"/>
                                        <p:tgtEl>
                                          <p:spTgt spid="20"/>
                                        </p:tgtEl>
                                      </p:cBhvr>
                                    </p:animEffect>
                                    <p:anim calcmode="lin" valueType="num">
                                      <p:cBhvr>
                                        <p:cTn id="87" dur="500"/>
                                        <p:tgtEl>
                                          <p:spTgt spid="20"/>
                                        </p:tgtEl>
                                        <p:attrNameLst>
                                          <p:attrName>ppt_x</p:attrName>
                                        </p:attrNameLst>
                                      </p:cBhvr>
                                      <p:tavLst>
                                        <p:tav tm="0">
                                          <p:val>
                                            <p:strVal val="ppt_x"/>
                                          </p:val>
                                        </p:tav>
                                        <p:tav tm="100000">
                                          <p:val>
                                            <p:strVal val="ppt_x"/>
                                          </p:val>
                                        </p:tav>
                                      </p:tavLst>
                                    </p:anim>
                                    <p:anim calcmode="lin" valueType="num">
                                      <p:cBhvr>
                                        <p:cTn id="88" dur="500"/>
                                        <p:tgtEl>
                                          <p:spTgt spid="20"/>
                                        </p:tgtEl>
                                        <p:attrNameLst>
                                          <p:attrName>ppt_y</p:attrName>
                                        </p:attrNameLst>
                                      </p:cBhvr>
                                      <p:tavLst>
                                        <p:tav tm="0">
                                          <p:val>
                                            <p:strVal val="ppt_y"/>
                                          </p:val>
                                        </p:tav>
                                        <p:tav tm="100000">
                                          <p:val>
                                            <p:strVal val="ppt_y+.1"/>
                                          </p:val>
                                        </p:tav>
                                      </p:tavLst>
                                    </p:anim>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16" grpId="0" animBg="1"/>
      <p:bldP spid="2" grpId="0" animBg="1"/>
      <p:bldP spid="4" grpId="0" animBg="1"/>
      <p:bldP spid="4" grpId="1" animBg="1"/>
      <p:bldP spid="5" grpId="0" animBg="1"/>
      <p:bldP spid="5" grpId="1" animBg="1"/>
      <p:bldP spid="19" grpId="0" animBg="1"/>
      <p:bldP spid="19" grpId="1" animBg="1"/>
      <p:bldP spid="20" grpId="0" animBg="1"/>
      <p:bldP spid="20"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044" y="483097"/>
            <a:ext cx="1176178" cy="60836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854" y="2828819"/>
            <a:ext cx="1036704" cy="73001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335222" y="418318"/>
            <a:ext cx="2244524" cy="769441"/>
          </a:xfrm>
          <a:prstGeom prst="rect">
            <a:avLst/>
          </a:prstGeom>
          <a:noFill/>
        </p:spPr>
        <p:txBody>
          <a:bodyPr wrap="none" lIns="91440" tIns="45720" rIns="91440" bIns="45720">
            <a:spAutoFit/>
          </a:bodyPr>
          <a:lstStyle/>
          <a:p>
            <a:pPr algn="ctr"/>
            <a:r>
              <a:rPr lang="en-US" sz="4400" b="1">
                <a:ln w="0"/>
                <a:solidFill>
                  <a:srgbClr val="740F9D"/>
                </a:solidFill>
                <a:effectLst>
                  <a:outerShdw blurRad="38100" dist="19050" dir="2700000" algn="tl" rotWithShape="0">
                    <a:schemeClr val="dk1">
                      <a:alpha val="40000"/>
                    </a:schemeClr>
                  </a:outerShdw>
                </a:effectLst>
                <a:latin typeface="UTM Diana" panose="02040603050506020204" pitchFamily="18" charset="0"/>
              </a:rPr>
              <a:t>Ý nghĩ</a:t>
            </a:r>
            <a:endParaRPr lang="en-US" sz="4400" b="1" cap="none" spc="0">
              <a:ln w="0"/>
              <a:solidFill>
                <a:srgbClr val="740F9D"/>
              </a:solidFill>
              <a:effectLst>
                <a:outerShdw blurRad="38100" dist="19050" dir="2700000" algn="tl" rotWithShape="0">
                  <a:schemeClr val="dk1">
                    <a:alpha val="40000"/>
                  </a:schemeClr>
                </a:outerShdw>
              </a:effectLst>
              <a:latin typeface="UTM Diana" panose="02040603050506020204" pitchFamily="18" charset="0"/>
            </a:endParaRPr>
          </a:p>
        </p:txBody>
      </p:sp>
      <p:sp>
        <p:nvSpPr>
          <p:cNvPr id="5" name="Rectangle 4"/>
          <p:cNvSpPr/>
          <p:nvPr/>
        </p:nvSpPr>
        <p:spPr>
          <a:xfrm>
            <a:off x="4445889" y="1268605"/>
            <a:ext cx="7366000" cy="830997"/>
          </a:xfrm>
          <a:custGeom>
            <a:avLst/>
            <a:gdLst>
              <a:gd name="connsiteX0" fmla="*/ 0 w 7366000"/>
              <a:gd name="connsiteY0" fmla="*/ 0 h 830997"/>
              <a:gd name="connsiteX1" fmla="*/ 448656 w 7366000"/>
              <a:gd name="connsiteY1" fmla="*/ 0 h 830997"/>
              <a:gd name="connsiteX2" fmla="*/ 970973 w 7366000"/>
              <a:gd name="connsiteY2" fmla="*/ 0 h 830997"/>
              <a:gd name="connsiteX3" fmla="*/ 1640609 w 7366000"/>
              <a:gd name="connsiteY3" fmla="*/ 0 h 830997"/>
              <a:gd name="connsiteX4" fmla="*/ 2236585 w 7366000"/>
              <a:gd name="connsiteY4" fmla="*/ 0 h 830997"/>
              <a:gd name="connsiteX5" fmla="*/ 2906222 w 7366000"/>
              <a:gd name="connsiteY5" fmla="*/ 0 h 830997"/>
              <a:gd name="connsiteX6" fmla="*/ 3649518 w 7366000"/>
              <a:gd name="connsiteY6" fmla="*/ 0 h 830997"/>
              <a:gd name="connsiteX7" fmla="*/ 4171835 w 7366000"/>
              <a:gd name="connsiteY7" fmla="*/ 0 h 830997"/>
              <a:gd name="connsiteX8" fmla="*/ 4841471 w 7366000"/>
              <a:gd name="connsiteY8" fmla="*/ 0 h 830997"/>
              <a:gd name="connsiteX9" fmla="*/ 5584767 w 7366000"/>
              <a:gd name="connsiteY9" fmla="*/ 0 h 830997"/>
              <a:gd name="connsiteX10" fmla="*/ 6401724 w 7366000"/>
              <a:gd name="connsiteY10" fmla="*/ 0 h 830997"/>
              <a:gd name="connsiteX11" fmla="*/ 7366000 w 7366000"/>
              <a:gd name="connsiteY11" fmla="*/ 0 h 830997"/>
              <a:gd name="connsiteX12" fmla="*/ 7366000 w 7366000"/>
              <a:gd name="connsiteY12" fmla="*/ 423808 h 830997"/>
              <a:gd name="connsiteX13" fmla="*/ 7366000 w 7366000"/>
              <a:gd name="connsiteY13" fmla="*/ 830997 h 830997"/>
              <a:gd name="connsiteX14" fmla="*/ 6770024 w 7366000"/>
              <a:gd name="connsiteY14" fmla="*/ 830997 h 830997"/>
              <a:gd name="connsiteX15" fmla="*/ 6100387 w 7366000"/>
              <a:gd name="connsiteY15" fmla="*/ 830997 h 830997"/>
              <a:gd name="connsiteX16" fmla="*/ 5578071 w 7366000"/>
              <a:gd name="connsiteY16" fmla="*/ 830997 h 830997"/>
              <a:gd name="connsiteX17" fmla="*/ 5129415 w 7366000"/>
              <a:gd name="connsiteY17" fmla="*/ 830997 h 830997"/>
              <a:gd name="connsiteX18" fmla="*/ 4459778 w 7366000"/>
              <a:gd name="connsiteY18" fmla="*/ 830997 h 830997"/>
              <a:gd name="connsiteX19" fmla="*/ 3863802 w 7366000"/>
              <a:gd name="connsiteY19" fmla="*/ 830997 h 830997"/>
              <a:gd name="connsiteX20" fmla="*/ 3046845 w 7366000"/>
              <a:gd name="connsiteY20" fmla="*/ 830997 h 830997"/>
              <a:gd name="connsiteX21" fmla="*/ 2377209 w 7366000"/>
              <a:gd name="connsiteY21" fmla="*/ 830997 h 830997"/>
              <a:gd name="connsiteX22" fmla="*/ 1633913 w 7366000"/>
              <a:gd name="connsiteY22" fmla="*/ 830997 h 830997"/>
              <a:gd name="connsiteX23" fmla="*/ 816956 w 7366000"/>
              <a:gd name="connsiteY23" fmla="*/ 830997 h 830997"/>
              <a:gd name="connsiteX24" fmla="*/ 0 w 7366000"/>
              <a:gd name="connsiteY24" fmla="*/ 830997 h 830997"/>
              <a:gd name="connsiteX25" fmla="*/ 0 w 7366000"/>
              <a:gd name="connsiteY25" fmla="*/ 423808 h 830997"/>
              <a:gd name="connsiteX26" fmla="*/ 0 w 7366000"/>
              <a:gd name="connsiteY2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66000" h="830997" fill="none" extrusionOk="0">
                <a:moveTo>
                  <a:pt x="0" y="0"/>
                </a:moveTo>
                <a:cubicBezTo>
                  <a:pt x="186365" y="-6049"/>
                  <a:pt x="300857" y="2801"/>
                  <a:pt x="448656" y="0"/>
                </a:cubicBezTo>
                <a:cubicBezTo>
                  <a:pt x="596455" y="-2801"/>
                  <a:pt x="828285" y="4100"/>
                  <a:pt x="970973" y="0"/>
                </a:cubicBezTo>
                <a:cubicBezTo>
                  <a:pt x="1113661" y="-4100"/>
                  <a:pt x="1465252" y="-18951"/>
                  <a:pt x="1640609" y="0"/>
                </a:cubicBezTo>
                <a:cubicBezTo>
                  <a:pt x="1815966" y="18951"/>
                  <a:pt x="2037230" y="-29122"/>
                  <a:pt x="2236585" y="0"/>
                </a:cubicBezTo>
                <a:cubicBezTo>
                  <a:pt x="2435940" y="29122"/>
                  <a:pt x="2735120" y="31365"/>
                  <a:pt x="2906222" y="0"/>
                </a:cubicBezTo>
                <a:cubicBezTo>
                  <a:pt x="3077324" y="-31365"/>
                  <a:pt x="3280995" y="21448"/>
                  <a:pt x="3649518" y="0"/>
                </a:cubicBezTo>
                <a:cubicBezTo>
                  <a:pt x="4018041" y="-21448"/>
                  <a:pt x="3963155" y="-13670"/>
                  <a:pt x="4171835" y="0"/>
                </a:cubicBezTo>
                <a:cubicBezTo>
                  <a:pt x="4380515" y="13670"/>
                  <a:pt x="4533819" y="-23545"/>
                  <a:pt x="4841471" y="0"/>
                </a:cubicBezTo>
                <a:cubicBezTo>
                  <a:pt x="5149123" y="23545"/>
                  <a:pt x="5252282" y="10332"/>
                  <a:pt x="5584767" y="0"/>
                </a:cubicBezTo>
                <a:cubicBezTo>
                  <a:pt x="5917252" y="-10332"/>
                  <a:pt x="6131825" y="-29370"/>
                  <a:pt x="6401724" y="0"/>
                </a:cubicBezTo>
                <a:cubicBezTo>
                  <a:pt x="6671623" y="29370"/>
                  <a:pt x="6993919" y="-41281"/>
                  <a:pt x="7366000" y="0"/>
                </a:cubicBezTo>
                <a:cubicBezTo>
                  <a:pt x="7380496" y="152988"/>
                  <a:pt x="7369564" y="319073"/>
                  <a:pt x="7366000" y="423808"/>
                </a:cubicBezTo>
                <a:cubicBezTo>
                  <a:pt x="7362436" y="528543"/>
                  <a:pt x="7357882" y="680870"/>
                  <a:pt x="7366000" y="830997"/>
                </a:cubicBezTo>
                <a:cubicBezTo>
                  <a:pt x="7200446" y="832418"/>
                  <a:pt x="6992170" y="816873"/>
                  <a:pt x="6770024" y="830997"/>
                </a:cubicBezTo>
                <a:cubicBezTo>
                  <a:pt x="6547878" y="845121"/>
                  <a:pt x="6420945" y="842889"/>
                  <a:pt x="6100387" y="830997"/>
                </a:cubicBezTo>
                <a:cubicBezTo>
                  <a:pt x="5779829" y="819105"/>
                  <a:pt x="5782891" y="826502"/>
                  <a:pt x="5578071" y="830997"/>
                </a:cubicBezTo>
                <a:cubicBezTo>
                  <a:pt x="5373251" y="835492"/>
                  <a:pt x="5272728" y="815204"/>
                  <a:pt x="5129415" y="830997"/>
                </a:cubicBezTo>
                <a:cubicBezTo>
                  <a:pt x="4986102" y="846790"/>
                  <a:pt x="4787236" y="849956"/>
                  <a:pt x="4459778" y="830997"/>
                </a:cubicBezTo>
                <a:cubicBezTo>
                  <a:pt x="4132320" y="812038"/>
                  <a:pt x="4105317" y="818135"/>
                  <a:pt x="3863802" y="830997"/>
                </a:cubicBezTo>
                <a:cubicBezTo>
                  <a:pt x="3622287" y="843859"/>
                  <a:pt x="3403425" y="861714"/>
                  <a:pt x="3046845" y="830997"/>
                </a:cubicBezTo>
                <a:cubicBezTo>
                  <a:pt x="2690265" y="800280"/>
                  <a:pt x="2563913" y="859425"/>
                  <a:pt x="2377209" y="830997"/>
                </a:cubicBezTo>
                <a:cubicBezTo>
                  <a:pt x="2190505" y="802569"/>
                  <a:pt x="1926917" y="813012"/>
                  <a:pt x="1633913" y="830997"/>
                </a:cubicBezTo>
                <a:cubicBezTo>
                  <a:pt x="1340909" y="848982"/>
                  <a:pt x="1128082" y="851341"/>
                  <a:pt x="816956" y="830997"/>
                </a:cubicBezTo>
                <a:cubicBezTo>
                  <a:pt x="505830" y="810653"/>
                  <a:pt x="281644" y="830255"/>
                  <a:pt x="0" y="830997"/>
                </a:cubicBezTo>
                <a:cubicBezTo>
                  <a:pt x="-4213" y="703767"/>
                  <a:pt x="-19766" y="587220"/>
                  <a:pt x="0" y="423808"/>
                </a:cubicBezTo>
                <a:cubicBezTo>
                  <a:pt x="19766" y="260396"/>
                  <a:pt x="-8921" y="166852"/>
                  <a:pt x="0" y="0"/>
                </a:cubicBezTo>
                <a:close/>
              </a:path>
              <a:path w="7366000" h="830997" stroke="0" extrusionOk="0">
                <a:moveTo>
                  <a:pt x="0" y="0"/>
                </a:moveTo>
                <a:cubicBezTo>
                  <a:pt x="153857" y="-20519"/>
                  <a:pt x="321239" y="-20832"/>
                  <a:pt x="522316" y="0"/>
                </a:cubicBezTo>
                <a:cubicBezTo>
                  <a:pt x="723393" y="20832"/>
                  <a:pt x="835667" y="-5753"/>
                  <a:pt x="970973" y="0"/>
                </a:cubicBezTo>
                <a:cubicBezTo>
                  <a:pt x="1106279" y="5753"/>
                  <a:pt x="1320980" y="20777"/>
                  <a:pt x="1566949" y="0"/>
                </a:cubicBezTo>
                <a:cubicBezTo>
                  <a:pt x="1812918" y="-20777"/>
                  <a:pt x="2047933" y="-18217"/>
                  <a:pt x="2236585" y="0"/>
                </a:cubicBezTo>
                <a:cubicBezTo>
                  <a:pt x="2425237" y="18217"/>
                  <a:pt x="2629456" y="-35944"/>
                  <a:pt x="2979882" y="0"/>
                </a:cubicBezTo>
                <a:cubicBezTo>
                  <a:pt x="3330308" y="35944"/>
                  <a:pt x="3317348" y="4904"/>
                  <a:pt x="3502198" y="0"/>
                </a:cubicBezTo>
                <a:cubicBezTo>
                  <a:pt x="3687048" y="-4904"/>
                  <a:pt x="3830573" y="11816"/>
                  <a:pt x="4098175" y="0"/>
                </a:cubicBezTo>
                <a:cubicBezTo>
                  <a:pt x="4365777" y="-11816"/>
                  <a:pt x="4671776" y="39796"/>
                  <a:pt x="4915131" y="0"/>
                </a:cubicBezTo>
                <a:cubicBezTo>
                  <a:pt x="5158486" y="-39796"/>
                  <a:pt x="5499229" y="19201"/>
                  <a:pt x="5658427" y="0"/>
                </a:cubicBezTo>
                <a:cubicBezTo>
                  <a:pt x="5817625" y="-19201"/>
                  <a:pt x="5904909" y="-12345"/>
                  <a:pt x="6107084" y="0"/>
                </a:cubicBezTo>
                <a:cubicBezTo>
                  <a:pt x="6309259" y="12345"/>
                  <a:pt x="6389291" y="-14593"/>
                  <a:pt x="6629400" y="0"/>
                </a:cubicBezTo>
                <a:cubicBezTo>
                  <a:pt x="6869509" y="14593"/>
                  <a:pt x="7106508" y="36450"/>
                  <a:pt x="7366000" y="0"/>
                </a:cubicBezTo>
                <a:cubicBezTo>
                  <a:pt x="7353259" y="104518"/>
                  <a:pt x="7354878" y="244586"/>
                  <a:pt x="7366000" y="423808"/>
                </a:cubicBezTo>
                <a:cubicBezTo>
                  <a:pt x="7377122" y="603030"/>
                  <a:pt x="7376562" y="726948"/>
                  <a:pt x="7366000" y="830997"/>
                </a:cubicBezTo>
                <a:cubicBezTo>
                  <a:pt x="7019894" y="845297"/>
                  <a:pt x="6826842" y="809400"/>
                  <a:pt x="6622704" y="830997"/>
                </a:cubicBezTo>
                <a:cubicBezTo>
                  <a:pt x="6418566" y="852594"/>
                  <a:pt x="6312218" y="817456"/>
                  <a:pt x="6026727" y="830997"/>
                </a:cubicBezTo>
                <a:cubicBezTo>
                  <a:pt x="5741236" y="844538"/>
                  <a:pt x="5702400" y="850366"/>
                  <a:pt x="5504411" y="830997"/>
                </a:cubicBezTo>
                <a:cubicBezTo>
                  <a:pt x="5306422" y="811628"/>
                  <a:pt x="5127282" y="827737"/>
                  <a:pt x="4834775" y="830997"/>
                </a:cubicBezTo>
                <a:cubicBezTo>
                  <a:pt x="4542268" y="834257"/>
                  <a:pt x="4531746" y="850040"/>
                  <a:pt x="4386118" y="830997"/>
                </a:cubicBezTo>
                <a:cubicBezTo>
                  <a:pt x="4240490" y="811954"/>
                  <a:pt x="4085507" y="848409"/>
                  <a:pt x="3937462" y="830997"/>
                </a:cubicBezTo>
                <a:cubicBezTo>
                  <a:pt x="3789417" y="813585"/>
                  <a:pt x="3478209" y="816551"/>
                  <a:pt x="3267825" y="830997"/>
                </a:cubicBezTo>
                <a:cubicBezTo>
                  <a:pt x="3057441" y="845443"/>
                  <a:pt x="2738454" y="818054"/>
                  <a:pt x="2524529" y="830997"/>
                </a:cubicBezTo>
                <a:cubicBezTo>
                  <a:pt x="2310604" y="843940"/>
                  <a:pt x="2097879" y="838139"/>
                  <a:pt x="1854893" y="830997"/>
                </a:cubicBezTo>
                <a:cubicBezTo>
                  <a:pt x="1611907" y="823855"/>
                  <a:pt x="1558476" y="807443"/>
                  <a:pt x="1332576" y="830997"/>
                </a:cubicBezTo>
                <a:cubicBezTo>
                  <a:pt x="1106676" y="854551"/>
                  <a:pt x="969647" y="853911"/>
                  <a:pt x="736600" y="830997"/>
                </a:cubicBezTo>
                <a:cubicBezTo>
                  <a:pt x="503553" y="808083"/>
                  <a:pt x="276849" y="848281"/>
                  <a:pt x="0" y="830997"/>
                </a:cubicBezTo>
                <a:cubicBezTo>
                  <a:pt x="894" y="678960"/>
                  <a:pt x="-11997" y="608632"/>
                  <a:pt x="0" y="432118"/>
                </a:cubicBezTo>
                <a:cubicBezTo>
                  <a:pt x="11997" y="255604"/>
                  <a:pt x="12561" y="106941"/>
                  <a:pt x="0" y="0"/>
                </a:cubicBezTo>
                <a:close/>
              </a:path>
            </a:pathLst>
          </a:custGeom>
          <a:ln>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buFont typeface="Wingdings" panose="05000000000000000000" pitchFamily="2" charset="2"/>
              <a:buChar char="ü"/>
            </a:pPr>
            <a:r>
              <a:rPr lang="vi-VN" sz="2400" b="1">
                <a:solidFill>
                  <a:srgbClr val="CC0000"/>
                </a:solidFill>
                <a:latin typeface="+mj-lt"/>
              </a:rPr>
              <a:t>Chao ôi! Cảnh nghèo đói đã gặm nát con người đau khổ kia thành xấu xí biết nhường nào!</a:t>
            </a:r>
            <a:endParaRPr lang="en-US" sz="2400" b="1">
              <a:solidFill>
                <a:srgbClr val="CC0000"/>
              </a:solidFill>
              <a:latin typeface="+mj-lt"/>
            </a:endParaRPr>
          </a:p>
        </p:txBody>
      </p:sp>
      <p:sp>
        <p:nvSpPr>
          <p:cNvPr id="6" name="Rectangle 5"/>
          <p:cNvSpPr/>
          <p:nvPr/>
        </p:nvSpPr>
        <p:spPr>
          <a:xfrm>
            <a:off x="4377059" y="2296852"/>
            <a:ext cx="7787709" cy="461665"/>
          </a:xfrm>
          <a:custGeom>
            <a:avLst/>
            <a:gdLst>
              <a:gd name="connsiteX0" fmla="*/ 0 w 7787709"/>
              <a:gd name="connsiteY0" fmla="*/ 0 h 461665"/>
              <a:gd name="connsiteX1" fmla="*/ 571099 w 7787709"/>
              <a:gd name="connsiteY1" fmla="*/ 0 h 461665"/>
              <a:gd name="connsiteX2" fmla="*/ 986443 w 7787709"/>
              <a:gd name="connsiteY2" fmla="*/ 0 h 461665"/>
              <a:gd name="connsiteX3" fmla="*/ 1557542 w 7787709"/>
              <a:gd name="connsiteY3" fmla="*/ 0 h 461665"/>
              <a:gd name="connsiteX4" fmla="*/ 2284395 w 7787709"/>
              <a:gd name="connsiteY4" fmla="*/ 0 h 461665"/>
              <a:gd name="connsiteX5" fmla="*/ 3089125 w 7787709"/>
              <a:gd name="connsiteY5" fmla="*/ 0 h 461665"/>
              <a:gd name="connsiteX6" fmla="*/ 3893855 w 7787709"/>
              <a:gd name="connsiteY6" fmla="*/ 0 h 461665"/>
              <a:gd name="connsiteX7" fmla="*/ 4387076 w 7787709"/>
              <a:gd name="connsiteY7" fmla="*/ 0 h 461665"/>
              <a:gd name="connsiteX8" fmla="*/ 5113929 w 7787709"/>
              <a:gd name="connsiteY8" fmla="*/ 0 h 461665"/>
              <a:gd name="connsiteX9" fmla="*/ 5685028 w 7787709"/>
              <a:gd name="connsiteY9" fmla="*/ 0 h 461665"/>
              <a:gd name="connsiteX10" fmla="*/ 6411880 w 7787709"/>
              <a:gd name="connsiteY10" fmla="*/ 0 h 461665"/>
              <a:gd name="connsiteX11" fmla="*/ 7060856 w 7787709"/>
              <a:gd name="connsiteY11" fmla="*/ 0 h 461665"/>
              <a:gd name="connsiteX12" fmla="*/ 7787709 w 7787709"/>
              <a:gd name="connsiteY12" fmla="*/ 0 h 461665"/>
              <a:gd name="connsiteX13" fmla="*/ 7787709 w 7787709"/>
              <a:gd name="connsiteY13" fmla="*/ 461665 h 461665"/>
              <a:gd name="connsiteX14" fmla="*/ 7294487 w 7787709"/>
              <a:gd name="connsiteY14" fmla="*/ 461665 h 461665"/>
              <a:gd name="connsiteX15" fmla="*/ 6879143 w 7787709"/>
              <a:gd name="connsiteY15" fmla="*/ 461665 h 461665"/>
              <a:gd name="connsiteX16" fmla="*/ 6308044 w 7787709"/>
              <a:gd name="connsiteY16" fmla="*/ 461665 h 461665"/>
              <a:gd name="connsiteX17" fmla="*/ 5814823 w 7787709"/>
              <a:gd name="connsiteY17" fmla="*/ 461665 h 461665"/>
              <a:gd name="connsiteX18" fmla="*/ 5165847 w 7787709"/>
              <a:gd name="connsiteY18" fmla="*/ 461665 h 461665"/>
              <a:gd name="connsiteX19" fmla="*/ 4672625 w 7787709"/>
              <a:gd name="connsiteY19" fmla="*/ 461665 h 461665"/>
              <a:gd name="connsiteX20" fmla="*/ 4257281 w 7787709"/>
              <a:gd name="connsiteY20" fmla="*/ 461665 h 461665"/>
              <a:gd name="connsiteX21" fmla="*/ 3841936 w 7787709"/>
              <a:gd name="connsiteY21" fmla="*/ 461665 h 461665"/>
              <a:gd name="connsiteX22" fmla="*/ 3348715 w 7787709"/>
              <a:gd name="connsiteY22" fmla="*/ 461665 h 461665"/>
              <a:gd name="connsiteX23" fmla="*/ 2777616 w 7787709"/>
              <a:gd name="connsiteY23" fmla="*/ 461665 h 461665"/>
              <a:gd name="connsiteX24" fmla="*/ 2362272 w 7787709"/>
              <a:gd name="connsiteY24" fmla="*/ 461665 h 461665"/>
              <a:gd name="connsiteX25" fmla="*/ 1791173 w 7787709"/>
              <a:gd name="connsiteY25" fmla="*/ 461665 h 461665"/>
              <a:gd name="connsiteX26" fmla="*/ 1142197 w 7787709"/>
              <a:gd name="connsiteY26" fmla="*/ 461665 h 461665"/>
              <a:gd name="connsiteX27" fmla="*/ 648976 w 7787709"/>
              <a:gd name="connsiteY27" fmla="*/ 461665 h 461665"/>
              <a:gd name="connsiteX28" fmla="*/ 0 w 7787709"/>
              <a:gd name="connsiteY28" fmla="*/ 461665 h 461665"/>
              <a:gd name="connsiteX29" fmla="*/ 0 w 7787709"/>
              <a:gd name="connsiteY2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87709" h="461665" fill="none" extrusionOk="0">
                <a:moveTo>
                  <a:pt x="0" y="0"/>
                </a:moveTo>
                <a:cubicBezTo>
                  <a:pt x="214915" y="-12964"/>
                  <a:pt x="304205" y="21776"/>
                  <a:pt x="571099" y="0"/>
                </a:cubicBezTo>
                <a:cubicBezTo>
                  <a:pt x="837993" y="-21776"/>
                  <a:pt x="786361" y="12790"/>
                  <a:pt x="986443" y="0"/>
                </a:cubicBezTo>
                <a:cubicBezTo>
                  <a:pt x="1186525" y="-12790"/>
                  <a:pt x="1358227" y="18749"/>
                  <a:pt x="1557542" y="0"/>
                </a:cubicBezTo>
                <a:cubicBezTo>
                  <a:pt x="1756857" y="-18749"/>
                  <a:pt x="1935562" y="-31557"/>
                  <a:pt x="2284395" y="0"/>
                </a:cubicBezTo>
                <a:cubicBezTo>
                  <a:pt x="2633228" y="31557"/>
                  <a:pt x="2865409" y="15894"/>
                  <a:pt x="3089125" y="0"/>
                </a:cubicBezTo>
                <a:cubicBezTo>
                  <a:pt x="3312841" y="-15894"/>
                  <a:pt x="3545787" y="23622"/>
                  <a:pt x="3893855" y="0"/>
                </a:cubicBezTo>
                <a:cubicBezTo>
                  <a:pt x="4241923" y="-23622"/>
                  <a:pt x="4215096" y="-15454"/>
                  <a:pt x="4387076" y="0"/>
                </a:cubicBezTo>
                <a:cubicBezTo>
                  <a:pt x="4559056" y="15454"/>
                  <a:pt x="4920922" y="25235"/>
                  <a:pt x="5113929" y="0"/>
                </a:cubicBezTo>
                <a:cubicBezTo>
                  <a:pt x="5306936" y="-25235"/>
                  <a:pt x="5459322" y="9878"/>
                  <a:pt x="5685028" y="0"/>
                </a:cubicBezTo>
                <a:cubicBezTo>
                  <a:pt x="5910734" y="-9878"/>
                  <a:pt x="6051887" y="-4272"/>
                  <a:pt x="6411880" y="0"/>
                </a:cubicBezTo>
                <a:cubicBezTo>
                  <a:pt x="6771873" y="4272"/>
                  <a:pt x="6898915" y="-9245"/>
                  <a:pt x="7060856" y="0"/>
                </a:cubicBezTo>
                <a:cubicBezTo>
                  <a:pt x="7222797" y="9245"/>
                  <a:pt x="7481223" y="-4390"/>
                  <a:pt x="7787709" y="0"/>
                </a:cubicBezTo>
                <a:cubicBezTo>
                  <a:pt x="7786264" y="201536"/>
                  <a:pt x="7793352" y="355110"/>
                  <a:pt x="7787709" y="461665"/>
                </a:cubicBezTo>
                <a:cubicBezTo>
                  <a:pt x="7635754" y="461150"/>
                  <a:pt x="7400087" y="478249"/>
                  <a:pt x="7294487" y="461665"/>
                </a:cubicBezTo>
                <a:cubicBezTo>
                  <a:pt x="7188887" y="445081"/>
                  <a:pt x="7074109" y="456176"/>
                  <a:pt x="6879143" y="461665"/>
                </a:cubicBezTo>
                <a:cubicBezTo>
                  <a:pt x="6684177" y="467154"/>
                  <a:pt x="6588017" y="453898"/>
                  <a:pt x="6308044" y="461665"/>
                </a:cubicBezTo>
                <a:cubicBezTo>
                  <a:pt x="6028071" y="469432"/>
                  <a:pt x="6052703" y="474161"/>
                  <a:pt x="5814823" y="461665"/>
                </a:cubicBezTo>
                <a:cubicBezTo>
                  <a:pt x="5576943" y="449169"/>
                  <a:pt x="5395031" y="451551"/>
                  <a:pt x="5165847" y="461665"/>
                </a:cubicBezTo>
                <a:cubicBezTo>
                  <a:pt x="4936663" y="471779"/>
                  <a:pt x="4822531" y="459464"/>
                  <a:pt x="4672625" y="461665"/>
                </a:cubicBezTo>
                <a:cubicBezTo>
                  <a:pt x="4522719" y="463866"/>
                  <a:pt x="4440104" y="464011"/>
                  <a:pt x="4257281" y="461665"/>
                </a:cubicBezTo>
                <a:cubicBezTo>
                  <a:pt x="4074458" y="459319"/>
                  <a:pt x="3932254" y="481649"/>
                  <a:pt x="3841936" y="461665"/>
                </a:cubicBezTo>
                <a:cubicBezTo>
                  <a:pt x="3751618" y="441681"/>
                  <a:pt x="3527699" y="469720"/>
                  <a:pt x="3348715" y="461665"/>
                </a:cubicBezTo>
                <a:cubicBezTo>
                  <a:pt x="3169731" y="453610"/>
                  <a:pt x="2908651" y="466049"/>
                  <a:pt x="2777616" y="461665"/>
                </a:cubicBezTo>
                <a:cubicBezTo>
                  <a:pt x="2646581" y="457281"/>
                  <a:pt x="2516339" y="456836"/>
                  <a:pt x="2362272" y="461665"/>
                </a:cubicBezTo>
                <a:cubicBezTo>
                  <a:pt x="2208205" y="466494"/>
                  <a:pt x="2057401" y="465590"/>
                  <a:pt x="1791173" y="461665"/>
                </a:cubicBezTo>
                <a:cubicBezTo>
                  <a:pt x="1524945" y="457740"/>
                  <a:pt x="1358176" y="429875"/>
                  <a:pt x="1142197" y="461665"/>
                </a:cubicBezTo>
                <a:cubicBezTo>
                  <a:pt x="926218" y="493455"/>
                  <a:pt x="874382" y="455624"/>
                  <a:pt x="648976" y="461665"/>
                </a:cubicBezTo>
                <a:cubicBezTo>
                  <a:pt x="423570" y="467706"/>
                  <a:pt x="263579" y="488644"/>
                  <a:pt x="0" y="461665"/>
                </a:cubicBezTo>
                <a:cubicBezTo>
                  <a:pt x="-588" y="331541"/>
                  <a:pt x="9571" y="143442"/>
                  <a:pt x="0" y="0"/>
                </a:cubicBezTo>
                <a:close/>
              </a:path>
              <a:path w="7787709" h="461665" stroke="0" extrusionOk="0">
                <a:moveTo>
                  <a:pt x="0" y="0"/>
                </a:moveTo>
                <a:cubicBezTo>
                  <a:pt x="263497" y="35024"/>
                  <a:pt x="517938" y="2481"/>
                  <a:pt x="804730" y="0"/>
                </a:cubicBezTo>
                <a:cubicBezTo>
                  <a:pt x="1091522" y="-2481"/>
                  <a:pt x="1077867" y="11428"/>
                  <a:pt x="1220074" y="0"/>
                </a:cubicBezTo>
                <a:cubicBezTo>
                  <a:pt x="1362281" y="-11428"/>
                  <a:pt x="1507226" y="22038"/>
                  <a:pt x="1791173" y="0"/>
                </a:cubicBezTo>
                <a:cubicBezTo>
                  <a:pt x="2075120" y="-22038"/>
                  <a:pt x="2280957" y="1215"/>
                  <a:pt x="2518026" y="0"/>
                </a:cubicBezTo>
                <a:cubicBezTo>
                  <a:pt x="2755095" y="-1215"/>
                  <a:pt x="2788667" y="-11247"/>
                  <a:pt x="2933370" y="0"/>
                </a:cubicBezTo>
                <a:cubicBezTo>
                  <a:pt x="3078073" y="11247"/>
                  <a:pt x="3309018" y="7151"/>
                  <a:pt x="3660223" y="0"/>
                </a:cubicBezTo>
                <a:cubicBezTo>
                  <a:pt x="4011428" y="-7151"/>
                  <a:pt x="3996290" y="-22885"/>
                  <a:pt x="4309199" y="0"/>
                </a:cubicBezTo>
                <a:cubicBezTo>
                  <a:pt x="4622108" y="22885"/>
                  <a:pt x="4701572" y="11110"/>
                  <a:pt x="4802421" y="0"/>
                </a:cubicBezTo>
                <a:cubicBezTo>
                  <a:pt x="4903270" y="-11110"/>
                  <a:pt x="5014253" y="16626"/>
                  <a:pt x="5217765" y="0"/>
                </a:cubicBezTo>
                <a:cubicBezTo>
                  <a:pt x="5421277" y="-16626"/>
                  <a:pt x="5511171" y="-6045"/>
                  <a:pt x="5710987" y="0"/>
                </a:cubicBezTo>
                <a:cubicBezTo>
                  <a:pt x="5910803" y="6045"/>
                  <a:pt x="6199812" y="-5325"/>
                  <a:pt x="6359962" y="0"/>
                </a:cubicBezTo>
                <a:cubicBezTo>
                  <a:pt x="6520112" y="5325"/>
                  <a:pt x="6918774" y="23896"/>
                  <a:pt x="7164692" y="0"/>
                </a:cubicBezTo>
                <a:cubicBezTo>
                  <a:pt x="7410610" y="-23896"/>
                  <a:pt x="7592345" y="-10059"/>
                  <a:pt x="7787709" y="0"/>
                </a:cubicBezTo>
                <a:cubicBezTo>
                  <a:pt x="7783531" y="195726"/>
                  <a:pt x="7797429" y="296382"/>
                  <a:pt x="7787709" y="461665"/>
                </a:cubicBezTo>
                <a:cubicBezTo>
                  <a:pt x="7613034" y="476129"/>
                  <a:pt x="7352852" y="449846"/>
                  <a:pt x="7216610" y="461665"/>
                </a:cubicBezTo>
                <a:cubicBezTo>
                  <a:pt x="7080368" y="473484"/>
                  <a:pt x="6843386" y="464085"/>
                  <a:pt x="6489758" y="461665"/>
                </a:cubicBezTo>
                <a:cubicBezTo>
                  <a:pt x="6136130" y="459245"/>
                  <a:pt x="6006123" y="489336"/>
                  <a:pt x="5685028" y="461665"/>
                </a:cubicBezTo>
                <a:cubicBezTo>
                  <a:pt x="5363933" y="433995"/>
                  <a:pt x="5339278" y="441695"/>
                  <a:pt x="5113929" y="461665"/>
                </a:cubicBezTo>
                <a:cubicBezTo>
                  <a:pt x="4888580" y="481635"/>
                  <a:pt x="4692758" y="435994"/>
                  <a:pt x="4542830" y="461665"/>
                </a:cubicBezTo>
                <a:cubicBezTo>
                  <a:pt x="4392902" y="487336"/>
                  <a:pt x="4106187" y="477103"/>
                  <a:pt x="3815977" y="461665"/>
                </a:cubicBezTo>
                <a:cubicBezTo>
                  <a:pt x="3525767" y="446227"/>
                  <a:pt x="3386568" y="451315"/>
                  <a:pt x="3011247" y="461665"/>
                </a:cubicBezTo>
                <a:cubicBezTo>
                  <a:pt x="2635926" y="472016"/>
                  <a:pt x="2569678" y="461900"/>
                  <a:pt x="2206518" y="461665"/>
                </a:cubicBezTo>
                <a:cubicBezTo>
                  <a:pt x="1843358" y="461430"/>
                  <a:pt x="1817622" y="442232"/>
                  <a:pt x="1479665" y="461665"/>
                </a:cubicBezTo>
                <a:cubicBezTo>
                  <a:pt x="1141708" y="481098"/>
                  <a:pt x="1180384" y="465368"/>
                  <a:pt x="908566" y="461665"/>
                </a:cubicBezTo>
                <a:cubicBezTo>
                  <a:pt x="636748" y="457962"/>
                  <a:pt x="270677" y="499789"/>
                  <a:pt x="0" y="461665"/>
                </a:cubicBezTo>
                <a:cubicBezTo>
                  <a:pt x="12540" y="357753"/>
                  <a:pt x="245" y="155491"/>
                  <a:pt x="0" y="0"/>
                </a:cubicBezTo>
                <a:close/>
              </a:path>
            </a:pathLst>
          </a:custGeom>
          <a:ln>
            <a:extLst>
              <a:ext uri="{C807C97D-BFC1-408E-A445-0C87EB9F89A2}">
                <ask:lineSketchStyleProps xmlns:ask="http://schemas.microsoft.com/office/drawing/2018/sketchyshapes" sd="1269792803">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none">
            <a:spAutoFit/>
          </a:bodyPr>
          <a:lstStyle/>
          <a:p>
            <a:pPr marL="342900" indent="-342900">
              <a:buFont typeface="Wingdings" panose="05000000000000000000" pitchFamily="2" charset="2"/>
              <a:buChar char="ü"/>
            </a:pPr>
            <a:r>
              <a:rPr lang="en-US" sz="2400" b="1">
                <a:solidFill>
                  <a:srgbClr val="CC0000"/>
                </a:solidFill>
                <a:latin typeface="Times New Roman" panose="02020603050405020304" pitchFamily="18" charset="0"/>
                <a:cs typeface="Times New Roman" panose="02020603050405020304" pitchFamily="18" charset="0"/>
              </a:rPr>
              <a:t>C</a:t>
            </a:r>
            <a:r>
              <a:rPr lang="vi-VN" sz="2400" b="1">
                <a:solidFill>
                  <a:srgbClr val="CC0000"/>
                </a:solidFill>
                <a:latin typeface="Times New Roman" panose="02020603050405020304" pitchFamily="18" charset="0"/>
                <a:cs typeface="Times New Roman" panose="02020603050405020304" pitchFamily="18" charset="0"/>
              </a:rPr>
              <a:t>ả tôi nữa, tôi cũng vừa nhận được chút gì của ông lão.</a:t>
            </a:r>
          </a:p>
        </p:txBody>
      </p:sp>
      <p:sp>
        <p:nvSpPr>
          <p:cNvPr id="7" name="Rectangle 6"/>
          <p:cNvSpPr/>
          <p:nvPr/>
        </p:nvSpPr>
        <p:spPr>
          <a:xfrm>
            <a:off x="3396118" y="2851609"/>
            <a:ext cx="2454518" cy="769441"/>
          </a:xfrm>
          <a:prstGeom prst="rect">
            <a:avLst/>
          </a:prstGeom>
          <a:noFill/>
        </p:spPr>
        <p:txBody>
          <a:bodyPr wrap="none" lIns="91440" tIns="45720" rIns="91440" bIns="45720">
            <a:spAutoFit/>
          </a:bodyPr>
          <a:lstStyle/>
          <a:p>
            <a:pPr algn="ctr"/>
            <a:r>
              <a:rPr lang="en-US" sz="4400" b="1">
                <a:ln w="0"/>
                <a:solidFill>
                  <a:srgbClr val="740F9D"/>
                </a:solidFill>
                <a:effectLst>
                  <a:outerShdw blurRad="38100" dist="19050" dir="2700000" algn="tl" rotWithShape="0">
                    <a:schemeClr val="dk1">
                      <a:alpha val="40000"/>
                    </a:schemeClr>
                  </a:outerShdw>
                </a:effectLst>
                <a:latin typeface="UTM Diana" panose="02040603050506020204" pitchFamily="18" charset="0"/>
              </a:rPr>
              <a:t>Lời nói</a:t>
            </a:r>
          </a:p>
        </p:txBody>
      </p:sp>
      <p:sp>
        <p:nvSpPr>
          <p:cNvPr id="8" name="Rectangle 7"/>
          <p:cNvSpPr/>
          <p:nvPr/>
        </p:nvSpPr>
        <p:spPr>
          <a:xfrm>
            <a:off x="3414815" y="3558831"/>
            <a:ext cx="7330853"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vi-VN" sz="2400" b="1">
                <a:solidFill>
                  <a:srgbClr val="C00000"/>
                </a:solidFill>
                <a:latin typeface="+mj-lt"/>
              </a:rPr>
              <a:t>- Ông đừng giận cháu, cháu không có gì để cho ông cả.</a:t>
            </a:r>
          </a:p>
        </p:txBody>
      </p:sp>
      <p:sp>
        <p:nvSpPr>
          <p:cNvPr id="9" name="Rectangle 8"/>
          <p:cNvSpPr/>
          <p:nvPr/>
        </p:nvSpPr>
        <p:spPr>
          <a:xfrm>
            <a:off x="1056185" y="4326776"/>
            <a:ext cx="8794395" cy="584775"/>
          </a:xfrm>
          <a:prstGeom prst="rect">
            <a:avLst/>
          </a:prstGeom>
        </p:spPr>
        <p:txBody>
          <a:bodyPr wrap="none">
            <a:spAutoFit/>
          </a:bodyPr>
          <a:lstStyle/>
          <a:p>
            <a:r>
              <a:rPr lang="pt-BR" sz="3200">
                <a:solidFill>
                  <a:srgbClr val="FF9933"/>
                </a:solidFill>
                <a:latin typeface="UVN Banh Mi" pitchFamily="2" charset="0"/>
                <a:ea typeface="Times New Roman" panose="02020603050405020304" pitchFamily="18" charset="0"/>
              </a:rPr>
              <a:t>2. Lời nói và ý nghĩ của cậu bé nói lên điều gì về cậu? </a:t>
            </a:r>
            <a:endParaRPr lang="en-US" sz="3200">
              <a:solidFill>
                <a:srgbClr val="FF9933"/>
              </a:solidFill>
              <a:latin typeface="UVN Banh Mi"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81" y="4326776"/>
            <a:ext cx="749570" cy="677867"/>
          </a:xfrm>
          <a:prstGeom prst="rect">
            <a:avLst/>
          </a:prstGeom>
        </p:spPr>
      </p:pic>
      <p:sp>
        <p:nvSpPr>
          <p:cNvPr id="13" name="Rounded Rectangle 12"/>
          <p:cNvSpPr/>
          <p:nvPr/>
        </p:nvSpPr>
        <p:spPr>
          <a:xfrm>
            <a:off x="1663622" y="4999058"/>
            <a:ext cx="7290579" cy="1306369"/>
          </a:xfrm>
          <a:prstGeom prst="roundRect">
            <a:avLst/>
          </a:prstGeom>
          <a:solidFill>
            <a:srgbClr val="25A6D7"/>
          </a:solidFill>
          <a:ln w="28575">
            <a:solidFill>
              <a:srgbClr val="F8FDFF"/>
            </a:solidFill>
            <a:prstDash val="sysDash"/>
          </a:ln>
        </p:spPr>
        <p:txBody>
          <a:bodyPr vert="horz" lIns="91440" tIns="45720" rIns="91440" bIns="45720" rtlCol="0" anchor="ctr">
            <a:normAutofit fontScale="82500" lnSpcReduction="10000"/>
          </a:bodyPr>
          <a:lstStyle/>
          <a:p>
            <a:pPr algn="ctr">
              <a:lnSpc>
                <a:spcPct val="90000"/>
              </a:lnSpc>
              <a:spcBef>
                <a:spcPct val="0"/>
              </a:spcBef>
            </a:pPr>
            <a:r>
              <a:rPr lang="pt-BR"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Cậu là người nhân hậu, giàu lòng trắc ẩn, </a:t>
            </a:r>
            <a:br>
              <a:rPr lang="pt-BR"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giàu tình thương yêu con người và thông cảm với </a:t>
            </a:r>
            <a:b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nỗi khốn khổ của ông lão. </a:t>
            </a:r>
            <a:endParaRPr lang="en-US"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grpSp>
        <p:nvGrpSpPr>
          <p:cNvPr id="16" name="Group 15"/>
          <p:cNvGrpSpPr/>
          <p:nvPr/>
        </p:nvGrpSpPr>
        <p:grpSpPr>
          <a:xfrm>
            <a:off x="2571972" y="837776"/>
            <a:ext cx="6853659" cy="5182448"/>
            <a:chOff x="11389481" y="-2124019"/>
            <a:chExt cx="6853659" cy="5182448"/>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9481" y="-2124019"/>
              <a:ext cx="6853659" cy="5182448"/>
            </a:xfrm>
            <a:prstGeom prst="rect">
              <a:avLst/>
            </a:prstGeom>
          </p:spPr>
        </p:pic>
        <p:sp>
          <p:nvSpPr>
            <p:cNvPr id="14" name="Rectangle 13"/>
            <p:cNvSpPr/>
            <p:nvPr/>
          </p:nvSpPr>
          <p:spPr>
            <a:xfrm>
              <a:off x="12633277" y="-963956"/>
              <a:ext cx="4366069" cy="2862322"/>
            </a:xfrm>
            <a:prstGeom prst="rect">
              <a:avLst/>
            </a:prstGeom>
            <a:noFill/>
          </p:spPr>
          <p:txBody>
            <a:bodyPr wrap="square" lIns="91440" tIns="45720" rIns="91440" bIns="45720">
              <a:spAutoFit/>
            </a:bodyPr>
            <a:lstStyle/>
            <a:p>
              <a:pPr algn="ctr"/>
              <a:r>
                <a:rPr lang="nl-NL" sz="3600">
                  <a:solidFill>
                    <a:srgbClr val="002060"/>
                  </a:solidFill>
                  <a:latin typeface="UVN Bay Buom Nang" panose="00000900000000000000" pitchFamily="2" charset="0"/>
                </a:rPr>
                <a:t>Lời nói và ý nghĩ của nhân vật nói lên tính cách nhân vật và ý nghĩa câu chuyện</a:t>
              </a:r>
              <a:endParaRPr lang="en-US" sz="8800" b="0" cap="none" spc="0">
                <a:ln w="0"/>
                <a:solidFill>
                  <a:srgbClr val="002060"/>
                </a:solidFill>
                <a:effectLst>
                  <a:outerShdw blurRad="38100" dist="19050" dir="2700000" algn="tl" rotWithShape="0">
                    <a:schemeClr val="dk1">
                      <a:alpha val="40000"/>
                    </a:schemeClr>
                  </a:outerShdw>
                </a:effectLst>
                <a:latin typeface="UVN Bay Buom Nang" panose="00000900000000000000" pitchFamily="2" charset="0"/>
              </a:endParaRPr>
            </a:p>
          </p:txBody>
        </p:sp>
      </p:grpSp>
    </p:spTree>
    <p:extLst>
      <p:ext uri="{BB962C8B-B14F-4D97-AF65-F5344CB8AC3E}">
        <p14:creationId xmlns:p14="http://schemas.microsoft.com/office/powerpoint/2010/main" val="135111283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7"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37"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450" decel="100000" fill="hold"/>
                                        <p:tgtEl>
                                          <p:spTgt spid="6"/>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41" fill="hold">
                            <p:stCondLst>
                              <p:cond delay="2500"/>
                            </p:stCondLst>
                            <p:childTnLst>
                              <p:par>
                                <p:cTn id="42" presetID="47"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anim calcmode="lin" valueType="num">
                                      <p:cBhvr>
                                        <p:cTn id="45" dur="500" fill="hold"/>
                                        <p:tgtEl>
                                          <p:spTgt spid="7"/>
                                        </p:tgtEl>
                                        <p:attrNameLst>
                                          <p:attrName>ppt_x</p:attrName>
                                        </p:attrNameLst>
                                      </p:cBhvr>
                                      <p:tavLst>
                                        <p:tav tm="0">
                                          <p:val>
                                            <p:strVal val="#ppt_x"/>
                                          </p:val>
                                        </p:tav>
                                        <p:tav tm="100000">
                                          <p:val>
                                            <p:strVal val="#ppt_x"/>
                                          </p:val>
                                        </p:tav>
                                      </p:tavLst>
                                    </p:anim>
                                    <p:anim calcmode="lin" valueType="num">
                                      <p:cBhvr>
                                        <p:cTn id="46" dur="5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17" presetClass="entr" presetSubtype="1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par>
                          <p:cTn id="63" fill="hold">
                            <p:stCondLst>
                              <p:cond delay="500"/>
                            </p:stCondLst>
                            <p:childTnLst>
                              <p:par>
                                <p:cTn id="64" presetID="26" presetClass="emph" presetSubtype="0" repeatCount="2000" fill="hold" grpId="1" nodeType="afterEffect">
                                  <p:stCondLst>
                                    <p:cond delay="0"/>
                                  </p:stCondLst>
                                  <p:childTnLst>
                                    <p:animEffect transition="out" filter="fade">
                                      <p:cBhvr>
                                        <p:cTn id="65" dur="500" tmFilter="0, 0; .2, .5; .8, .5; 1, 0"/>
                                        <p:tgtEl>
                                          <p:spTgt spid="13"/>
                                        </p:tgtEl>
                                      </p:cBhvr>
                                    </p:animEffect>
                                    <p:animScale>
                                      <p:cBhvr>
                                        <p:cTn id="66" dur="250" autoRev="1" fill="hold"/>
                                        <p:tgtEl>
                                          <p:spTgt spid="1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2"/>
                                        </p:tgtEl>
                                        <p:attrNameLst>
                                          <p:attrName>ppt_w</p:attrName>
                                        </p:attrNameLst>
                                      </p:cBhvr>
                                      <p:tavLst>
                                        <p:tav tm="0">
                                          <p:val>
                                            <p:strVal val="ppt_w"/>
                                          </p:val>
                                        </p:tav>
                                        <p:tav tm="100000">
                                          <p:val>
                                            <p:fltVal val="0"/>
                                          </p:val>
                                        </p:tav>
                                      </p:tavLst>
                                    </p:anim>
                                    <p:anim calcmode="lin" valueType="num">
                                      <p:cBhvr>
                                        <p:cTn id="71" dur="500"/>
                                        <p:tgtEl>
                                          <p:spTgt spid="2"/>
                                        </p:tgtEl>
                                        <p:attrNameLst>
                                          <p:attrName>ppt_h</p:attrName>
                                        </p:attrNameLst>
                                      </p:cBhvr>
                                      <p:tavLst>
                                        <p:tav tm="0">
                                          <p:val>
                                            <p:strVal val="ppt_h"/>
                                          </p:val>
                                        </p:tav>
                                        <p:tav tm="100000">
                                          <p:val>
                                            <p:fltVal val="0"/>
                                          </p:val>
                                        </p:tav>
                                      </p:tavLst>
                                    </p:anim>
                                    <p:anim calcmode="lin" valueType="num">
                                      <p:cBhvr>
                                        <p:cTn id="72" dur="500"/>
                                        <p:tgtEl>
                                          <p:spTgt spid="2"/>
                                        </p:tgtEl>
                                        <p:attrNameLst>
                                          <p:attrName>style.rotation</p:attrName>
                                        </p:attrNameLst>
                                      </p:cBhvr>
                                      <p:tavLst>
                                        <p:tav tm="0">
                                          <p:val>
                                            <p:fltVal val="0"/>
                                          </p:val>
                                        </p:tav>
                                        <p:tav tm="100000">
                                          <p:val>
                                            <p:fltVal val="360"/>
                                          </p:val>
                                        </p:tav>
                                      </p:tavLst>
                                    </p:anim>
                                    <p:animEffect transition="out" filter="fade">
                                      <p:cBhvr>
                                        <p:cTn id="73" dur="500"/>
                                        <p:tgtEl>
                                          <p:spTgt spid="2"/>
                                        </p:tgtEl>
                                      </p:cBhvr>
                                    </p:animEffect>
                                    <p:set>
                                      <p:cBhvr>
                                        <p:cTn id="74" dur="1" fill="hold">
                                          <p:stCondLst>
                                            <p:cond delay="499"/>
                                          </p:stCondLst>
                                        </p:cTn>
                                        <p:tgtEl>
                                          <p:spTgt spid="2"/>
                                        </p:tgtEl>
                                        <p:attrNameLst>
                                          <p:attrName>style.visibility</p:attrName>
                                        </p:attrNameLst>
                                      </p:cBhvr>
                                      <p:to>
                                        <p:strVal val="hidden"/>
                                      </p:to>
                                    </p:set>
                                  </p:childTnLst>
                                </p:cTn>
                              </p:par>
                              <p:par>
                                <p:cTn id="75" presetID="49" presetClass="exit" presetSubtype="0" accel="100000" fill="hold" nodeType="withEffect">
                                  <p:stCondLst>
                                    <p:cond delay="0"/>
                                  </p:stCondLst>
                                  <p:childTnLst>
                                    <p:anim calcmode="lin" valueType="num">
                                      <p:cBhvr>
                                        <p:cTn id="76" dur="500"/>
                                        <p:tgtEl>
                                          <p:spTgt spid="3"/>
                                        </p:tgtEl>
                                        <p:attrNameLst>
                                          <p:attrName>ppt_w</p:attrName>
                                        </p:attrNameLst>
                                      </p:cBhvr>
                                      <p:tavLst>
                                        <p:tav tm="0">
                                          <p:val>
                                            <p:strVal val="ppt_w"/>
                                          </p:val>
                                        </p:tav>
                                        <p:tav tm="100000">
                                          <p:val>
                                            <p:fltVal val="0"/>
                                          </p:val>
                                        </p:tav>
                                      </p:tavLst>
                                    </p:anim>
                                    <p:anim calcmode="lin" valueType="num">
                                      <p:cBhvr>
                                        <p:cTn id="77" dur="500"/>
                                        <p:tgtEl>
                                          <p:spTgt spid="3"/>
                                        </p:tgtEl>
                                        <p:attrNameLst>
                                          <p:attrName>ppt_h</p:attrName>
                                        </p:attrNameLst>
                                      </p:cBhvr>
                                      <p:tavLst>
                                        <p:tav tm="0">
                                          <p:val>
                                            <p:strVal val="ppt_h"/>
                                          </p:val>
                                        </p:tav>
                                        <p:tav tm="100000">
                                          <p:val>
                                            <p:fltVal val="0"/>
                                          </p:val>
                                        </p:tav>
                                      </p:tavLst>
                                    </p:anim>
                                    <p:anim calcmode="lin" valueType="num">
                                      <p:cBhvr>
                                        <p:cTn id="78" dur="500"/>
                                        <p:tgtEl>
                                          <p:spTgt spid="3"/>
                                        </p:tgtEl>
                                        <p:attrNameLst>
                                          <p:attrName>style.rotation</p:attrName>
                                        </p:attrNameLst>
                                      </p:cBhvr>
                                      <p:tavLst>
                                        <p:tav tm="0">
                                          <p:val>
                                            <p:fltVal val="0"/>
                                          </p:val>
                                        </p:tav>
                                        <p:tav tm="100000">
                                          <p:val>
                                            <p:fltVal val="360"/>
                                          </p:val>
                                        </p:tav>
                                      </p:tavLst>
                                    </p:anim>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par>
                                <p:cTn id="81" presetID="49" presetClass="exit" presetSubtype="0" accel="100000" fill="hold" grpId="1" nodeType="withEffect">
                                  <p:stCondLst>
                                    <p:cond delay="0"/>
                                  </p:stCondLst>
                                  <p:childTnLst>
                                    <p:anim calcmode="lin" valueType="num">
                                      <p:cBhvr>
                                        <p:cTn id="82" dur="500"/>
                                        <p:tgtEl>
                                          <p:spTgt spid="4"/>
                                        </p:tgtEl>
                                        <p:attrNameLst>
                                          <p:attrName>ppt_w</p:attrName>
                                        </p:attrNameLst>
                                      </p:cBhvr>
                                      <p:tavLst>
                                        <p:tav tm="0">
                                          <p:val>
                                            <p:strVal val="ppt_w"/>
                                          </p:val>
                                        </p:tav>
                                        <p:tav tm="100000">
                                          <p:val>
                                            <p:fltVal val="0"/>
                                          </p:val>
                                        </p:tav>
                                      </p:tavLst>
                                    </p:anim>
                                    <p:anim calcmode="lin" valueType="num">
                                      <p:cBhvr>
                                        <p:cTn id="83" dur="500"/>
                                        <p:tgtEl>
                                          <p:spTgt spid="4"/>
                                        </p:tgtEl>
                                        <p:attrNameLst>
                                          <p:attrName>ppt_h</p:attrName>
                                        </p:attrNameLst>
                                      </p:cBhvr>
                                      <p:tavLst>
                                        <p:tav tm="0">
                                          <p:val>
                                            <p:strVal val="ppt_h"/>
                                          </p:val>
                                        </p:tav>
                                        <p:tav tm="100000">
                                          <p:val>
                                            <p:fltVal val="0"/>
                                          </p:val>
                                        </p:tav>
                                      </p:tavLst>
                                    </p:anim>
                                    <p:anim calcmode="lin" valueType="num">
                                      <p:cBhvr>
                                        <p:cTn id="84" dur="500"/>
                                        <p:tgtEl>
                                          <p:spTgt spid="4"/>
                                        </p:tgtEl>
                                        <p:attrNameLst>
                                          <p:attrName>style.rotation</p:attrName>
                                        </p:attrNameLst>
                                      </p:cBhvr>
                                      <p:tavLst>
                                        <p:tav tm="0">
                                          <p:val>
                                            <p:fltVal val="0"/>
                                          </p:val>
                                        </p:tav>
                                        <p:tav tm="100000">
                                          <p:val>
                                            <p:fltVal val="360"/>
                                          </p:val>
                                        </p:tav>
                                      </p:tavLst>
                                    </p:anim>
                                    <p:animEffect transition="out" filter="fade">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49" presetClass="exit" presetSubtype="0" accel="100000" fill="hold" grpId="1" nodeType="withEffect">
                                  <p:stCondLst>
                                    <p:cond delay="0"/>
                                  </p:stCondLst>
                                  <p:childTnLst>
                                    <p:anim calcmode="lin" valueType="num">
                                      <p:cBhvr>
                                        <p:cTn id="88" dur="500"/>
                                        <p:tgtEl>
                                          <p:spTgt spid="5"/>
                                        </p:tgtEl>
                                        <p:attrNameLst>
                                          <p:attrName>ppt_w</p:attrName>
                                        </p:attrNameLst>
                                      </p:cBhvr>
                                      <p:tavLst>
                                        <p:tav tm="0">
                                          <p:val>
                                            <p:strVal val="ppt_w"/>
                                          </p:val>
                                        </p:tav>
                                        <p:tav tm="100000">
                                          <p:val>
                                            <p:fltVal val="0"/>
                                          </p:val>
                                        </p:tav>
                                      </p:tavLst>
                                    </p:anim>
                                    <p:anim calcmode="lin" valueType="num">
                                      <p:cBhvr>
                                        <p:cTn id="89" dur="500"/>
                                        <p:tgtEl>
                                          <p:spTgt spid="5"/>
                                        </p:tgtEl>
                                        <p:attrNameLst>
                                          <p:attrName>ppt_h</p:attrName>
                                        </p:attrNameLst>
                                      </p:cBhvr>
                                      <p:tavLst>
                                        <p:tav tm="0">
                                          <p:val>
                                            <p:strVal val="ppt_h"/>
                                          </p:val>
                                        </p:tav>
                                        <p:tav tm="100000">
                                          <p:val>
                                            <p:fltVal val="0"/>
                                          </p:val>
                                        </p:tav>
                                      </p:tavLst>
                                    </p:anim>
                                    <p:anim calcmode="lin" valueType="num">
                                      <p:cBhvr>
                                        <p:cTn id="90" dur="500"/>
                                        <p:tgtEl>
                                          <p:spTgt spid="5"/>
                                        </p:tgtEl>
                                        <p:attrNameLst>
                                          <p:attrName>style.rotation</p:attrName>
                                        </p:attrNameLst>
                                      </p:cBhvr>
                                      <p:tavLst>
                                        <p:tav tm="0">
                                          <p:val>
                                            <p:fltVal val="0"/>
                                          </p:val>
                                        </p:tav>
                                        <p:tav tm="100000">
                                          <p:val>
                                            <p:fltVal val="360"/>
                                          </p:val>
                                        </p:tav>
                                      </p:tavLst>
                                    </p:anim>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49" presetClass="exit" presetSubtype="0" accel="100000" fill="hold" grpId="1" nodeType="withEffect">
                                  <p:stCondLst>
                                    <p:cond delay="0"/>
                                  </p:stCondLst>
                                  <p:childTnLst>
                                    <p:anim calcmode="lin" valueType="num">
                                      <p:cBhvr>
                                        <p:cTn id="94" dur="500"/>
                                        <p:tgtEl>
                                          <p:spTgt spid="6"/>
                                        </p:tgtEl>
                                        <p:attrNameLst>
                                          <p:attrName>ppt_w</p:attrName>
                                        </p:attrNameLst>
                                      </p:cBhvr>
                                      <p:tavLst>
                                        <p:tav tm="0">
                                          <p:val>
                                            <p:strVal val="ppt_w"/>
                                          </p:val>
                                        </p:tav>
                                        <p:tav tm="100000">
                                          <p:val>
                                            <p:fltVal val="0"/>
                                          </p:val>
                                        </p:tav>
                                      </p:tavLst>
                                    </p:anim>
                                    <p:anim calcmode="lin" valueType="num">
                                      <p:cBhvr>
                                        <p:cTn id="95" dur="500"/>
                                        <p:tgtEl>
                                          <p:spTgt spid="6"/>
                                        </p:tgtEl>
                                        <p:attrNameLst>
                                          <p:attrName>ppt_h</p:attrName>
                                        </p:attrNameLst>
                                      </p:cBhvr>
                                      <p:tavLst>
                                        <p:tav tm="0">
                                          <p:val>
                                            <p:strVal val="ppt_h"/>
                                          </p:val>
                                        </p:tav>
                                        <p:tav tm="100000">
                                          <p:val>
                                            <p:fltVal val="0"/>
                                          </p:val>
                                        </p:tav>
                                      </p:tavLst>
                                    </p:anim>
                                    <p:anim calcmode="lin" valueType="num">
                                      <p:cBhvr>
                                        <p:cTn id="96" dur="500"/>
                                        <p:tgtEl>
                                          <p:spTgt spid="6"/>
                                        </p:tgtEl>
                                        <p:attrNameLst>
                                          <p:attrName>style.rotation</p:attrName>
                                        </p:attrNameLst>
                                      </p:cBhvr>
                                      <p:tavLst>
                                        <p:tav tm="0">
                                          <p:val>
                                            <p:fltVal val="0"/>
                                          </p:val>
                                        </p:tav>
                                        <p:tav tm="100000">
                                          <p:val>
                                            <p:fltVal val="360"/>
                                          </p:val>
                                        </p:tav>
                                      </p:tavLst>
                                    </p:anim>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49" presetClass="exit" presetSubtype="0" accel="100000" fill="hold" grpId="1" nodeType="withEffect">
                                  <p:stCondLst>
                                    <p:cond delay="0"/>
                                  </p:stCondLst>
                                  <p:childTnLst>
                                    <p:anim calcmode="lin" valueType="num">
                                      <p:cBhvr>
                                        <p:cTn id="100" dur="500"/>
                                        <p:tgtEl>
                                          <p:spTgt spid="7"/>
                                        </p:tgtEl>
                                        <p:attrNameLst>
                                          <p:attrName>ppt_w</p:attrName>
                                        </p:attrNameLst>
                                      </p:cBhvr>
                                      <p:tavLst>
                                        <p:tav tm="0">
                                          <p:val>
                                            <p:strVal val="ppt_w"/>
                                          </p:val>
                                        </p:tav>
                                        <p:tav tm="100000">
                                          <p:val>
                                            <p:fltVal val="0"/>
                                          </p:val>
                                        </p:tav>
                                      </p:tavLst>
                                    </p:anim>
                                    <p:anim calcmode="lin" valueType="num">
                                      <p:cBhvr>
                                        <p:cTn id="101" dur="500"/>
                                        <p:tgtEl>
                                          <p:spTgt spid="7"/>
                                        </p:tgtEl>
                                        <p:attrNameLst>
                                          <p:attrName>ppt_h</p:attrName>
                                        </p:attrNameLst>
                                      </p:cBhvr>
                                      <p:tavLst>
                                        <p:tav tm="0">
                                          <p:val>
                                            <p:strVal val="ppt_h"/>
                                          </p:val>
                                        </p:tav>
                                        <p:tav tm="100000">
                                          <p:val>
                                            <p:fltVal val="0"/>
                                          </p:val>
                                        </p:tav>
                                      </p:tavLst>
                                    </p:anim>
                                    <p:anim calcmode="lin" valueType="num">
                                      <p:cBhvr>
                                        <p:cTn id="102" dur="500"/>
                                        <p:tgtEl>
                                          <p:spTgt spid="7"/>
                                        </p:tgtEl>
                                        <p:attrNameLst>
                                          <p:attrName>style.rotation</p:attrName>
                                        </p:attrNameLst>
                                      </p:cBhvr>
                                      <p:tavLst>
                                        <p:tav tm="0">
                                          <p:val>
                                            <p:fltVal val="0"/>
                                          </p:val>
                                        </p:tav>
                                        <p:tav tm="100000">
                                          <p:val>
                                            <p:fltVal val="360"/>
                                          </p:val>
                                        </p:tav>
                                      </p:tavLst>
                                    </p:anim>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49" presetClass="exit" presetSubtype="0" accel="100000" fill="hold" grpId="1" nodeType="withEffect">
                                  <p:stCondLst>
                                    <p:cond delay="0"/>
                                  </p:stCondLst>
                                  <p:childTnLst>
                                    <p:anim calcmode="lin" valueType="num">
                                      <p:cBhvr>
                                        <p:cTn id="106" dur="500"/>
                                        <p:tgtEl>
                                          <p:spTgt spid="8"/>
                                        </p:tgtEl>
                                        <p:attrNameLst>
                                          <p:attrName>ppt_w</p:attrName>
                                        </p:attrNameLst>
                                      </p:cBhvr>
                                      <p:tavLst>
                                        <p:tav tm="0">
                                          <p:val>
                                            <p:strVal val="ppt_w"/>
                                          </p:val>
                                        </p:tav>
                                        <p:tav tm="100000">
                                          <p:val>
                                            <p:fltVal val="0"/>
                                          </p:val>
                                        </p:tav>
                                      </p:tavLst>
                                    </p:anim>
                                    <p:anim calcmode="lin" valueType="num">
                                      <p:cBhvr>
                                        <p:cTn id="107" dur="500"/>
                                        <p:tgtEl>
                                          <p:spTgt spid="8"/>
                                        </p:tgtEl>
                                        <p:attrNameLst>
                                          <p:attrName>ppt_h</p:attrName>
                                        </p:attrNameLst>
                                      </p:cBhvr>
                                      <p:tavLst>
                                        <p:tav tm="0">
                                          <p:val>
                                            <p:strVal val="ppt_h"/>
                                          </p:val>
                                        </p:tav>
                                        <p:tav tm="100000">
                                          <p:val>
                                            <p:fltVal val="0"/>
                                          </p:val>
                                        </p:tav>
                                      </p:tavLst>
                                    </p:anim>
                                    <p:anim calcmode="lin" valueType="num">
                                      <p:cBhvr>
                                        <p:cTn id="108" dur="500"/>
                                        <p:tgtEl>
                                          <p:spTgt spid="8"/>
                                        </p:tgtEl>
                                        <p:attrNameLst>
                                          <p:attrName>style.rotation</p:attrName>
                                        </p:attrNameLst>
                                      </p:cBhvr>
                                      <p:tavLst>
                                        <p:tav tm="0">
                                          <p:val>
                                            <p:fltVal val="0"/>
                                          </p:val>
                                        </p:tav>
                                        <p:tav tm="100000">
                                          <p:val>
                                            <p:fltVal val="360"/>
                                          </p:val>
                                        </p:tav>
                                      </p:tavLst>
                                    </p:anim>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49" presetClass="exit" presetSubtype="0" accel="100000" fill="hold" grpId="1" nodeType="withEffect">
                                  <p:stCondLst>
                                    <p:cond delay="0"/>
                                  </p:stCondLst>
                                  <p:childTnLst>
                                    <p:anim calcmode="lin" valueType="num">
                                      <p:cBhvr>
                                        <p:cTn id="112" dur="500"/>
                                        <p:tgtEl>
                                          <p:spTgt spid="9"/>
                                        </p:tgtEl>
                                        <p:attrNameLst>
                                          <p:attrName>ppt_w</p:attrName>
                                        </p:attrNameLst>
                                      </p:cBhvr>
                                      <p:tavLst>
                                        <p:tav tm="0">
                                          <p:val>
                                            <p:strVal val="ppt_w"/>
                                          </p:val>
                                        </p:tav>
                                        <p:tav tm="100000">
                                          <p:val>
                                            <p:fltVal val="0"/>
                                          </p:val>
                                        </p:tav>
                                      </p:tavLst>
                                    </p:anim>
                                    <p:anim calcmode="lin" valueType="num">
                                      <p:cBhvr>
                                        <p:cTn id="113" dur="500"/>
                                        <p:tgtEl>
                                          <p:spTgt spid="9"/>
                                        </p:tgtEl>
                                        <p:attrNameLst>
                                          <p:attrName>ppt_h</p:attrName>
                                        </p:attrNameLst>
                                      </p:cBhvr>
                                      <p:tavLst>
                                        <p:tav tm="0">
                                          <p:val>
                                            <p:strVal val="ppt_h"/>
                                          </p:val>
                                        </p:tav>
                                        <p:tav tm="100000">
                                          <p:val>
                                            <p:fltVal val="0"/>
                                          </p:val>
                                        </p:tav>
                                      </p:tavLst>
                                    </p:anim>
                                    <p:anim calcmode="lin" valueType="num">
                                      <p:cBhvr>
                                        <p:cTn id="114" dur="500"/>
                                        <p:tgtEl>
                                          <p:spTgt spid="9"/>
                                        </p:tgtEl>
                                        <p:attrNameLst>
                                          <p:attrName>style.rotation</p:attrName>
                                        </p:attrNameLst>
                                      </p:cBhvr>
                                      <p:tavLst>
                                        <p:tav tm="0">
                                          <p:val>
                                            <p:fltVal val="0"/>
                                          </p:val>
                                        </p:tav>
                                        <p:tav tm="100000">
                                          <p:val>
                                            <p:fltVal val="360"/>
                                          </p:val>
                                        </p:tav>
                                      </p:tavLst>
                                    </p:anim>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49" presetClass="exit" presetSubtype="0" accel="100000" fill="hold" grpId="2" nodeType="withEffect">
                                  <p:stCondLst>
                                    <p:cond delay="0"/>
                                  </p:stCondLst>
                                  <p:childTnLst>
                                    <p:anim calcmode="lin" valueType="num">
                                      <p:cBhvr>
                                        <p:cTn id="118" dur="500"/>
                                        <p:tgtEl>
                                          <p:spTgt spid="13"/>
                                        </p:tgtEl>
                                        <p:attrNameLst>
                                          <p:attrName>ppt_w</p:attrName>
                                        </p:attrNameLst>
                                      </p:cBhvr>
                                      <p:tavLst>
                                        <p:tav tm="0">
                                          <p:val>
                                            <p:strVal val="ppt_w"/>
                                          </p:val>
                                        </p:tav>
                                        <p:tav tm="100000">
                                          <p:val>
                                            <p:fltVal val="0"/>
                                          </p:val>
                                        </p:tav>
                                      </p:tavLst>
                                    </p:anim>
                                    <p:anim calcmode="lin" valueType="num">
                                      <p:cBhvr>
                                        <p:cTn id="119" dur="500"/>
                                        <p:tgtEl>
                                          <p:spTgt spid="13"/>
                                        </p:tgtEl>
                                        <p:attrNameLst>
                                          <p:attrName>ppt_h</p:attrName>
                                        </p:attrNameLst>
                                      </p:cBhvr>
                                      <p:tavLst>
                                        <p:tav tm="0">
                                          <p:val>
                                            <p:strVal val="ppt_h"/>
                                          </p:val>
                                        </p:tav>
                                        <p:tav tm="100000">
                                          <p:val>
                                            <p:fltVal val="0"/>
                                          </p:val>
                                        </p:tav>
                                      </p:tavLst>
                                    </p:anim>
                                    <p:anim calcmode="lin" valueType="num">
                                      <p:cBhvr>
                                        <p:cTn id="120" dur="500"/>
                                        <p:tgtEl>
                                          <p:spTgt spid="13"/>
                                        </p:tgtEl>
                                        <p:attrNameLst>
                                          <p:attrName>style.rotation</p:attrName>
                                        </p:attrNameLst>
                                      </p:cBhvr>
                                      <p:tavLst>
                                        <p:tav tm="0">
                                          <p:val>
                                            <p:fltVal val="0"/>
                                          </p:val>
                                        </p:tav>
                                        <p:tav tm="100000">
                                          <p:val>
                                            <p:fltVal val="360"/>
                                          </p:val>
                                        </p:tav>
                                      </p:tavLst>
                                    </p:anim>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childTnLst>
                          </p:cTn>
                        </p:par>
                        <p:par>
                          <p:cTn id="123" fill="hold">
                            <p:stCondLst>
                              <p:cond delay="500"/>
                            </p:stCondLst>
                            <p:childTnLst>
                              <p:par>
                                <p:cTn id="124" presetID="50" presetClass="entr" presetSubtype="0" decel="100000" fill="hold" nodeType="afterEffect">
                                  <p:stCondLst>
                                    <p:cond delay="0"/>
                                  </p:stCondLst>
                                  <p:childTnLst>
                                    <p:set>
                                      <p:cBhvr>
                                        <p:cTn id="125" dur="1" fill="hold">
                                          <p:stCondLst>
                                            <p:cond delay="0"/>
                                          </p:stCondLst>
                                        </p:cTn>
                                        <p:tgtEl>
                                          <p:spTgt spid="16"/>
                                        </p:tgtEl>
                                        <p:attrNameLst>
                                          <p:attrName>style.visibility</p:attrName>
                                        </p:attrNameLst>
                                      </p:cBhvr>
                                      <p:to>
                                        <p:strVal val="visible"/>
                                      </p:to>
                                    </p:set>
                                    <p:anim calcmode="lin" valueType="num">
                                      <p:cBhvr>
                                        <p:cTn id="126" dur="500" fill="hold"/>
                                        <p:tgtEl>
                                          <p:spTgt spid="16"/>
                                        </p:tgtEl>
                                        <p:attrNameLst>
                                          <p:attrName>ppt_w</p:attrName>
                                        </p:attrNameLst>
                                      </p:cBhvr>
                                      <p:tavLst>
                                        <p:tav tm="0">
                                          <p:val>
                                            <p:strVal val="#ppt_w+.3"/>
                                          </p:val>
                                        </p:tav>
                                        <p:tav tm="100000">
                                          <p:val>
                                            <p:strVal val="#ppt_w"/>
                                          </p:val>
                                        </p:tav>
                                      </p:tavLst>
                                    </p:anim>
                                    <p:anim calcmode="lin" valueType="num">
                                      <p:cBhvr>
                                        <p:cTn id="127" dur="500" fill="hold"/>
                                        <p:tgtEl>
                                          <p:spTgt spid="16"/>
                                        </p:tgtEl>
                                        <p:attrNameLst>
                                          <p:attrName>ppt_h</p:attrName>
                                        </p:attrNameLst>
                                      </p:cBhvr>
                                      <p:tavLst>
                                        <p:tav tm="0">
                                          <p:val>
                                            <p:strVal val="#ppt_h"/>
                                          </p:val>
                                        </p:tav>
                                        <p:tav tm="100000">
                                          <p:val>
                                            <p:strVal val="#ppt_h"/>
                                          </p:val>
                                        </p:tav>
                                      </p:tavLst>
                                    </p:anim>
                                    <p:animEffect transition="in" filter="fade">
                                      <p:cBhvr>
                                        <p:cTn id="1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p:bldP spid="7" grpId="1"/>
      <p:bldP spid="8" grpId="0" animBg="1"/>
      <p:bldP spid="8" grpId="1" animBg="1"/>
      <p:bldP spid="9" grpId="0"/>
      <p:bldP spid="9" grpId="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88861" y="203648"/>
            <a:ext cx="10305141" cy="1077218"/>
          </a:xfrm>
          <a:prstGeom prst="rect">
            <a:avLst/>
          </a:prstGeom>
        </p:spPr>
        <p:txBody>
          <a:bodyPr wrap="square">
            <a:spAutoFit/>
          </a:bodyPr>
          <a:lstStyle/>
          <a:p>
            <a:r>
              <a:rPr lang="en-US" sz="3200">
                <a:solidFill>
                  <a:srgbClr val="574C8E"/>
                </a:solidFill>
                <a:latin typeface="UVN Banh Mi" pitchFamily="2" charset="0"/>
                <a:ea typeface="Times New Roman" panose="02020603050405020304" pitchFamily="18" charset="0"/>
              </a:rPr>
              <a:t>3. Lời nói, ý nghĩ của ông lão ăn xin trong hai cách kể sau đây</a:t>
            </a:r>
          </a:p>
          <a:p>
            <a:pPr algn="ctr"/>
            <a:r>
              <a:rPr lang="en-US" sz="3200">
                <a:solidFill>
                  <a:srgbClr val="574C8E"/>
                </a:solidFill>
                <a:latin typeface="UVN Banh Mi" pitchFamily="2" charset="0"/>
                <a:ea typeface="Times New Roman" panose="02020603050405020304" pitchFamily="18" charset="0"/>
              </a:rPr>
              <a:t> có gì khác nhau ?</a:t>
            </a:r>
          </a:p>
        </p:txBody>
      </p:sp>
      <p:grpSp>
        <p:nvGrpSpPr>
          <p:cNvPr id="18" name="Group 17"/>
          <p:cNvGrpSpPr/>
          <p:nvPr/>
        </p:nvGrpSpPr>
        <p:grpSpPr>
          <a:xfrm>
            <a:off x="112528" y="420663"/>
            <a:ext cx="6128904" cy="6128902"/>
            <a:chOff x="252748" y="440470"/>
            <a:chExt cx="6128904" cy="612890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48" y="440470"/>
              <a:ext cx="6128904" cy="6128902"/>
            </a:xfrm>
            <a:prstGeom prst="rect">
              <a:avLst/>
            </a:prstGeom>
          </p:spPr>
        </p:pic>
        <p:sp>
          <p:nvSpPr>
            <p:cNvPr id="7" name="Rectangle 6"/>
            <p:cNvSpPr/>
            <p:nvPr/>
          </p:nvSpPr>
          <p:spPr>
            <a:xfrm>
              <a:off x="927267" y="2216870"/>
              <a:ext cx="4760712" cy="2862322"/>
            </a:xfrm>
            <a:prstGeom prst="rect">
              <a:avLst/>
            </a:prstGeom>
          </p:spPr>
          <p:txBody>
            <a:bodyPr wrap="square">
              <a:spAutoFit/>
            </a:bodyPr>
            <a:lstStyle/>
            <a:p>
              <a:r>
                <a:rPr lang="en-US" sz="3600" b="1">
                  <a:solidFill>
                    <a:srgbClr val="0B3D32"/>
                  </a:solidFill>
                  <a:latin typeface="Times New Roman" panose="02020603050405020304" pitchFamily="18" charset="0"/>
                  <a:cs typeface="Times New Roman" panose="02020603050405020304" pitchFamily="18" charset="0"/>
                </a:rPr>
                <a:t> a) </a:t>
              </a:r>
              <a:r>
                <a:rPr lang="vi-VN" sz="3600" b="1">
                  <a:solidFill>
                    <a:srgbClr val="0B3D32"/>
                  </a:solidFill>
                  <a:latin typeface="Times New Roman" panose="02020603050405020304" pitchFamily="18" charset="0"/>
                  <a:cs typeface="Times New Roman" panose="02020603050405020304" pitchFamily="18" charset="0"/>
                </a:rPr>
                <a:t>- Cháu ơi, cảm ơn cháu!</a:t>
              </a:r>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Như vậy là cháu đã cho lão rồi</a:t>
              </a:r>
              <a:r>
                <a:rPr lang="en-US" sz="3600" b="1">
                  <a:solidFill>
                    <a:srgbClr val="0B3D32"/>
                  </a:solidFill>
                  <a:latin typeface="Times New Roman" panose="02020603050405020304" pitchFamily="18" charset="0"/>
                  <a:cs typeface="Times New Roman" panose="02020603050405020304" pitchFamily="18" charset="0"/>
                </a:rPr>
                <a:t>.</a:t>
              </a:r>
              <a:r>
                <a:rPr lang="vi-VN" sz="3600" b="1">
                  <a:solidFill>
                    <a:srgbClr val="0B3D32"/>
                  </a:solidFill>
                  <a:latin typeface="Times New Roman" panose="02020603050405020304" pitchFamily="18" charset="0"/>
                  <a:cs typeface="Times New Roman" panose="02020603050405020304" pitchFamily="18" charset="0"/>
                </a:rPr>
                <a:t> - Ông </a:t>
              </a:r>
              <a:r>
                <a:rPr lang="en-US" sz="3600" b="1">
                  <a:solidFill>
                    <a:srgbClr val="0B3D32"/>
                  </a:solidFill>
                  <a:latin typeface="Times New Roman" panose="02020603050405020304" pitchFamily="18" charset="0"/>
                  <a:cs typeface="Times New Roman" panose="02020603050405020304" pitchFamily="18" charset="0"/>
                </a:rPr>
                <a:t> </a:t>
              </a:r>
            </a:p>
            <a:p>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lão nói bằng</a:t>
              </a:r>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giọng </a:t>
              </a:r>
              <a:endParaRPr lang="en-US" sz="3600" b="1">
                <a:solidFill>
                  <a:srgbClr val="0B3D32"/>
                </a:solidFill>
                <a:latin typeface="Times New Roman" panose="02020603050405020304" pitchFamily="18" charset="0"/>
                <a:cs typeface="Times New Roman" panose="02020603050405020304" pitchFamily="18" charset="0"/>
              </a:endParaRPr>
            </a:p>
            <a:p>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kh</a:t>
              </a:r>
              <a:r>
                <a:rPr lang="en-US" sz="3600" b="1">
                  <a:solidFill>
                    <a:srgbClr val="0B3D32"/>
                  </a:solidFill>
                  <a:latin typeface="Times New Roman" panose="02020603050405020304" pitchFamily="18" charset="0"/>
                  <a:cs typeface="Times New Roman" panose="02020603050405020304" pitchFamily="18" charset="0"/>
                </a:rPr>
                <a:t>ả</a:t>
              </a:r>
              <a:r>
                <a:rPr lang="vi-VN" sz="3600" b="1">
                  <a:solidFill>
                    <a:srgbClr val="0B3D32"/>
                  </a:solidFill>
                  <a:latin typeface="Times New Roman" panose="02020603050405020304" pitchFamily="18" charset="0"/>
                  <a:cs typeface="Times New Roman" panose="02020603050405020304" pitchFamily="18" charset="0"/>
                </a:rPr>
                <a:t>n đặc</a:t>
              </a:r>
              <a:r>
                <a:rPr lang="en-US" sz="3600" b="1">
                  <a:solidFill>
                    <a:srgbClr val="0B3D32"/>
                  </a:solidFill>
                  <a:latin typeface="Times New Roman" panose="02020603050405020304" pitchFamily="18" charset="0"/>
                  <a:cs typeface="Times New Roman" panose="02020603050405020304" pitchFamily="18" charset="0"/>
                </a:rPr>
                <a:t>.</a:t>
              </a:r>
              <a:r>
                <a:rPr lang="vi-VN" sz="3600" b="1">
                  <a:solidFill>
                    <a:srgbClr val="0B3D32"/>
                  </a:solidFill>
                  <a:latin typeface="Times New Roman" panose="02020603050405020304" pitchFamily="18" charset="0"/>
                  <a:cs typeface="Times New Roman" panose="02020603050405020304" pitchFamily="18" charset="0"/>
                </a:rPr>
                <a:t> </a:t>
              </a:r>
              <a:endParaRPr lang="en-US" sz="3600" b="1">
                <a:solidFill>
                  <a:srgbClr val="0B3D32"/>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894595" y="468788"/>
            <a:ext cx="6389211" cy="6389211"/>
            <a:chOff x="5894595" y="468788"/>
            <a:chExt cx="6389211" cy="6389211"/>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595" y="468788"/>
              <a:ext cx="6389211" cy="6389211"/>
            </a:xfrm>
            <a:prstGeom prst="rect">
              <a:avLst/>
            </a:prstGeom>
          </p:spPr>
        </p:pic>
        <p:sp>
          <p:nvSpPr>
            <p:cNvPr id="10" name="Rectangle 9"/>
            <p:cNvSpPr/>
            <p:nvPr/>
          </p:nvSpPr>
          <p:spPr>
            <a:xfrm>
              <a:off x="6588268" y="2554734"/>
              <a:ext cx="4769377" cy="2308324"/>
            </a:xfrm>
            <a:prstGeom prst="rect">
              <a:avLst/>
            </a:prstGeom>
          </p:spPr>
          <p:txBody>
            <a:bodyPr wrap="square">
              <a:spAutoFit/>
            </a:bodyPr>
            <a:lstStyle/>
            <a:p>
              <a:pPr algn="just"/>
              <a:r>
                <a:rPr lang="en-US" sz="3600" b="1">
                  <a:solidFill>
                    <a:srgbClr val="FC8B70"/>
                  </a:solidFill>
                  <a:latin typeface="Times New Roman" panose="02020603050405020304" pitchFamily="18" charset="0"/>
                  <a:cs typeface="Times New Roman" panose="02020603050405020304" pitchFamily="18" charset="0"/>
                </a:rPr>
                <a:t>b) </a:t>
              </a:r>
              <a:r>
                <a:rPr lang="vi-VN" sz="3600" b="1">
                  <a:solidFill>
                    <a:srgbClr val="FC8B70"/>
                  </a:solidFill>
                  <a:latin typeface="Times New Roman" panose="02020603050405020304" pitchFamily="18" charset="0"/>
                  <a:cs typeface="Times New Roman" panose="02020603050405020304" pitchFamily="18" charset="0"/>
                </a:rPr>
                <a:t>Bằng giọng khản đặc, ông lão cảm ơn tôi và nói rằng như vậy là tôi đã cho ông </a:t>
              </a:r>
              <a:r>
                <a:rPr lang="en-US" sz="3600" b="1">
                  <a:solidFill>
                    <a:srgbClr val="FC8B70"/>
                  </a:solidFill>
                  <a:latin typeface="Times New Roman" panose="02020603050405020304" pitchFamily="18" charset="0"/>
                  <a:cs typeface="Times New Roman" panose="02020603050405020304" pitchFamily="18" charset="0"/>
                </a:rPr>
                <a:t>rồi.</a:t>
              </a:r>
              <a:endParaRPr lang="vi-VN" sz="3600" b="1">
                <a:solidFill>
                  <a:srgbClr val="FC8B70"/>
                </a:solidFill>
                <a:latin typeface="Times New Roman" panose="02020603050405020304" pitchFamily="18" charset="0"/>
                <a:cs typeface="Times New Roman" panose="02020603050405020304" pitchFamily="18" charset="0"/>
              </a:endParaRPr>
            </a:p>
          </p:txBody>
        </p:sp>
      </p:grpSp>
      <p:sp>
        <p:nvSpPr>
          <p:cNvPr id="13" name="Rectangle 12"/>
          <p:cNvSpPr/>
          <p:nvPr/>
        </p:nvSpPr>
        <p:spPr>
          <a:xfrm>
            <a:off x="597944" y="5689362"/>
            <a:ext cx="5296651" cy="974865"/>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nl-NL" sz="2700">
                <a:solidFill>
                  <a:srgbClr val="FF0000"/>
                </a:solidFill>
                <a:latin typeface="UVN Banh Mi" pitchFamily="2" charset="0"/>
                <a:ea typeface="+mj-ea"/>
                <a:cs typeface="+mj-cs"/>
              </a:rPr>
              <a:t>Dùng nguyên văn lời của ông lão, xưng hô ông – cháu  → </a:t>
            </a:r>
            <a:r>
              <a:rPr lang="nl-NL" sz="2800">
                <a:solidFill>
                  <a:srgbClr val="FF0000"/>
                </a:solidFill>
                <a:effectLst>
                  <a:outerShdw blurRad="38100" dist="38100" dir="2700000" algn="tl">
                    <a:srgbClr val="000000">
                      <a:alpha val="43137"/>
                    </a:srgbClr>
                  </a:outerShdw>
                </a:effectLst>
                <a:latin typeface="UVN Banh Mi" pitchFamily="2" charset="0"/>
                <a:ea typeface="+mj-ea"/>
                <a:cs typeface="+mj-cs"/>
              </a:rPr>
              <a:t>Dẫn trực tiếp </a:t>
            </a:r>
            <a:endParaRPr lang="en-US" sz="2800">
              <a:solidFill>
                <a:srgbClr val="FF0000"/>
              </a:solidFill>
              <a:effectLst>
                <a:outerShdw blurRad="38100" dist="38100" dir="2700000" algn="tl">
                  <a:srgbClr val="000000">
                    <a:alpha val="43137"/>
                  </a:srgbClr>
                </a:outerShdw>
              </a:effectLst>
              <a:latin typeface="UVN Banh Mi" pitchFamily="2" charset="0"/>
              <a:ea typeface="+mj-ea"/>
              <a:cs typeface="+mj-cs"/>
            </a:endParaRPr>
          </a:p>
        </p:txBody>
      </p:sp>
      <p:sp>
        <p:nvSpPr>
          <p:cNvPr id="16" name="Rectangle 15"/>
          <p:cNvSpPr/>
          <p:nvPr/>
        </p:nvSpPr>
        <p:spPr>
          <a:xfrm>
            <a:off x="6588267" y="5689362"/>
            <a:ext cx="5435231" cy="974865"/>
          </a:xfrm>
          <a:prstGeom prst="rect">
            <a:avLst/>
          </a:prstGeom>
          <a:solidFill>
            <a:srgbClr val="D8E9F6"/>
          </a:solidFill>
          <a:ln w="28575">
            <a:solidFill>
              <a:srgbClr val="FF0000"/>
            </a:solidFill>
            <a:prstDash val="sysDash"/>
          </a:ln>
        </p:spPr>
        <p:txBody>
          <a:bodyPr vert="horz" lIns="91440" tIns="45720" rIns="91440" bIns="45720" rtlCol="0" anchor="ctr">
            <a:normAutofit fontScale="97500"/>
          </a:bodyPr>
          <a:lstStyle/>
          <a:p>
            <a:pPr algn="ctr">
              <a:lnSpc>
                <a:spcPct val="90000"/>
              </a:lnSpc>
              <a:spcBef>
                <a:spcPct val="0"/>
              </a:spcBef>
            </a:pPr>
            <a:r>
              <a:rPr lang="nl-NL" sz="2800">
                <a:solidFill>
                  <a:srgbClr val="FF0000"/>
                </a:solidFill>
                <a:latin typeface="UVN Banh Mi" pitchFamily="2" charset="0"/>
                <a:ea typeface="+mj-ea"/>
                <a:cs typeface="+mj-cs"/>
              </a:rPr>
              <a:t>Tác giả xưng “tôi”, gọi ông lão; thuật lại lời người ăn xin → </a:t>
            </a:r>
            <a:r>
              <a:rPr lang="nl-NL" sz="2900" b="1">
                <a:solidFill>
                  <a:srgbClr val="FF0000"/>
                </a:solidFill>
                <a:effectLst>
                  <a:outerShdw blurRad="38100" dist="38100" dir="2700000" algn="tl">
                    <a:srgbClr val="000000">
                      <a:alpha val="43137"/>
                    </a:srgbClr>
                  </a:outerShdw>
                </a:effectLst>
                <a:latin typeface="UVN Banh Mi" pitchFamily="2" charset="0"/>
                <a:ea typeface="+mj-ea"/>
                <a:cs typeface="+mj-cs"/>
              </a:rPr>
              <a:t>Dẫn gián tiếp </a:t>
            </a:r>
            <a:endParaRPr lang="en-US" sz="2900" b="1">
              <a:solidFill>
                <a:srgbClr val="FF0000"/>
              </a:solidFill>
              <a:effectLst>
                <a:outerShdw blurRad="38100" dist="38100" dir="2700000" algn="tl">
                  <a:srgbClr val="000000">
                    <a:alpha val="43137"/>
                  </a:srgbClr>
                </a:outerShdw>
              </a:effectLst>
              <a:latin typeface="UVN Banh Mi" pitchFamily="2" charset="0"/>
              <a:ea typeface="+mj-ea"/>
              <a:cs typeface="+mj-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565" y="227133"/>
            <a:ext cx="597120" cy="540000"/>
          </a:xfrm>
          <a:prstGeom prst="rect">
            <a:avLst/>
          </a:prstGeom>
        </p:spPr>
      </p:pic>
    </p:spTree>
    <p:extLst>
      <p:ext uri="{BB962C8B-B14F-4D97-AF65-F5344CB8AC3E}">
        <p14:creationId xmlns:p14="http://schemas.microsoft.com/office/powerpoint/2010/main" val="125760543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65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2150"/>
                            </p:stCondLst>
                            <p:childTnLst>
                              <p:par>
                                <p:cTn id="15" presetID="10" presetClass="entr" presetSubtype="0" fill="hold" nodeType="afterEffect">
                                  <p:stCondLst>
                                    <p:cond delay="0"/>
                                  </p:stCondLst>
                                  <p:iterate type="wd">
                                    <p:tmPct val="10000"/>
                                  </p:iterate>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wd">
                                    <p:tmPct val="5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wd">
                                    <p:tmPct val="5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 calcmode="lin" valueType="num">
                                      <p:cBhvr>
                                        <p:cTn id="32" dur="500" fill="hold"/>
                                        <p:tgtEl>
                                          <p:spTgt spid="16"/>
                                        </p:tgtEl>
                                        <p:attrNameLst>
                                          <p:attrName>style.rotation</p:attrName>
                                        </p:attrNameLst>
                                      </p:cBhvr>
                                      <p:tavLst>
                                        <p:tav tm="0">
                                          <p:val>
                                            <p:fltVal val="90"/>
                                          </p:val>
                                        </p:tav>
                                        <p:tav tm="100000">
                                          <p:val>
                                            <p:fltVal val="0"/>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1350</TotalTime>
  <Words>1715</Words>
  <Application>Microsoft Office PowerPoint</Application>
  <PresentationFormat>Widescreen</PresentationFormat>
  <Paragraphs>154</Paragraphs>
  <Slides>21</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UTM Flamenco</vt:lpstr>
      <vt:lpstr>UVN Bay Buom Nang</vt:lpstr>
      <vt:lpstr>UTM Alter Gothic</vt:lpstr>
      <vt:lpstr>Calibri</vt:lpstr>
      <vt:lpstr>Arial</vt:lpstr>
      <vt:lpstr>UTM Silk Script</vt:lpstr>
      <vt:lpstr>UTM ViceroyJF</vt:lpstr>
      <vt:lpstr>Times New Roman</vt:lpstr>
      <vt:lpstr>UVN Banh Mi</vt:lpstr>
      <vt:lpstr>UTM Aristote</vt:lpstr>
      <vt:lpstr>Calibri Light</vt:lpstr>
      <vt:lpstr>UTM Diana</vt:lpstr>
      <vt:lpstr>UTM Aquarelle</vt:lpstr>
      <vt:lpstr>Wingdings</vt:lpstr>
      <vt:lpstr>UVN Bai Sau</vt:lpstr>
      <vt:lpstr>UTM Micra</vt:lpstr>
      <vt:lpstr>UTM Colossalis</vt:lpstr>
      <vt:lpstr>UVN Phuong Tay</vt:lpstr>
      <vt:lpstr>Office Theme</vt:lpstr>
      <vt:lpstr>PowerPoint Presentation</vt:lpstr>
      <vt:lpstr>PowerPoint Presentation</vt:lpstr>
      <vt:lpstr>PowerPoint Presentation</vt:lpstr>
      <vt:lpstr>Miêu tả ngoại hình nhân vật trong bài văn  kể chuyện có tác dụng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Thy Tho</dc:creator>
  <cp:keywords>KTUTS</cp:keywords>
  <cp:lastModifiedBy>Nguyen Huu Hieu</cp:lastModifiedBy>
  <cp:revision>115</cp:revision>
  <dcterms:created xsi:type="dcterms:W3CDTF">2021-09-08T09:32:25Z</dcterms:created>
  <dcterms:modified xsi:type="dcterms:W3CDTF">2021-09-12T03:09:27Z</dcterms:modified>
</cp:coreProperties>
</file>