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9" r:id="rId2"/>
    <p:sldId id="283" r:id="rId3"/>
    <p:sldId id="282" r:id="rId4"/>
    <p:sldId id="295" r:id="rId5"/>
    <p:sldId id="285" r:id="rId6"/>
    <p:sldId id="281" r:id="rId7"/>
    <p:sldId id="299" r:id="rId8"/>
    <p:sldId id="298" r:id="rId9"/>
    <p:sldId id="297" r:id="rId10"/>
    <p:sldId id="294" r:id="rId11"/>
    <p:sldId id="300" r:id="rId12"/>
    <p:sldId id="3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0947A-3BD1-4A5C-AE2C-883CFD2C1318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77802-30C3-4C50-AE29-AD6187E2C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4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190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306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48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190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190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834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577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190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159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525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80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E40-7F2C-40BB-9DE2-C1F54A2D6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56B13F-4711-4326-9F76-06A181845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5F21A-126D-4823-9BE3-F7E41464C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2DC9-64FA-4978-8614-B83D2949104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05A22-EB44-41F2-A60E-B90FB4814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B4514-1E43-4931-8BD1-9AD6B9D6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0E32-1D7B-4613-8723-B31B4131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4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26379-CF5A-4712-BA57-66B21C687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137BC-5906-4406-8E8F-31B84DFFC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88E7D-3FD4-4F14-9FA1-EA4E0AF35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2DC9-64FA-4978-8614-B83D2949104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A3824-D7CC-4479-882F-778CC13B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CA779-BDDD-4839-81D6-EDB6C9FD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0E32-1D7B-4613-8723-B31B4131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2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780C1-F68F-4C74-ABD0-26A61988F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B1074-4FFF-4592-B510-E2F33375F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4B66D-7906-4082-B8EE-E73DCAA83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2DC9-64FA-4978-8614-B83D2949104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82D56-DCA8-4305-8824-DD61F533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E89CA-D934-4C6E-B02E-0998FBC2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0E32-1D7B-4613-8723-B31B4131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64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D8F51-0E09-463D-BF17-E333A0B57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08757-3C84-455E-8669-44A80B239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AB0B0-99C4-4B67-941E-7132577E9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2DC9-64FA-4978-8614-B83D2949104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AFDE4-5977-4728-B5A3-1123D007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4EC0A-6717-4D33-B5E9-AE5AB7FE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0E32-1D7B-4613-8723-B31B4131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3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93FF-08C4-42FD-BE3E-F4F32AAE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2B87B-132C-487E-A384-918B619BD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9D8A0-39E1-4DE6-AE48-AA95A7E13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2DC9-64FA-4978-8614-B83D2949104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30C1C-7566-460F-854D-4A4C4599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BB884-0085-41AC-B4E6-2ED19938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0E32-1D7B-4613-8723-B31B4131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C47BC-8E68-4C47-8FE5-AAE5EA973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61A1B-C97D-41C6-B2D2-98DC86FA9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1130E-7F2F-43C3-AA6E-4E59A6E67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15A8E-1869-4C82-B1C3-4EE41EF7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2DC9-64FA-4978-8614-B83D2949104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21498-D203-4BC5-9BF5-75FD8592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87C5C-106C-4CF8-A999-3601F14F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0E32-1D7B-4613-8723-B31B4131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6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CFEC4-DCC8-4F01-8AA8-C3B7C037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7EF7D-9441-40C3-B5D5-E9BDD9C7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9413C-E1EA-494C-B68A-99DC5E714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CF669-61C6-49CB-85E0-8367015D2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5EA71-6B0D-4B06-9088-2820D9F11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183E55-014B-49DC-977D-EBCCB3119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2DC9-64FA-4978-8614-B83D2949104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F2A6A8-4798-4A58-81CD-23D634F35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852898-9CA7-46AE-9AA2-5B3569C0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0E32-1D7B-4613-8723-B31B4131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9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BA4CF-523C-4870-930D-B1815FD0E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26C0A4-0995-4C76-BE15-AB9EEC880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2DC9-64FA-4978-8614-B83D2949104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BECB3-78A8-4D2C-A135-E3EF3C39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D0E3D-8351-46DF-88C0-A5756D07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0E32-1D7B-4613-8723-B31B4131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8F6491-04A2-4254-9DD6-D66DB3799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2DC9-64FA-4978-8614-B83D2949104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985B8-89D8-4D4F-B770-3996EA8DC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91265-358F-424A-8EBD-ECD026FD2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0E32-1D7B-4613-8723-B31B4131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5AB50-ACD9-490F-B3C7-F10139BD8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5CD12-1F09-4C2C-968E-0BABDD189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C12207-1485-4541-941F-06FEC642F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EED28-8981-43F1-8451-C3959A489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2DC9-64FA-4978-8614-B83D2949104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0A249-2EC2-4C33-B1AF-68ED5865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31265-6441-42A9-AEBA-0E15BFF2E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0E32-1D7B-4613-8723-B31B4131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0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DD48C-4B24-42EC-B11D-BAAB6388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6910FB-5A6E-480B-863E-15C21C48F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BDC4F0-32D9-4C6C-B1EB-5F9D4B9AB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2A78D-1EC5-4302-A2F3-938C481C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02DC9-64FA-4978-8614-B83D2949104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25F0C-AAE7-4023-892E-1664686D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142D1-4554-4598-AE24-DF1A9900F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70E32-1D7B-4613-8723-B31B4131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1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4E9AB9-4A81-4F64-B05C-35B35C1F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0A01E-33D7-4D99-82B3-8A820C294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EED01-0AE5-49BA-9A09-FB1613434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02DC9-64FA-4978-8614-B83D2949104F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F2654-48FD-45E1-B0C7-2794BD35E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DE501-86A3-4810-8AC3-2D4BBDFBE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70E32-1D7B-4613-8723-B31B41317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7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EB8C6C50-E3FC-49E6-9ACA-66E6FFBD20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774752" y="201934"/>
            <a:ext cx="904009" cy="7221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1B29EA4-2B7B-4B69-A57F-4E407C9CF1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11038394" y="96981"/>
            <a:ext cx="904009" cy="72216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C5EEAFA-43A5-468C-85D1-2BC9540FEE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1" t="13030" r="66558" b="77879"/>
          <a:stretch/>
        </p:blipFill>
        <p:spPr>
          <a:xfrm>
            <a:off x="546312" y="1254176"/>
            <a:ext cx="546749" cy="623455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FEE337F4-7147-4BFF-8706-B4DAD93FF512}"/>
              </a:ext>
            </a:extLst>
          </p:cNvPr>
          <p:cNvGrpSpPr/>
          <p:nvPr/>
        </p:nvGrpSpPr>
        <p:grpSpPr>
          <a:xfrm>
            <a:off x="0" y="4404304"/>
            <a:ext cx="12344401" cy="2883807"/>
            <a:chOff x="0" y="4404304"/>
            <a:chExt cx="12344401" cy="288380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E2FEF7BE-C77C-4A7B-846B-366DA6A297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94" t="32323" r="11231" b="50707"/>
            <a:stretch/>
          </p:blipFill>
          <p:spPr>
            <a:xfrm>
              <a:off x="7394143" y="4404304"/>
              <a:ext cx="3401640" cy="2740889"/>
            </a:xfrm>
            <a:prstGeom prst="rect">
              <a:avLst/>
            </a:prstGeom>
          </p:spPr>
        </p:pic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926D4E6E-DD54-48BC-8397-EF52D39A3C34}"/>
                </a:ext>
              </a:extLst>
            </p:cNvPr>
            <p:cNvGrpSpPr/>
            <p:nvPr/>
          </p:nvGrpSpPr>
          <p:grpSpPr>
            <a:xfrm>
              <a:off x="0" y="4691499"/>
              <a:ext cx="12344401" cy="2596612"/>
              <a:chOff x="0" y="4691499"/>
              <a:chExt cx="12344401" cy="2596612"/>
            </a:xfrm>
          </p:grpSpPr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DDC9AC2F-004F-40E0-898F-917C7A9350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505" r="64160" b="9192"/>
              <a:stretch/>
            </p:blipFill>
            <p:spPr>
              <a:xfrm>
                <a:off x="10070610" y="4691499"/>
                <a:ext cx="1238173" cy="2166501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67B1AC0A-D340-44A2-9A83-F1305489E7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828" t="83232" r="12103" b="2677"/>
              <a:stretch/>
            </p:blipFill>
            <p:spPr>
              <a:xfrm>
                <a:off x="10953829" y="5642264"/>
                <a:ext cx="1238172" cy="96635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8AAF451-9525-49A1-A615-80AF759468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828" t="83232" r="12103" b="2677"/>
              <a:stretch/>
            </p:blipFill>
            <p:spPr>
              <a:xfrm>
                <a:off x="11106229" y="5794664"/>
                <a:ext cx="1238172" cy="966355"/>
              </a:xfrm>
              <a:prstGeom prst="rect">
                <a:avLst/>
              </a:prstGeom>
            </p:spPr>
          </p:pic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EA77B95B-2476-42F0-871D-7A89346DEA0C}"/>
                  </a:ext>
                </a:extLst>
              </p:cNvPr>
              <p:cNvGrpSpPr/>
              <p:nvPr/>
            </p:nvGrpSpPr>
            <p:grpSpPr>
              <a:xfrm>
                <a:off x="0" y="5004262"/>
                <a:ext cx="5085153" cy="2283849"/>
                <a:chOff x="0" y="4516892"/>
                <a:chExt cx="5085153" cy="2771220"/>
              </a:xfrm>
            </p:grpSpPr>
            <p:pic>
              <p:nvPicPr>
                <p:cNvPr id="21" name="图片 20">
                  <a:extLst>
                    <a:ext uri="{FF2B5EF4-FFF2-40B4-BE49-F238E27FC236}">
                      <a16:creationId xmlns:a16="http://schemas.microsoft.com/office/drawing/2014/main" id="{3AC466CA-BD73-4FC1-A7A2-2B97C1AF11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0505" r="64160" b="9192"/>
                <a:stretch/>
              </p:blipFill>
              <p:spPr>
                <a:xfrm>
                  <a:off x="0" y="4588764"/>
                  <a:ext cx="1639375" cy="2078182"/>
                </a:xfrm>
                <a:prstGeom prst="rect">
                  <a:avLst/>
                </a:prstGeom>
              </p:spPr>
            </p:pic>
            <p:pic>
              <p:nvPicPr>
                <p:cNvPr id="23" name="图片 22">
                  <a:extLst>
                    <a:ext uri="{FF2B5EF4-FFF2-40B4-BE49-F238E27FC236}">
                      <a16:creationId xmlns:a16="http://schemas.microsoft.com/office/drawing/2014/main" id="{CF955CB9-31A7-4D60-8E9C-4AB17CD48E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4" t="69697" r="34629" b="11515"/>
                <a:stretch/>
              </p:blipFill>
              <p:spPr>
                <a:xfrm>
                  <a:off x="2121390" y="5728300"/>
                  <a:ext cx="1402773" cy="1288473"/>
                </a:xfrm>
                <a:prstGeom prst="rect">
                  <a:avLst/>
                </a:prstGeom>
              </p:spPr>
            </p:pic>
            <p:pic>
              <p:nvPicPr>
                <p:cNvPr id="24" name="图片 23">
                  <a:extLst>
                    <a:ext uri="{FF2B5EF4-FFF2-40B4-BE49-F238E27FC236}">
                      <a16:creationId xmlns:a16="http://schemas.microsoft.com/office/drawing/2014/main" id="{815671FA-884D-4AFD-8FCD-0E4EB3BDF1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4" t="69697" r="34629" b="11515"/>
                <a:stretch/>
              </p:blipFill>
              <p:spPr>
                <a:xfrm>
                  <a:off x="2999684" y="4516892"/>
                  <a:ext cx="1402773" cy="2771220"/>
                </a:xfrm>
                <a:prstGeom prst="rect">
                  <a:avLst/>
                </a:prstGeom>
              </p:spPr>
            </p:pic>
            <p:pic>
              <p:nvPicPr>
                <p:cNvPr id="26" name="图片 25">
                  <a:extLst>
                    <a:ext uri="{FF2B5EF4-FFF2-40B4-BE49-F238E27FC236}">
                      <a16:creationId xmlns:a16="http://schemas.microsoft.com/office/drawing/2014/main" id="{C4D5EAB6-B49F-40EF-8237-E28543CC3B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0505" r="64160" b="9192"/>
                <a:stretch/>
              </p:blipFill>
              <p:spPr>
                <a:xfrm>
                  <a:off x="3846980" y="5340645"/>
                  <a:ext cx="1238173" cy="1569591"/>
                </a:xfrm>
                <a:prstGeom prst="rect">
                  <a:avLst/>
                </a:prstGeom>
              </p:spPr>
            </p:pic>
          </p:grpSp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6355B9DD-4EC8-4C95-8BB6-5079B4C99B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97" t="21717" r="43942" b="61162"/>
              <a:stretch/>
            </p:blipFill>
            <p:spPr>
              <a:xfrm>
                <a:off x="4709235" y="4938833"/>
                <a:ext cx="3481512" cy="1957267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A866C5CC-C8CD-4A74-85BB-01B52E1914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505" r="64160" b="9192"/>
              <a:stretch/>
            </p:blipFill>
            <p:spPr>
              <a:xfrm>
                <a:off x="1270946" y="5577302"/>
                <a:ext cx="1238173" cy="1293549"/>
              </a:xfrm>
              <a:prstGeom prst="rect">
                <a:avLst/>
              </a:prstGeom>
            </p:spPr>
          </p:pic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388446E4-D1B9-45D7-92B8-F3618BCBE9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 r="84605" b="75454"/>
          <a:stretch/>
        </p:blipFill>
        <p:spPr>
          <a:xfrm>
            <a:off x="8966361" y="1429402"/>
            <a:ext cx="1084876" cy="8964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A51AB4-DCD6-425D-8B76-EB271EE99521}"/>
              </a:ext>
            </a:extLst>
          </p:cNvPr>
          <p:cNvSpPr txBox="1"/>
          <p:nvPr/>
        </p:nvSpPr>
        <p:spPr>
          <a:xfrm>
            <a:off x="2085886" y="602378"/>
            <a:ext cx="8262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sáu</a:t>
            </a:r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18 </a:t>
            </a:r>
            <a:r>
              <a:rPr 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sz="3600" b="1" u="sng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b="1" u="sng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3600" b="1" u="sng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u="sng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xã</a:t>
            </a:r>
            <a:r>
              <a:rPr lang="en-US" sz="3600" b="1" u="sng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hội</a:t>
            </a:r>
            <a:endParaRPr lang="en-US" sz="3600" b="1" u="sng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động</a:t>
            </a:r>
            <a:endParaRPr lang="en-US" sz="36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2FD968FE-3E52-46A1-A9F9-0B70BBFE09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>
          <a:xfrm rot="5400000">
            <a:off x="2663422" y="-2663423"/>
            <a:ext cx="6865153" cy="121920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B8C6C50-E3FC-49E6-9ACA-66E6FFBD20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819687" y="155335"/>
            <a:ext cx="904009" cy="7221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1B29EA4-2B7B-4B69-A57F-4E407C9CF1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11147873" y="96981"/>
            <a:ext cx="904009" cy="72216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C5EEAFA-43A5-468C-85D1-2BC9540FEE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1" t="13030" r="66558" b="77879"/>
          <a:stretch/>
        </p:blipFill>
        <p:spPr>
          <a:xfrm>
            <a:off x="121810" y="877503"/>
            <a:ext cx="579569" cy="62345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99BDDCF-1118-487F-854A-92658E46A3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6" t="63081" r="15319" b="23737"/>
          <a:stretch/>
        </p:blipFill>
        <p:spPr>
          <a:xfrm>
            <a:off x="10585445" y="2898535"/>
            <a:ext cx="1919200" cy="2011695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FEE337F4-7147-4BFF-8706-B4DAD93FF512}"/>
              </a:ext>
            </a:extLst>
          </p:cNvPr>
          <p:cNvGrpSpPr/>
          <p:nvPr/>
        </p:nvGrpSpPr>
        <p:grpSpPr>
          <a:xfrm>
            <a:off x="0" y="4404304"/>
            <a:ext cx="12344401" cy="2883807"/>
            <a:chOff x="0" y="4404304"/>
            <a:chExt cx="12344401" cy="288380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E2FEF7BE-C77C-4A7B-846B-366DA6A297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94" t="32323" r="11231" b="50707"/>
            <a:stretch/>
          </p:blipFill>
          <p:spPr>
            <a:xfrm>
              <a:off x="7394143" y="4404304"/>
              <a:ext cx="3401640" cy="2740889"/>
            </a:xfrm>
            <a:prstGeom prst="rect">
              <a:avLst/>
            </a:prstGeom>
          </p:spPr>
        </p:pic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926D4E6E-DD54-48BC-8397-EF52D39A3C34}"/>
                </a:ext>
              </a:extLst>
            </p:cNvPr>
            <p:cNvGrpSpPr/>
            <p:nvPr/>
          </p:nvGrpSpPr>
          <p:grpSpPr>
            <a:xfrm>
              <a:off x="0" y="4631488"/>
              <a:ext cx="12344401" cy="2656623"/>
              <a:chOff x="0" y="4631488"/>
              <a:chExt cx="12344401" cy="2656623"/>
            </a:xfrm>
          </p:grpSpPr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DDC9AC2F-004F-40E0-898F-917C7A9350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505" r="64160" b="9192"/>
              <a:stretch/>
            </p:blipFill>
            <p:spPr>
              <a:xfrm>
                <a:off x="10948183" y="4631488"/>
                <a:ext cx="1238173" cy="2166501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67B1AC0A-D340-44A2-9A83-F1305489E7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828" t="83232" r="12103" b="2677"/>
              <a:stretch/>
            </p:blipFill>
            <p:spPr>
              <a:xfrm>
                <a:off x="10953829" y="5642264"/>
                <a:ext cx="1238172" cy="96635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8AAF451-9525-49A1-A615-80AF759468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828" t="83232" r="12103" b="2677"/>
              <a:stretch/>
            </p:blipFill>
            <p:spPr>
              <a:xfrm>
                <a:off x="11106229" y="5794664"/>
                <a:ext cx="1238172" cy="966355"/>
              </a:xfrm>
              <a:prstGeom prst="rect">
                <a:avLst/>
              </a:prstGeom>
            </p:spPr>
          </p:pic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EA77B95B-2476-42F0-871D-7A89346DEA0C}"/>
                  </a:ext>
                </a:extLst>
              </p:cNvPr>
              <p:cNvGrpSpPr/>
              <p:nvPr/>
            </p:nvGrpSpPr>
            <p:grpSpPr>
              <a:xfrm>
                <a:off x="0" y="5004262"/>
                <a:ext cx="5085153" cy="2283849"/>
                <a:chOff x="0" y="4516892"/>
                <a:chExt cx="5085153" cy="2771220"/>
              </a:xfrm>
            </p:grpSpPr>
            <p:pic>
              <p:nvPicPr>
                <p:cNvPr id="21" name="图片 20">
                  <a:extLst>
                    <a:ext uri="{FF2B5EF4-FFF2-40B4-BE49-F238E27FC236}">
                      <a16:creationId xmlns:a16="http://schemas.microsoft.com/office/drawing/2014/main" id="{3AC466CA-BD73-4FC1-A7A2-2B97C1AF11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0505" r="64160" b="9192"/>
                <a:stretch/>
              </p:blipFill>
              <p:spPr>
                <a:xfrm>
                  <a:off x="0" y="4588764"/>
                  <a:ext cx="1639375" cy="2078182"/>
                </a:xfrm>
                <a:prstGeom prst="rect">
                  <a:avLst/>
                </a:prstGeom>
              </p:spPr>
            </p:pic>
            <p:pic>
              <p:nvPicPr>
                <p:cNvPr id="23" name="图片 22">
                  <a:extLst>
                    <a:ext uri="{FF2B5EF4-FFF2-40B4-BE49-F238E27FC236}">
                      <a16:creationId xmlns:a16="http://schemas.microsoft.com/office/drawing/2014/main" id="{CF955CB9-31A7-4D60-8E9C-4AB17CD48E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4" t="69697" r="34629" b="11515"/>
                <a:stretch/>
              </p:blipFill>
              <p:spPr>
                <a:xfrm>
                  <a:off x="2121390" y="5728300"/>
                  <a:ext cx="1402773" cy="1288473"/>
                </a:xfrm>
                <a:prstGeom prst="rect">
                  <a:avLst/>
                </a:prstGeom>
              </p:spPr>
            </p:pic>
            <p:pic>
              <p:nvPicPr>
                <p:cNvPr id="24" name="图片 23">
                  <a:extLst>
                    <a:ext uri="{FF2B5EF4-FFF2-40B4-BE49-F238E27FC236}">
                      <a16:creationId xmlns:a16="http://schemas.microsoft.com/office/drawing/2014/main" id="{815671FA-884D-4AFD-8FCD-0E4EB3BDF1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4" t="69697" r="34629" b="11515"/>
                <a:stretch/>
              </p:blipFill>
              <p:spPr>
                <a:xfrm>
                  <a:off x="2999684" y="4516892"/>
                  <a:ext cx="1402773" cy="2771220"/>
                </a:xfrm>
                <a:prstGeom prst="rect">
                  <a:avLst/>
                </a:prstGeom>
              </p:spPr>
            </p:pic>
            <p:pic>
              <p:nvPicPr>
                <p:cNvPr id="26" name="图片 25">
                  <a:extLst>
                    <a:ext uri="{FF2B5EF4-FFF2-40B4-BE49-F238E27FC236}">
                      <a16:creationId xmlns:a16="http://schemas.microsoft.com/office/drawing/2014/main" id="{C4D5EAB6-B49F-40EF-8237-E28543CC3B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0505" r="64160" b="9192"/>
                <a:stretch/>
              </p:blipFill>
              <p:spPr>
                <a:xfrm>
                  <a:off x="3846980" y="5340645"/>
                  <a:ext cx="1238173" cy="1569591"/>
                </a:xfrm>
                <a:prstGeom prst="rect">
                  <a:avLst/>
                </a:prstGeom>
              </p:spPr>
            </p:pic>
          </p:grpSp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6355B9DD-4EC8-4C95-8BB6-5079B4C99B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97" t="21717" r="43942" b="61162"/>
              <a:stretch/>
            </p:blipFill>
            <p:spPr>
              <a:xfrm>
                <a:off x="4709235" y="4938833"/>
                <a:ext cx="3481512" cy="1957267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A866C5CC-C8CD-4A74-85BB-01B52E1914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505" r="64160" b="9192"/>
              <a:stretch/>
            </p:blipFill>
            <p:spPr>
              <a:xfrm>
                <a:off x="1270946" y="5577302"/>
                <a:ext cx="1238173" cy="1293549"/>
              </a:xfrm>
              <a:prstGeom prst="rect">
                <a:avLst/>
              </a:prstGeom>
            </p:spPr>
          </p:pic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388446E4-D1B9-45D7-92B8-F3618BCBE9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 r="84605" b="75454"/>
          <a:stretch/>
        </p:blipFill>
        <p:spPr>
          <a:xfrm>
            <a:off x="10405745" y="687372"/>
            <a:ext cx="1084876" cy="89645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35A6773-80C6-44CF-8C76-AAD69F9E0515}"/>
              </a:ext>
            </a:extLst>
          </p:cNvPr>
          <p:cNvSpPr/>
          <p:nvPr/>
        </p:nvSpPr>
        <p:spPr>
          <a:xfrm>
            <a:off x="1497496" y="1351722"/>
            <a:ext cx="9087947" cy="27408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bg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– VẬN DỤNG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2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E7E006F1-1048-4ACC-883D-DBDAFB5B0D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6" t="63081" r="15319" b="23737"/>
          <a:stretch/>
        </p:blipFill>
        <p:spPr>
          <a:xfrm>
            <a:off x="597171" y="0"/>
            <a:ext cx="1305736" cy="13686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D2BCAE-DF4E-4B7E-9764-4BF2FD7F8DED}"/>
              </a:ext>
            </a:extLst>
          </p:cNvPr>
          <p:cNvSpPr txBox="1"/>
          <p:nvPr/>
        </p:nvSpPr>
        <p:spPr>
          <a:xfrm>
            <a:off x="1902907" y="346402"/>
            <a:ext cx="8460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7F176C-7EDC-4485-B6C5-6FF40CFBA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7" y="1300225"/>
            <a:ext cx="9334936" cy="51422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B47276-DC81-4E7A-B480-2883DAAA9C2A}"/>
              </a:ext>
            </a:extLst>
          </p:cNvPr>
          <p:cNvSpPr/>
          <p:nvPr/>
        </p:nvSpPr>
        <p:spPr>
          <a:xfrm>
            <a:off x="199197" y="2717005"/>
            <a:ext cx="9334936" cy="378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Giải Tự nhiên và Xã hội lớp 2 Bài 16: Cơ quan hô hấp - Hay nhất Cánh diều">
            <a:extLst>
              <a:ext uri="{FF2B5EF4-FFF2-40B4-BE49-F238E27FC236}">
                <a16:creationId xmlns:a16="http://schemas.microsoft.com/office/drawing/2014/main" id="{CD8AFFCF-AFDE-4F85-BA58-58D8C3F27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97" y="1300225"/>
            <a:ext cx="9215666" cy="504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0BEDC9-5112-4AF9-ADF5-6DA08CA28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4864" y="1788617"/>
            <a:ext cx="2671120" cy="353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8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EB8C6C50-E3FC-49E6-9ACA-66E6FFBD20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774752" y="201934"/>
            <a:ext cx="904009" cy="7221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1B29EA4-2B7B-4B69-A57F-4E407C9CF1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11038394" y="96981"/>
            <a:ext cx="904009" cy="72216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C5EEAFA-43A5-468C-85D1-2BC9540FEE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1" t="13030" r="66558" b="77879"/>
          <a:stretch/>
        </p:blipFill>
        <p:spPr>
          <a:xfrm>
            <a:off x="546312" y="1254176"/>
            <a:ext cx="546749" cy="6234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797455C-489A-4131-AF76-33F3EFC82B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4" t="41971" r="44170" b="50000"/>
          <a:stretch/>
        </p:blipFill>
        <p:spPr>
          <a:xfrm>
            <a:off x="3813031" y="3198954"/>
            <a:ext cx="4280183" cy="141781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388446E4-D1B9-45D7-92B8-F3618BCBE9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 r="84605" b="75454"/>
          <a:stretch/>
        </p:blipFill>
        <p:spPr>
          <a:xfrm>
            <a:off x="10278326" y="1117674"/>
            <a:ext cx="1084876" cy="89645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1AD271-4737-4861-9062-C29B347516B8}"/>
              </a:ext>
            </a:extLst>
          </p:cNvPr>
          <p:cNvSpPr/>
          <p:nvPr/>
        </p:nvSpPr>
        <p:spPr>
          <a:xfrm>
            <a:off x="927113" y="806551"/>
            <a:ext cx="11015290" cy="16195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l-NL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Phổi của chúng ta mềm, xốp và co dãn được</a:t>
            </a:r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.Khi hít vào, phổi nở ra và chứa đầy không khí. Khi thở ra, phổi co lại và đẩy không khí ra ngoài</a:t>
            </a:r>
            <a:endParaRPr lang="en-US" sz="2800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AACF19A1-094D-45F9-A364-D4D800B75118}"/>
              </a:ext>
            </a:extLst>
          </p:cNvPr>
          <p:cNvSpPr/>
          <p:nvPr/>
        </p:nvSpPr>
        <p:spPr>
          <a:xfrm>
            <a:off x="1419845" y="274116"/>
            <a:ext cx="3052265" cy="722168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A8DB3-AD37-427A-BC41-B205418F0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34895">
            <a:off x="257917" y="2824309"/>
            <a:ext cx="1033670" cy="103367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513459-C7BF-4CFA-ADF8-05783EA03FF5}"/>
              </a:ext>
            </a:extLst>
          </p:cNvPr>
          <p:cNvSpPr/>
          <p:nvPr/>
        </p:nvSpPr>
        <p:spPr>
          <a:xfrm>
            <a:off x="927113" y="3561290"/>
            <a:ext cx="11015290" cy="25312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Cơ quan hô hấp bao gồm mũi, khí quản, phế quản và phổi.</a:t>
            </a:r>
          </a:p>
          <a:p>
            <a:pPr algn="just">
              <a:lnSpc>
                <a:spcPct val="150000"/>
              </a:lnSpc>
            </a:pP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Mũi, khí quản, phế quản có chức năng dẫn khí. Phổi có chức năng trao đổi khí.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615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2FD968FE-3E52-46A1-A9F9-0B70BBFE09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>
          <a:xfrm rot="5400000">
            <a:off x="2663422" y="-2663423"/>
            <a:ext cx="6865153" cy="121920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B8C6C50-E3FC-49E6-9ACA-66E6FFBD20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819687" y="155335"/>
            <a:ext cx="904009" cy="7221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1B29EA4-2B7B-4B69-A57F-4E407C9CF1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11147873" y="96981"/>
            <a:ext cx="904009" cy="72216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C5EEAFA-43A5-468C-85D1-2BC9540FEE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1" t="13030" r="66558" b="77879"/>
          <a:stretch/>
        </p:blipFill>
        <p:spPr>
          <a:xfrm>
            <a:off x="121810" y="877503"/>
            <a:ext cx="579569" cy="62345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99BDDCF-1118-487F-854A-92658E46A3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6" t="63081" r="15319" b="23737"/>
          <a:stretch/>
        </p:blipFill>
        <p:spPr>
          <a:xfrm>
            <a:off x="10585445" y="2898535"/>
            <a:ext cx="1919200" cy="2011695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FEE337F4-7147-4BFF-8706-B4DAD93FF512}"/>
              </a:ext>
            </a:extLst>
          </p:cNvPr>
          <p:cNvGrpSpPr/>
          <p:nvPr/>
        </p:nvGrpSpPr>
        <p:grpSpPr>
          <a:xfrm>
            <a:off x="0" y="4404304"/>
            <a:ext cx="12344401" cy="2883807"/>
            <a:chOff x="0" y="4404304"/>
            <a:chExt cx="12344401" cy="288380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E2FEF7BE-C77C-4A7B-846B-366DA6A297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94" t="32323" r="11231" b="50707"/>
            <a:stretch/>
          </p:blipFill>
          <p:spPr>
            <a:xfrm>
              <a:off x="7394143" y="4404304"/>
              <a:ext cx="3401640" cy="2740889"/>
            </a:xfrm>
            <a:prstGeom prst="rect">
              <a:avLst/>
            </a:prstGeom>
          </p:spPr>
        </p:pic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926D4E6E-DD54-48BC-8397-EF52D39A3C34}"/>
                </a:ext>
              </a:extLst>
            </p:cNvPr>
            <p:cNvGrpSpPr/>
            <p:nvPr/>
          </p:nvGrpSpPr>
          <p:grpSpPr>
            <a:xfrm>
              <a:off x="0" y="4631488"/>
              <a:ext cx="12344401" cy="2656623"/>
              <a:chOff x="0" y="4631488"/>
              <a:chExt cx="12344401" cy="2656623"/>
            </a:xfrm>
          </p:grpSpPr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DDC9AC2F-004F-40E0-898F-917C7A9350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505" r="64160" b="9192"/>
              <a:stretch/>
            </p:blipFill>
            <p:spPr>
              <a:xfrm>
                <a:off x="10948183" y="4631488"/>
                <a:ext cx="1238173" cy="2166501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67B1AC0A-D340-44A2-9A83-F1305489E7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828" t="83232" r="12103" b="2677"/>
              <a:stretch/>
            </p:blipFill>
            <p:spPr>
              <a:xfrm>
                <a:off x="10953829" y="5642264"/>
                <a:ext cx="1238172" cy="96635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8AAF451-9525-49A1-A615-80AF759468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828" t="83232" r="12103" b="2677"/>
              <a:stretch/>
            </p:blipFill>
            <p:spPr>
              <a:xfrm>
                <a:off x="11106229" y="5794664"/>
                <a:ext cx="1238172" cy="966355"/>
              </a:xfrm>
              <a:prstGeom prst="rect">
                <a:avLst/>
              </a:prstGeom>
            </p:spPr>
          </p:pic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EA77B95B-2476-42F0-871D-7A89346DEA0C}"/>
                  </a:ext>
                </a:extLst>
              </p:cNvPr>
              <p:cNvGrpSpPr/>
              <p:nvPr/>
            </p:nvGrpSpPr>
            <p:grpSpPr>
              <a:xfrm>
                <a:off x="0" y="5004262"/>
                <a:ext cx="5085153" cy="2283849"/>
                <a:chOff x="0" y="4516892"/>
                <a:chExt cx="5085153" cy="2771220"/>
              </a:xfrm>
            </p:grpSpPr>
            <p:pic>
              <p:nvPicPr>
                <p:cNvPr id="21" name="图片 20">
                  <a:extLst>
                    <a:ext uri="{FF2B5EF4-FFF2-40B4-BE49-F238E27FC236}">
                      <a16:creationId xmlns:a16="http://schemas.microsoft.com/office/drawing/2014/main" id="{3AC466CA-BD73-4FC1-A7A2-2B97C1AF11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0505" r="64160" b="9192"/>
                <a:stretch/>
              </p:blipFill>
              <p:spPr>
                <a:xfrm>
                  <a:off x="0" y="4588764"/>
                  <a:ext cx="1639375" cy="2078182"/>
                </a:xfrm>
                <a:prstGeom prst="rect">
                  <a:avLst/>
                </a:prstGeom>
              </p:spPr>
            </p:pic>
            <p:pic>
              <p:nvPicPr>
                <p:cNvPr id="23" name="图片 22">
                  <a:extLst>
                    <a:ext uri="{FF2B5EF4-FFF2-40B4-BE49-F238E27FC236}">
                      <a16:creationId xmlns:a16="http://schemas.microsoft.com/office/drawing/2014/main" id="{CF955CB9-31A7-4D60-8E9C-4AB17CD48E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4" t="69697" r="34629" b="11515"/>
                <a:stretch/>
              </p:blipFill>
              <p:spPr>
                <a:xfrm>
                  <a:off x="2121390" y="5728300"/>
                  <a:ext cx="1402773" cy="1288473"/>
                </a:xfrm>
                <a:prstGeom prst="rect">
                  <a:avLst/>
                </a:prstGeom>
              </p:spPr>
            </p:pic>
            <p:pic>
              <p:nvPicPr>
                <p:cNvPr id="24" name="图片 23">
                  <a:extLst>
                    <a:ext uri="{FF2B5EF4-FFF2-40B4-BE49-F238E27FC236}">
                      <a16:creationId xmlns:a16="http://schemas.microsoft.com/office/drawing/2014/main" id="{815671FA-884D-4AFD-8FCD-0E4EB3BDF1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4" t="69697" r="34629" b="11515"/>
                <a:stretch/>
              </p:blipFill>
              <p:spPr>
                <a:xfrm>
                  <a:off x="2999684" y="4516892"/>
                  <a:ext cx="1402773" cy="2771220"/>
                </a:xfrm>
                <a:prstGeom prst="rect">
                  <a:avLst/>
                </a:prstGeom>
              </p:spPr>
            </p:pic>
            <p:pic>
              <p:nvPicPr>
                <p:cNvPr id="26" name="图片 25">
                  <a:extLst>
                    <a:ext uri="{FF2B5EF4-FFF2-40B4-BE49-F238E27FC236}">
                      <a16:creationId xmlns:a16="http://schemas.microsoft.com/office/drawing/2014/main" id="{C4D5EAB6-B49F-40EF-8237-E28543CC3B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0505" r="64160" b="9192"/>
                <a:stretch/>
              </p:blipFill>
              <p:spPr>
                <a:xfrm>
                  <a:off x="3846980" y="5340645"/>
                  <a:ext cx="1238173" cy="1569591"/>
                </a:xfrm>
                <a:prstGeom prst="rect">
                  <a:avLst/>
                </a:prstGeom>
              </p:spPr>
            </p:pic>
          </p:grpSp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6355B9DD-4EC8-4C95-8BB6-5079B4C99B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97" t="21717" r="43942" b="61162"/>
              <a:stretch/>
            </p:blipFill>
            <p:spPr>
              <a:xfrm>
                <a:off x="4709235" y="4938833"/>
                <a:ext cx="3481512" cy="1957267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A866C5CC-C8CD-4A74-85BB-01B52E1914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505" r="64160" b="9192"/>
              <a:stretch/>
            </p:blipFill>
            <p:spPr>
              <a:xfrm>
                <a:off x="1270946" y="5577302"/>
                <a:ext cx="1238173" cy="1293549"/>
              </a:xfrm>
              <a:prstGeom prst="rect">
                <a:avLst/>
              </a:prstGeom>
            </p:spPr>
          </p:pic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388446E4-D1B9-45D7-92B8-F3618BCBE9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 r="84605" b="75454"/>
          <a:stretch/>
        </p:blipFill>
        <p:spPr>
          <a:xfrm>
            <a:off x="10405745" y="687372"/>
            <a:ext cx="1084876" cy="8964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E29875-24CA-4004-9002-6EC9B630C1F8}"/>
              </a:ext>
            </a:extLst>
          </p:cNvPr>
          <p:cNvSpPr/>
          <p:nvPr/>
        </p:nvSpPr>
        <p:spPr>
          <a:xfrm>
            <a:off x="1497496" y="1351722"/>
            <a:ext cx="9087947" cy="27408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bg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0239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EB8C6C50-E3FC-49E6-9ACA-66E6FFBD20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774752" y="201934"/>
            <a:ext cx="904009" cy="7221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1B29EA4-2B7B-4B69-A57F-4E407C9CF1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11038394" y="96981"/>
            <a:ext cx="904009" cy="72216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C5EEAFA-43A5-468C-85D1-2BC9540FEE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1" t="13030" r="66558" b="77879"/>
          <a:stretch/>
        </p:blipFill>
        <p:spPr>
          <a:xfrm>
            <a:off x="546312" y="1254176"/>
            <a:ext cx="546749" cy="6234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797455C-489A-4131-AF76-33F3EFC82B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4" t="41971" r="44170" b="50000"/>
          <a:stretch/>
        </p:blipFill>
        <p:spPr>
          <a:xfrm>
            <a:off x="3813031" y="3198954"/>
            <a:ext cx="4280183" cy="141781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388446E4-D1B9-45D7-92B8-F3618BCBE9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 r="84605" b="75454"/>
          <a:stretch/>
        </p:blipFill>
        <p:spPr>
          <a:xfrm>
            <a:off x="8966361" y="1429402"/>
            <a:ext cx="1084876" cy="8964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A6D768-D303-4C02-A1EC-839E5CCED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8761" y="1429402"/>
            <a:ext cx="9359634" cy="50113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615532-A53F-4CEF-9FA1-93BCECDF0BD4}"/>
              </a:ext>
            </a:extLst>
          </p:cNvPr>
          <p:cNvSpPr/>
          <p:nvPr/>
        </p:nvSpPr>
        <p:spPr>
          <a:xfrm>
            <a:off x="1559491" y="525183"/>
            <a:ext cx="9359633" cy="7221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9666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EB8C6C50-E3FC-49E6-9ACA-66E6FFBD20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774752" y="201934"/>
            <a:ext cx="904009" cy="7221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1B29EA4-2B7B-4B69-A57F-4E407C9CF1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11038394" y="96981"/>
            <a:ext cx="904009" cy="72216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C5EEAFA-43A5-468C-85D1-2BC9540FEE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1" t="13030" r="66558" b="77879"/>
          <a:stretch/>
        </p:blipFill>
        <p:spPr>
          <a:xfrm>
            <a:off x="546312" y="1254176"/>
            <a:ext cx="546749" cy="6234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797455C-489A-4131-AF76-33F3EFC82B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4" t="41971" r="44170" b="50000"/>
          <a:stretch/>
        </p:blipFill>
        <p:spPr>
          <a:xfrm>
            <a:off x="3813031" y="3198954"/>
            <a:ext cx="4280183" cy="141781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388446E4-D1B9-45D7-92B8-F3618BCBE9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 r="84605" b="75454"/>
          <a:stretch/>
        </p:blipFill>
        <p:spPr>
          <a:xfrm>
            <a:off x="10278326" y="1117674"/>
            <a:ext cx="1084876" cy="89645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1AD271-4737-4861-9062-C29B347516B8}"/>
              </a:ext>
            </a:extLst>
          </p:cNvPr>
          <p:cNvSpPr/>
          <p:nvPr/>
        </p:nvSpPr>
        <p:spPr>
          <a:xfrm>
            <a:off x="1364975" y="2312657"/>
            <a:ext cx="9780104" cy="19745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l-NL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Thở là quá trình trao đổi khí giữa cơ thể và môi trường. Quá trình này được thực hiện bởi cơ quan hô hấp.</a:t>
            </a:r>
            <a:endParaRPr lang="en-US" sz="3200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AACF19A1-094D-45F9-A364-D4D800B75118}"/>
              </a:ext>
            </a:extLst>
          </p:cNvPr>
          <p:cNvSpPr/>
          <p:nvPr/>
        </p:nvSpPr>
        <p:spPr>
          <a:xfrm>
            <a:off x="1678761" y="1361869"/>
            <a:ext cx="3052265" cy="1031523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824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2FD968FE-3E52-46A1-A9F9-0B70BBFE09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>
          <a:xfrm rot="5400000">
            <a:off x="2663422" y="-2663423"/>
            <a:ext cx="6865153" cy="121920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B8C6C50-E3FC-49E6-9ACA-66E6FFBD20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819687" y="155335"/>
            <a:ext cx="904009" cy="7221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1B29EA4-2B7B-4B69-A57F-4E407C9CF1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11147873" y="96981"/>
            <a:ext cx="904009" cy="72216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C5EEAFA-43A5-468C-85D1-2BC9540FEE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1" t="13030" r="66558" b="77879"/>
          <a:stretch/>
        </p:blipFill>
        <p:spPr>
          <a:xfrm>
            <a:off x="121810" y="877503"/>
            <a:ext cx="579569" cy="62345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99BDDCF-1118-487F-854A-92658E46A3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6" t="63081" r="15319" b="23737"/>
          <a:stretch/>
        </p:blipFill>
        <p:spPr>
          <a:xfrm>
            <a:off x="10585445" y="2898535"/>
            <a:ext cx="1919200" cy="2011695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FEE337F4-7147-4BFF-8706-B4DAD93FF512}"/>
              </a:ext>
            </a:extLst>
          </p:cNvPr>
          <p:cNvGrpSpPr/>
          <p:nvPr/>
        </p:nvGrpSpPr>
        <p:grpSpPr>
          <a:xfrm>
            <a:off x="0" y="4404304"/>
            <a:ext cx="12344401" cy="2883807"/>
            <a:chOff x="0" y="4404304"/>
            <a:chExt cx="12344401" cy="288380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E2FEF7BE-C77C-4A7B-846B-366DA6A297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94" t="32323" r="11231" b="50707"/>
            <a:stretch/>
          </p:blipFill>
          <p:spPr>
            <a:xfrm>
              <a:off x="7394143" y="4404304"/>
              <a:ext cx="3401640" cy="2740889"/>
            </a:xfrm>
            <a:prstGeom prst="rect">
              <a:avLst/>
            </a:prstGeom>
          </p:spPr>
        </p:pic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926D4E6E-DD54-48BC-8397-EF52D39A3C34}"/>
                </a:ext>
              </a:extLst>
            </p:cNvPr>
            <p:cNvGrpSpPr/>
            <p:nvPr/>
          </p:nvGrpSpPr>
          <p:grpSpPr>
            <a:xfrm>
              <a:off x="0" y="4631488"/>
              <a:ext cx="12344401" cy="2656623"/>
              <a:chOff x="0" y="4631488"/>
              <a:chExt cx="12344401" cy="2656623"/>
            </a:xfrm>
          </p:grpSpPr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DDC9AC2F-004F-40E0-898F-917C7A9350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505" r="64160" b="9192"/>
              <a:stretch/>
            </p:blipFill>
            <p:spPr>
              <a:xfrm>
                <a:off x="10948183" y="4631488"/>
                <a:ext cx="1238173" cy="2166501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67B1AC0A-D340-44A2-9A83-F1305489E7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828" t="83232" r="12103" b="2677"/>
              <a:stretch/>
            </p:blipFill>
            <p:spPr>
              <a:xfrm>
                <a:off x="10953829" y="5642264"/>
                <a:ext cx="1238172" cy="96635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8AAF451-9525-49A1-A615-80AF759468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828" t="83232" r="12103" b="2677"/>
              <a:stretch/>
            </p:blipFill>
            <p:spPr>
              <a:xfrm>
                <a:off x="11106229" y="5794664"/>
                <a:ext cx="1238172" cy="966355"/>
              </a:xfrm>
              <a:prstGeom prst="rect">
                <a:avLst/>
              </a:prstGeom>
            </p:spPr>
          </p:pic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EA77B95B-2476-42F0-871D-7A89346DEA0C}"/>
                  </a:ext>
                </a:extLst>
              </p:cNvPr>
              <p:cNvGrpSpPr/>
              <p:nvPr/>
            </p:nvGrpSpPr>
            <p:grpSpPr>
              <a:xfrm>
                <a:off x="0" y="5004262"/>
                <a:ext cx="5085153" cy="2283849"/>
                <a:chOff x="0" y="4516892"/>
                <a:chExt cx="5085153" cy="2771220"/>
              </a:xfrm>
            </p:grpSpPr>
            <p:pic>
              <p:nvPicPr>
                <p:cNvPr id="21" name="图片 20">
                  <a:extLst>
                    <a:ext uri="{FF2B5EF4-FFF2-40B4-BE49-F238E27FC236}">
                      <a16:creationId xmlns:a16="http://schemas.microsoft.com/office/drawing/2014/main" id="{3AC466CA-BD73-4FC1-A7A2-2B97C1AF11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0505" r="64160" b="9192"/>
                <a:stretch/>
              </p:blipFill>
              <p:spPr>
                <a:xfrm>
                  <a:off x="0" y="4588764"/>
                  <a:ext cx="1639375" cy="2078182"/>
                </a:xfrm>
                <a:prstGeom prst="rect">
                  <a:avLst/>
                </a:prstGeom>
              </p:spPr>
            </p:pic>
            <p:pic>
              <p:nvPicPr>
                <p:cNvPr id="23" name="图片 22">
                  <a:extLst>
                    <a:ext uri="{FF2B5EF4-FFF2-40B4-BE49-F238E27FC236}">
                      <a16:creationId xmlns:a16="http://schemas.microsoft.com/office/drawing/2014/main" id="{CF955CB9-31A7-4D60-8E9C-4AB17CD48E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4" t="69697" r="34629" b="11515"/>
                <a:stretch/>
              </p:blipFill>
              <p:spPr>
                <a:xfrm>
                  <a:off x="2121390" y="5728300"/>
                  <a:ext cx="1402773" cy="1288473"/>
                </a:xfrm>
                <a:prstGeom prst="rect">
                  <a:avLst/>
                </a:prstGeom>
              </p:spPr>
            </p:pic>
            <p:pic>
              <p:nvPicPr>
                <p:cNvPr id="24" name="图片 23">
                  <a:extLst>
                    <a:ext uri="{FF2B5EF4-FFF2-40B4-BE49-F238E27FC236}">
                      <a16:creationId xmlns:a16="http://schemas.microsoft.com/office/drawing/2014/main" id="{815671FA-884D-4AFD-8FCD-0E4EB3BDF1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4" t="69697" r="34629" b="11515"/>
                <a:stretch/>
              </p:blipFill>
              <p:spPr>
                <a:xfrm>
                  <a:off x="2999684" y="4516892"/>
                  <a:ext cx="1402773" cy="2771220"/>
                </a:xfrm>
                <a:prstGeom prst="rect">
                  <a:avLst/>
                </a:prstGeom>
              </p:spPr>
            </p:pic>
            <p:pic>
              <p:nvPicPr>
                <p:cNvPr id="26" name="图片 25">
                  <a:extLst>
                    <a:ext uri="{FF2B5EF4-FFF2-40B4-BE49-F238E27FC236}">
                      <a16:creationId xmlns:a16="http://schemas.microsoft.com/office/drawing/2014/main" id="{C4D5EAB6-B49F-40EF-8237-E28543CC3B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0505" r="64160" b="9192"/>
                <a:stretch/>
              </p:blipFill>
              <p:spPr>
                <a:xfrm>
                  <a:off x="3846980" y="5340645"/>
                  <a:ext cx="1238173" cy="1569591"/>
                </a:xfrm>
                <a:prstGeom prst="rect">
                  <a:avLst/>
                </a:prstGeom>
              </p:spPr>
            </p:pic>
          </p:grpSp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6355B9DD-4EC8-4C95-8BB6-5079B4C99B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97" t="21717" r="43942" b="61162"/>
              <a:stretch/>
            </p:blipFill>
            <p:spPr>
              <a:xfrm>
                <a:off x="4709235" y="4938833"/>
                <a:ext cx="3481512" cy="1957267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A866C5CC-C8CD-4A74-85BB-01B52E1914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505" r="64160" b="9192"/>
              <a:stretch/>
            </p:blipFill>
            <p:spPr>
              <a:xfrm>
                <a:off x="1270946" y="5577302"/>
                <a:ext cx="1238173" cy="1293549"/>
              </a:xfrm>
              <a:prstGeom prst="rect">
                <a:avLst/>
              </a:prstGeom>
            </p:spPr>
          </p:pic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388446E4-D1B9-45D7-92B8-F3618BCBE9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 r="84605" b="75454"/>
          <a:stretch/>
        </p:blipFill>
        <p:spPr>
          <a:xfrm>
            <a:off x="10405745" y="687372"/>
            <a:ext cx="1084876" cy="89645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35A6773-80C6-44CF-8C76-AAD69F9E0515}"/>
              </a:ext>
            </a:extLst>
          </p:cNvPr>
          <p:cNvSpPr/>
          <p:nvPr/>
        </p:nvSpPr>
        <p:spPr>
          <a:xfrm>
            <a:off x="1497496" y="1351722"/>
            <a:ext cx="9087947" cy="27408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bg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5069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EB8C6C50-E3FC-49E6-9ACA-66E6FFBD20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-118664" y="786709"/>
            <a:ext cx="904009" cy="7221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1B29EA4-2B7B-4B69-A57F-4E407C9CF1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11038394" y="96981"/>
            <a:ext cx="904009" cy="72216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C5EEAFA-43A5-468C-85D1-2BC9540FEE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1" t="13030" r="66558" b="77879"/>
          <a:stretch/>
        </p:blipFill>
        <p:spPr>
          <a:xfrm>
            <a:off x="546312" y="1254176"/>
            <a:ext cx="546749" cy="6234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797455C-489A-4131-AF76-33F3EFC82B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4" t="41971" r="44170" b="50000"/>
          <a:stretch/>
        </p:blipFill>
        <p:spPr>
          <a:xfrm>
            <a:off x="3813031" y="3198954"/>
            <a:ext cx="4280183" cy="141781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388446E4-D1B9-45D7-92B8-F3618BCBE9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 r="84605" b="75454"/>
          <a:stretch/>
        </p:blipFill>
        <p:spPr>
          <a:xfrm>
            <a:off x="10405522" y="1515041"/>
            <a:ext cx="1084876" cy="89645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133BAD7-7AF4-4230-911C-FB3BBC26AC55}"/>
              </a:ext>
            </a:extLst>
          </p:cNvPr>
          <p:cNvSpPr/>
          <p:nvPr/>
        </p:nvSpPr>
        <p:spPr>
          <a:xfrm>
            <a:off x="828436" y="333163"/>
            <a:ext cx="621885" cy="5909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1099B-B6DE-4727-BF99-D44006736E3A}"/>
              </a:ext>
            </a:extLst>
          </p:cNvPr>
          <p:cNvSpPr txBox="1"/>
          <p:nvPr/>
        </p:nvSpPr>
        <p:spPr>
          <a:xfrm>
            <a:off x="1717862" y="333163"/>
            <a:ext cx="758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FF40E-632D-4EC5-9F35-F405614BB6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5652" y="1963270"/>
            <a:ext cx="5035826" cy="387690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3465206-2D98-4C90-AED3-BE581F6DA64D}"/>
              </a:ext>
            </a:extLst>
          </p:cNvPr>
          <p:cNvSpPr txBox="1"/>
          <p:nvPr/>
        </p:nvSpPr>
        <p:spPr>
          <a:xfrm>
            <a:off x="1450321" y="975017"/>
            <a:ext cx="87066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 chỉ và nói tên các bộ phận chính của cơ quan hô hấp trong hình dưới đây</a:t>
            </a:r>
            <a:endParaRPr lang="en-US" sz="2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F64CEB-3F2C-4681-9BD8-463DB96E76F3}"/>
              </a:ext>
            </a:extLst>
          </p:cNvPr>
          <p:cNvSpPr txBox="1"/>
          <p:nvPr/>
        </p:nvSpPr>
        <p:spPr>
          <a:xfrm>
            <a:off x="944217" y="2840858"/>
            <a:ext cx="43036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800" i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nl-NL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bộ phận chính của cơ quan hô hấp bao gồm:</a:t>
            </a:r>
          </a:p>
          <a:p>
            <a:pPr algn="just"/>
            <a:r>
              <a:rPr lang="nl-NL" sz="2800" i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mũi, khí quản, phế quản và hai lá phổi.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7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EB8C6C50-E3FC-49E6-9ACA-66E6FFBD20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774752" y="201934"/>
            <a:ext cx="904009" cy="72216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C5EEAFA-43A5-468C-85D1-2BC9540FEE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1" t="13030" r="66558" b="77879"/>
          <a:stretch/>
        </p:blipFill>
        <p:spPr>
          <a:xfrm>
            <a:off x="546312" y="1254176"/>
            <a:ext cx="546749" cy="6234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797455C-489A-4131-AF76-33F3EFC82B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4" t="41971" r="44170" b="50000"/>
          <a:stretch/>
        </p:blipFill>
        <p:spPr>
          <a:xfrm>
            <a:off x="3813031" y="3198954"/>
            <a:ext cx="4280183" cy="1417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D7A39D-B500-4BCC-8002-536C7926FE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8344" y="2616295"/>
            <a:ext cx="3303656" cy="3887692"/>
          </a:xfrm>
          <a:prstGeom prst="rect">
            <a:avLst/>
          </a:prstGeom>
        </p:spPr>
      </p:pic>
      <p:pic>
        <p:nvPicPr>
          <p:cNvPr id="14" name="图片 31">
            <a:extLst>
              <a:ext uri="{FF2B5EF4-FFF2-40B4-BE49-F238E27FC236}">
                <a16:creationId xmlns:a16="http://schemas.microsoft.com/office/drawing/2014/main" id="{3D1024BE-214C-4A4E-986E-A618546CE1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 r="84605" b="75454"/>
          <a:stretch/>
        </p:blipFill>
        <p:spPr>
          <a:xfrm>
            <a:off x="8185" y="1088407"/>
            <a:ext cx="1084876" cy="89645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8F8C620-DF43-4CA9-8B10-5AB2C46ADBAB}"/>
              </a:ext>
            </a:extLst>
          </p:cNvPr>
          <p:cNvSpPr/>
          <p:nvPr/>
        </p:nvSpPr>
        <p:spPr>
          <a:xfrm>
            <a:off x="1506483" y="478807"/>
            <a:ext cx="680126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429CE4-B96E-4F0F-87B5-E2C3674B9422}"/>
              </a:ext>
            </a:extLst>
          </p:cNvPr>
          <p:cNvSpPr txBox="1"/>
          <p:nvPr/>
        </p:nvSpPr>
        <p:spPr>
          <a:xfrm>
            <a:off x="2410492" y="454031"/>
            <a:ext cx="5910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80FA85-64CC-4955-A3D8-192810F8AE86}"/>
              </a:ext>
            </a:extLst>
          </p:cNvPr>
          <p:cNvSpPr txBox="1"/>
          <p:nvPr/>
        </p:nvSpPr>
        <p:spPr>
          <a:xfrm>
            <a:off x="920526" y="1138967"/>
            <a:ext cx="11006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7B4E6A-197E-452C-9173-A9472A494396}"/>
              </a:ext>
            </a:extLst>
          </p:cNvPr>
          <p:cNvSpPr txBox="1"/>
          <p:nvPr/>
        </p:nvSpPr>
        <p:spPr>
          <a:xfrm>
            <a:off x="761500" y="4131687"/>
            <a:ext cx="7501275" cy="2463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41000"/>
              </a:lnSpc>
              <a:spcBef>
                <a:spcPts val="700"/>
              </a:spcBef>
              <a:spcAft>
                <a:spcPts val="700"/>
              </a:spcAft>
              <a:tabLst>
                <a:tab pos="3160395" algn="ctr"/>
                <a:tab pos="5740400" algn="l"/>
              </a:tabLst>
            </a:pPr>
            <a:r>
              <a:rPr lang="nl-NL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hít vào thật sâu em thấy bụng phình ra, lồng ngực phồng lên, không khí tràn vào phổi. Khi thở ra, bụng </a:t>
            </a:r>
            <a:r>
              <a:rPr lang="nl-NL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hóp</a:t>
            </a:r>
            <a:r>
              <a:rPr lang="nl-NL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lại, lồng ngực hạ xuống, đẩy không khí từ phổi ra ngoài.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907C3D-57F3-44E2-80A5-EB5481EEDA25}"/>
              </a:ext>
            </a:extLst>
          </p:cNvPr>
          <p:cNvSpPr txBox="1"/>
          <p:nvPr/>
        </p:nvSpPr>
        <p:spPr>
          <a:xfrm>
            <a:off x="774752" y="2984089"/>
            <a:ext cx="7546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Thở bao gồm hai giai đoạn: </a:t>
            </a:r>
            <a:r>
              <a:rPr lang="nl-NL" sz="2800" i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hít vào (lấy không khí vào phổi) và thở ra (thải không khí ra ngoài).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E1B29EA4-2B7B-4B69-A57F-4E407C9CF1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11038394" y="96981"/>
            <a:ext cx="904009" cy="72216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C5EEAFA-43A5-468C-85D1-2BC9540FEE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1" t="13030" r="66558" b="77879"/>
          <a:stretch/>
        </p:blipFill>
        <p:spPr>
          <a:xfrm>
            <a:off x="546312" y="1254176"/>
            <a:ext cx="546749" cy="6234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797455C-489A-4131-AF76-33F3EFC82B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4" t="41971" r="44170" b="50000"/>
          <a:stretch/>
        </p:blipFill>
        <p:spPr>
          <a:xfrm>
            <a:off x="3813031" y="3198954"/>
            <a:ext cx="4280183" cy="141781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388446E4-D1B9-45D7-92B8-F3618BCBE9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 r="84605" b="75454"/>
          <a:stretch/>
        </p:blipFill>
        <p:spPr>
          <a:xfrm>
            <a:off x="333107" y="287279"/>
            <a:ext cx="1084876" cy="896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B56FD8-99E2-4E5D-99D8-B77078DFD871}"/>
              </a:ext>
            </a:extLst>
          </p:cNvPr>
          <p:cNvSpPr txBox="1"/>
          <p:nvPr/>
        </p:nvSpPr>
        <p:spPr>
          <a:xfrm>
            <a:off x="1285795" y="167882"/>
            <a:ext cx="9620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EF72CF-432E-4AE6-A1ED-725939204B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7983" y="1303134"/>
            <a:ext cx="5675868" cy="384802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B37EB42-B005-4995-A68A-266037055A0F}"/>
              </a:ext>
            </a:extLst>
          </p:cNvPr>
          <p:cNvSpPr txBox="1"/>
          <p:nvPr/>
        </p:nvSpPr>
        <p:spPr>
          <a:xfrm>
            <a:off x="848139" y="5332299"/>
            <a:ext cx="37374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ta hít vào, không khí đi qua mũi, khí quàn, phế quản vào phổi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7F3ABE-F03C-4A9D-A9F7-0238BC7E70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394" y="1303134"/>
            <a:ext cx="5675868" cy="38480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3F3DDA-551B-4B30-A861-B0F5061C8ABB}"/>
              </a:ext>
            </a:extLst>
          </p:cNvPr>
          <p:cNvSpPr/>
          <p:nvPr/>
        </p:nvSpPr>
        <p:spPr>
          <a:xfrm>
            <a:off x="4255917" y="1254175"/>
            <a:ext cx="2837934" cy="401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2044E6-E6BC-46FF-968C-6063A3D57945}"/>
              </a:ext>
            </a:extLst>
          </p:cNvPr>
          <p:cNvSpPr/>
          <p:nvPr/>
        </p:nvSpPr>
        <p:spPr>
          <a:xfrm>
            <a:off x="5674884" y="1310060"/>
            <a:ext cx="1973050" cy="3841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318BDC-3C2D-4D9D-B241-007B949DDB3A}"/>
              </a:ext>
            </a:extLst>
          </p:cNvPr>
          <p:cNvSpPr txBox="1"/>
          <p:nvPr/>
        </p:nvSpPr>
        <p:spPr>
          <a:xfrm>
            <a:off x="7093851" y="5151154"/>
            <a:ext cx="4396547" cy="1603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41000"/>
              </a:lnSpc>
              <a:spcBef>
                <a:spcPts val="700"/>
              </a:spcBef>
              <a:spcAft>
                <a:spcPts val="700"/>
              </a:spcAft>
              <a:tabLst>
                <a:tab pos="3160395" algn="ctr"/>
                <a:tab pos="5740400" algn="l"/>
              </a:tabLst>
            </a:pPr>
            <a:r>
              <a:rPr lang="nl-NL" sz="24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ta thở ra, không khí từ phổi đi qua phế quản, khí quản, mũi ra khỏi cơ thể.</a:t>
            </a:r>
            <a:r>
              <a:rPr lang="nl-NL" sz="24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C23478-C373-4B60-BA75-7E02D9AA20C9}"/>
              </a:ext>
            </a:extLst>
          </p:cNvPr>
          <p:cNvSpPr/>
          <p:nvPr/>
        </p:nvSpPr>
        <p:spPr>
          <a:xfrm>
            <a:off x="848139" y="5269149"/>
            <a:ext cx="10774018" cy="1357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2800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Mũi, khí quản, phế quản có chức năng dẫn khí và hai lá phổi có chức năng trao đổi khí giữa cơ thể và môi trường bên ngoài. </a:t>
            </a:r>
            <a:endParaRPr lang="en-US" sz="28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3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E1B29EA4-2B7B-4B69-A57F-4E407C9CF1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11038394" y="96981"/>
            <a:ext cx="904009" cy="7221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4557BC-CB27-4F3E-BB62-10D1A1607D60}"/>
              </a:ext>
            </a:extLst>
          </p:cNvPr>
          <p:cNvSpPr/>
          <p:nvPr/>
        </p:nvSpPr>
        <p:spPr>
          <a:xfrm>
            <a:off x="8505656" y="960749"/>
            <a:ext cx="2756453" cy="465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图片 31">
            <a:extLst>
              <a:ext uri="{FF2B5EF4-FFF2-40B4-BE49-F238E27FC236}">
                <a16:creationId xmlns:a16="http://schemas.microsoft.com/office/drawing/2014/main" id="{BC1EA719-A2FE-4582-93A9-16413819AC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 r="84605" b="75454"/>
          <a:stretch/>
        </p:blipFill>
        <p:spPr>
          <a:xfrm>
            <a:off x="10405745" y="687372"/>
            <a:ext cx="1084876" cy="896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A27853-C60E-46E7-89FF-ECF082D7A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86" y="881155"/>
            <a:ext cx="904009" cy="9913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8D6BF3-278E-4386-B29C-A0FE8E478DCE}"/>
              </a:ext>
            </a:extLst>
          </p:cNvPr>
          <p:cNvSpPr txBox="1"/>
          <p:nvPr/>
        </p:nvSpPr>
        <p:spPr>
          <a:xfrm>
            <a:off x="1364975" y="838245"/>
            <a:ext cx="9040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4EE1CAC-E870-43AF-93AF-D9DB859AE1C0}"/>
              </a:ext>
            </a:extLst>
          </p:cNvPr>
          <p:cNvSpPr/>
          <p:nvPr/>
        </p:nvSpPr>
        <p:spPr>
          <a:xfrm>
            <a:off x="1205948" y="3024093"/>
            <a:ext cx="9780104" cy="19745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Nếu cơ quan hô hấp ngừng hoạt động thì cơ thể sẽ chết.</a:t>
            </a:r>
          </a:p>
          <a:p>
            <a:pPr algn="just">
              <a:lnSpc>
                <a:spcPct val="150000"/>
              </a:lnSpc>
            </a:pPr>
            <a:r>
              <a:rPr lang="nl-NL" sz="3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Hãy chăm sóc và bảo vệ cơ quan hô hấp các em nhé!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214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480</Words>
  <Application>Microsoft Office PowerPoint</Application>
  <PresentationFormat>Widescreen</PresentationFormat>
  <Paragraphs>43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Thảo Nguyên</dc:creator>
  <cp:lastModifiedBy>Nguyễn Thị Thảo Nguyên</cp:lastModifiedBy>
  <cp:revision>2</cp:revision>
  <dcterms:created xsi:type="dcterms:W3CDTF">2022-03-17T09:48:20Z</dcterms:created>
  <dcterms:modified xsi:type="dcterms:W3CDTF">2022-03-17T15:35:45Z</dcterms:modified>
</cp:coreProperties>
</file>