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93" r:id="rId4"/>
    <p:sldId id="294" r:id="rId5"/>
    <p:sldId id="267" r:id="rId6"/>
    <p:sldId id="332" r:id="rId7"/>
    <p:sldId id="325" r:id="rId8"/>
    <p:sldId id="303" r:id="rId9"/>
    <p:sldId id="326" r:id="rId10"/>
    <p:sldId id="316" r:id="rId11"/>
    <p:sldId id="333" r:id="rId12"/>
    <p:sldId id="465" r:id="rId13"/>
    <p:sldId id="330" r:id="rId14"/>
    <p:sldId id="331" r:id="rId15"/>
    <p:sldId id="466" r:id="rId16"/>
    <p:sldId id="31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326"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Xuân Quân" userId="1e2031f10e08301e" providerId="LiveId" clId="{95C8DA02-9F38-4B34-B7EC-7A4202E282A5}"/>
    <pc:docChg chg="custSel modMainMaster">
      <pc:chgData name="Phạm Xuân Quân" userId="1e2031f10e08301e" providerId="LiveId" clId="{95C8DA02-9F38-4B34-B7EC-7A4202E282A5}" dt="2023-03-13T01:10:46.411" v="0" actId="478"/>
      <pc:docMkLst>
        <pc:docMk/>
      </pc:docMkLst>
      <pc:sldMasterChg chg="delSp mod">
        <pc:chgData name="Phạm Xuân Quân" userId="1e2031f10e08301e" providerId="LiveId" clId="{95C8DA02-9F38-4B34-B7EC-7A4202E282A5}" dt="2023-03-13T01:10:46.411" v="0" actId="478"/>
        <pc:sldMasterMkLst>
          <pc:docMk/>
          <pc:sldMasterMk cId="4012279686" sldId="2147483660"/>
        </pc:sldMasterMkLst>
        <pc:picChg chg="del">
          <ac:chgData name="Phạm Xuân Quân" userId="1e2031f10e08301e" providerId="LiveId" clId="{95C8DA02-9F38-4B34-B7EC-7A4202E282A5}" dt="2023-03-13T01:10:46.411" v="0" actId="478"/>
          <ac:picMkLst>
            <pc:docMk/>
            <pc:sldMasterMk cId="4012279686" sldId="2147483660"/>
            <ac:picMk id="8" creationId="{D7523C70-B083-4F96-8A5D-C14CBB18BD13}"/>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F4A1-59EF-493F-A217-3E788FF611A5}" type="datetimeFigureOut">
              <a:rPr lang="en-US" smtClean="0"/>
              <a:t>13/03/2023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D5E59-683E-4584-8E3E-8AB2D78BB0EC}" type="slidenum">
              <a:rPr lang="en-US" smtClean="0"/>
              <a:t>‹#›</a:t>
            </a:fld>
            <a:endParaRPr lang="en-US"/>
          </a:p>
        </p:txBody>
      </p:sp>
    </p:spTree>
    <p:extLst>
      <p:ext uri="{BB962C8B-B14F-4D97-AF65-F5344CB8AC3E}">
        <p14:creationId xmlns:p14="http://schemas.microsoft.com/office/powerpoint/2010/main" val="82520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54802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66606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3786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459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290296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294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057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766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8549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56745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8131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494212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5" name="Footer Placeholder 4">
            <a:extLst>
              <a:ext uri="{FF2B5EF4-FFF2-40B4-BE49-F238E27FC236}">
                <a16:creationId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537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5" name="Footer Placeholder 4">
            <a:extLst>
              <a:ext uri="{FF2B5EF4-FFF2-40B4-BE49-F238E27FC236}">
                <a16:creationId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09035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5" name="Footer Placeholder 4">
            <a:extLst>
              <a:ext uri="{FF2B5EF4-FFF2-40B4-BE49-F238E27FC236}">
                <a16:creationId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4246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6" name="Footer Placeholder 5">
            <a:extLst>
              <a:ext uri="{FF2B5EF4-FFF2-40B4-BE49-F238E27FC236}">
                <a16:creationId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24184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8" name="Footer Placeholder 7">
            <a:extLst>
              <a:ext uri="{FF2B5EF4-FFF2-40B4-BE49-F238E27FC236}">
                <a16:creationId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7150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4" name="Footer Placeholder 3">
            <a:extLst>
              <a:ext uri="{FF2B5EF4-FFF2-40B4-BE49-F238E27FC236}">
                <a16:creationId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7750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3" name="Footer Placeholder 2">
            <a:extLst>
              <a:ext uri="{FF2B5EF4-FFF2-40B4-BE49-F238E27FC236}">
                <a16:creationId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93571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6" name="Footer Placeholder 5">
            <a:extLst>
              <a:ext uri="{FF2B5EF4-FFF2-40B4-BE49-F238E27FC236}">
                <a16:creationId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6769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90090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6" name="Footer Placeholder 5">
            <a:extLst>
              <a:ext uri="{FF2B5EF4-FFF2-40B4-BE49-F238E27FC236}">
                <a16:creationId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1408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5" name="Footer Placeholder 4">
            <a:extLst>
              <a:ext uri="{FF2B5EF4-FFF2-40B4-BE49-F238E27FC236}">
                <a16:creationId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7674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13/03/2023</a:t>
            </a:fld>
            <a:endParaRPr lang="en-US"/>
          </a:p>
        </p:txBody>
      </p:sp>
      <p:sp>
        <p:nvSpPr>
          <p:cNvPr id="5" name="Footer Placeholder 4">
            <a:extLst>
              <a:ext uri="{FF2B5EF4-FFF2-40B4-BE49-F238E27FC236}">
                <a16:creationId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65724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00500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4635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06567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127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74945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53509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0066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03153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6728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46561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25301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13/03/2023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47304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0214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56488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6369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13373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85510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49160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3">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p:spPr>
      </p:pic>
    </p:spTree>
    <p:extLst>
      <p:ext uri="{BB962C8B-B14F-4D97-AF65-F5344CB8AC3E}">
        <p14:creationId xmlns:p14="http://schemas.microsoft.com/office/powerpoint/2010/main" val="4012279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93509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BF098B79-76DA-4DAD-8139-380EAEE2C94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38275" y="428625"/>
            <a:ext cx="1162050" cy="1162050"/>
          </a:xfrm>
          <a:prstGeom prst="rect">
            <a:avLst/>
          </a:prstGeom>
        </p:spPr>
      </p:pic>
    </p:spTree>
    <p:extLst>
      <p:ext uri="{BB962C8B-B14F-4D97-AF65-F5344CB8AC3E}">
        <p14:creationId xmlns:p14="http://schemas.microsoft.com/office/powerpoint/2010/main" val="11761806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notesSlide" Target="../notesSlides/notesSlide1.xml"/><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9.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2.wdp"/><Relationship Id="rId11" Type="http://schemas.openxmlformats.org/officeDocument/2006/relationships/image" Target="../media/image12.gif"/><Relationship Id="rId5" Type="http://schemas.openxmlformats.org/officeDocument/2006/relationships/image" Target="../media/image3.png"/><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wdp"/><Relationship Id="rId3" Type="http://schemas.microsoft.com/office/2007/relationships/media" Target="../media/media1.mp3"/><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notesSlide" Target="../notesSlides/notesSlide10.xml"/><Relationship Id="rId15" Type="http://schemas.openxmlformats.org/officeDocument/2006/relationships/image" Target="../media/image41.png"/><Relationship Id="rId10" Type="http://schemas.openxmlformats.org/officeDocument/2006/relationships/image" Target="../media/image5.png"/><Relationship Id="rId4" Type="http://schemas.openxmlformats.org/officeDocument/2006/relationships/slideLayout" Target="../slideLayouts/slideLayout1.xml"/><Relationship Id="rId9" Type="http://schemas.microsoft.com/office/2007/relationships/hdphoto" Target="../media/hdphoto3.wdp"/><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2.wdp"/><Relationship Id="rId11" Type="http://schemas.openxmlformats.org/officeDocument/2006/relationships/image" Target="../media/image12.gif"/><Relationship Id="rId5" Type="http://schemas.openxmlformats.org/officeDocument/2006/relationships/image" Target="../media/image3.png"/><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audio" Target="../media/audio2.wav"/><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2.wdp"/><Relationship Id="rId11" Type="http://schemas.openxmlformats.org/officeDocument/2006/relationships/image" Target="../media/image12.gif"/><Relationship Id="rId5" Type="http://schemas.openxmlformats.org/officeDocument/2006/relationships/image" Target="../media/image3.png"/><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gif"/><Relationship Id="rId4" Type="http://schemas.openxmlformats.org/officeDocument/2006/relationships/image" Target="../media/image17.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t="5247"/>
          <a:stretch/>
        </p:blipFill>
        <p:spPr>
          <a:xfrm>
            <a:off x="2621842" y="959797"/>
            <a:ext cx="6948315" cy="4937760"/>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64757B63-38C7-45E9-B708-577E1D39E2BC}"/>
              </a:ext>
            </a:extLst>
          </p:cNvPr>
          <p:cNvPicPr>
            <a:picLocks noChangeAspect="1"/>
          </p:cNvPicPr>
          <p:nvPr/>
        </p:nvPicPr>
        <p:blipFill>
          <a:blip r:embed="rId12"/>
          <a:stretch>
            <a:fillRect/>
          </a:stretch>
        </p:blipFill>
        <p:spPr>
          <a:xfrm>
            <a:off x="4377533" y="1662646"/>
            <a:ext cx="3627434" cy="865707"/>
          </a:xfrm>
          <a:prstGeom prst="rect">
            <a:avLst/>
          </a:prstGeom>
        </p:spPr>
      </p:pic>
      <p:pic>
        <p:nvPicPr>
          <p:cNvPr id="4" name="Picture 3">
            <a:extLst>
              <a:ext uri="{FF2B5EF4-FFF2-40B4-BE49-F238E27FC236}">
                <a16:creationId xmlns:a16="http://schemas.microsoft.com/office/drawing/2014/main" id="{29164416-38B9-40C4-919D-1EAC91AA8D1A}"/>
              </a:ext>
            </a:extLst>
          </p:cNvPr>
          <p:cNvPicPr>
            <a:picLocks noChangeAspect="1"/>
          </p:cNvPicPr>
          <p:nvPr/>
        </p:nvPicPr>
        <p:blipFill>
          <a:blip r:embed="rId13"/>
          <a:stretch>
            <a:fillRect/>
          </a:stretch>
        </p:blipFill>
        <p:spPr>
          <a:xfrm>
            <a:off x="3532777" y="2617761"/>
            <a:ext cx="5450296" cy="2060627"/>
          </a:xfrm>
          <a:prstGeom prst="rect">
            <a:avLst/>
          </a:prstGeom>
        </p:spPr>
      </p:pic>
    </p:spTree>
    <p:custDataLst>
      <p:tags r:id="rId1"/>
    </p:custDataLst>
    <p:extLst>
      <p:ext uri="{BB962C8B-B14F-4D97-AF65-F5344CB8AC3E}">
        <p14:creationId xmlns:p14="http://schemas.microsoft.com/office/powerpoint/2010/main" val="2852655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89684" y="2228187"/>
            <a:ext cx="4267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Củng</a:t>
            </a:r>
            <a:r>
              <a:rPr kumimoji="0" lang="en-US" sz="72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cố</a:t>
            </a:r>
            <a:endParaRPr kumimoji="0" lang="en-US" sz="72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3978" y="3428677"/>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56101210-A6E6-494F-819F-C75936F5D0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8797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561771" y="2452748"/>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2809875" y="3120622"/>
            <a:ext cx="5905500" cy="1938992"/>
          </a:xfrm>
          <a:prstGeom prst="rect">
            <a:avLst/>
          </a:prstGeom>
          <a:noFill/>
        </p:spPr>
        <p:txBody>
          <a:bodyPr wrap="square" rtlCol="0">
            <a:spAutoFit/>
          </a:bodyPr>
          <a:lstStyle/>
          <a:p>
            <a:pPr lvl="0" algn="ctr"/>
            <a:r>
              <a:rPr lang="en-US" sz="4000" dirty="0" err="1">
                <a:solidFill>
                  <a:srgbClr val="002060"/>
                </a:solidFill>
                <a:latin typeface="Calibri" panose="020F0502020204030204" pitchFamily="34" charset="0"/>
                <a:cs typeface="Calibri" panose="020F0502020204030204" pitchFamily="34" charset="0"/>
              </a:rPr>
              <a:t>Về</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nhà</a:t>
            </a:r>
            <a:r>
              <a:rPr lang="en-US" sz="4000" dirty="0">
                <a:solidFill>
                  <a:srgbClr val="002060"/>
                </a:solidFill>
                <a:latin typeface="Calibri" panose="020F0502020204030204" pitchFamily="34" charset="0"/>
                <a:cs typeface="Calibri" panose="020F0502020204030204" pitchFamily="34" charset="0"/>
              </a:rPr>
              <a:t>: T</a:t>
            </a:r>
            <a:r>
              <a:rPr lang="vi-VN" sz="4000" dirty="0">
                <a:solidFill>
                  <a:srgbClr val="002060"/>
                </a:solidFill>
                <a:latin typeface="Calibri" panose="020F0502020204030204" pitchFamily="34" charset="0"/>
                <a:cs typeface="Calibri" panose="020F0502020204030204" pitchFamily="34" charset="0"/>
              </a:rPr>
              <a:t>ìm đọc câu chuyện, bài văn, bài thơ,... về cây cối, muông thú.</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6FCF878-696A-45BB-86E6-B1DE546C7C63}"/>
              </a:ext>
            </a:extLst>
          </p:cNvPr>
          <p:cNvGrpSpPr/>
          <p:nvPr/>
        </p:nvGrpSpPr>
        <p:grpSpPr>
          <a:xfrm>
            <a:off x="3917612" y="1349828"/>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id="{0922A66A-8D57-4B62-9D31-BCDA07BE359D}"/>
                </a:ext>
              </a:extLst>
            </p:cNvPr>
            <p:cNvPicPr>
              <a:picLocks noChangeAspect="1"/>
            </p:cNvPicPr>
            <p:nvPr/>
          </p:nvPicPr>
          <p:blipFill rotWithShape="1">
            <a:blip r:embed="rId3">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Dặn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dò</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B9A16254-4276-44B2-9A53-8B0E1881257D}"/>
              </a:ext>
            </a:extLst>
          </p:cNvPr>
          <p:cNvPicPr>
            <a:picLocks noChangeAspect="1"/>
          </p:cNvPicPr>
          <p:nvPr/>
        </p:nvPicPr>
        <p:blipFill>
          <a:blip r:embed="rId2"/>
          <a:stretch>
            <a:fillRect/>
          </a:stretch>
        </p:blipFill>
        <p:spPr>
          <a:xfrm>
            <a:off x="3238437" y="0"/>
            <a:ext cx="5972238" cy="669158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6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200000"/>
                    </a14:imgEffect>
                  </a14:imgLayer>
                </a14:imgProps>
              </a:ext>
            </a:extLst>
          </a:blip>
          <a:srcRect t="5247"/>
          <a:stretch/>
        </p:blipFill>
        <p:spPr>
          <a:xfrm>
            <a:off x="2621840" y="959796"/>
            <a:ext cx="6948315" cy="4937760"/>
          </a:xfrm>
          <a:prstGeom prst="rect">
            <a:avLst/>
          </a:prstGeom>
          <a:effectLst>
            <a:outerShdw blurRad="50800" dist="38100" dir="16200000" rotWithShape="0">
              <a:prstClr val="black">
                <a:alpha val="40000"/>
              </a:prstClr>
            </a:outerShdw>
          </a:effectLst>
        </p:spPr>
      </p:pic>
      <p:pic>
        <p:nvPicPr>
          <p:cNvPr id="13" name="儿童节欢乐可爱口哨尤克里里长笛鼓">
            <a:hlinkClick r:id="" action="ppaction://media"/>
            <a:extLst>
              <a:ext uri="{FF2B5EF4-FFF2-40B4-BE49-F238E27FC236}">
                <a16:creationId xmlns:a16="http://schemas.microsoft.com/office/drawing/2014/main" id="{D69B21E5-8E9F-4C24-B00C-9E4D2F687576}"/>
              </a:ext>
            </a:extLst>
          </p:cNvPr>
          <p:cNvPicPr>
            <a:picLocks noChangeAspect="1"/>
          </p:cNvPicPr>
          <p:nvPr>
            <a:audioFile r:link="rId2"/>
            <p:extLst>
              <p:ext uri="{DAA4B4D4-6D71-4841-9C94-3DE7FCFB9230}">
                <p14:media xmlns:p14="http://schemas.microsoft.com/office/powerpoint/2010/main" r:embed="rId3">
                  <p14:trim st="2154"/>
                </p14:media>
              </p:ext>
            </p:extLst>
          </p:nvPr>
        </p:nvPicPr>
        <p:blipFill>
          <a:blip r:embed="rId14"/>
          <a:stretch>
            <a:fillRect/>
          </a:stretch>
        </p:blipFill>
        <p:spPr>
          <a:xfrm>
            <a:off x="-609600" y="0"/>
            <a:ext cx="609600" cy="609600"/>
          </a:xfrm>
          <a:prstGeom prst="rect">
            <a:avLst/>
          </a:prstGeom>
        </p:spPr>
      </p:pic>
      <p:pic>
        <p:nvPicPr>
          <p:cNvPr id="2" name="Picture 1">
            <a:extLst>
              <a:ext uri="{FF2B5EF4-FFF2-40B4-BE49-F238E27FC236}">
                <a16:creationId xmlns:a16="http://schemas.microsoft.com/office/drawing/2014/main" id="{32907BD2-1A3A-48CE-9896-FA8AEAE6F616}"/>
              </a:ext>
            </a:extLst>
          </p:cNvPr>
          <p:cNvPicPr>
            <a:picLocks noChangeAspect="1"/>
          </p:cNvPicPr>
          <p:nvPr/>
        </p:nvPicPr>
        <p:blipFill>
          <a:blip r:embed="rId15"/>
          <a:stretch>
            <a:fillRect/>
          </a:stretch>
        </p:blipFill>
        <p:spPr>
          <a:xfrm>
            <a:off x="3512979" y="1682731"/>
            <a:ext cx="5108891" cy="3359187"/>
          </a:xfrm>
          <a:prstGeom prst="rect">
            <a:avLst/>
          </a:prstGeom>
        </p:spPr>
      </p:pic>
    </p:spTree>
    <p:custDataLst>
      <p:tags r:id="rId1"/>
    </p:custDataLst>
    <p:extLst>
      <p:ext uri="{BB962C8B-B14F-4D97-AF65-F5344CB8AC3E}">
        <p14:creationId xmlns:p14="http://schemas.microsoft.com/office/powerpoint/2010/main" val="17746740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2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wipe(down)">
                                      <p:cBhvr>
                                        <p:cTn id="9" dur="500"/>
                                        <p:tgtEl>
                                          <p:spTgt spid="40"/>
                                        </p:tgtEl>
                                      </p:cBhvr>
                                    </p:animEffect>
                                  </p:childTnLst>
                                </p:cTn>
                              </p:par>
                              <p:par>
                                <p:cTn id="10" presetID="53" presetClass="entr" presetSubtype="16" fill="hold" nodeType="withEffect">
                                  <p:stCondLst>
                                    <p:cond delay="50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07147" y="2151404"/>
            <a:ext cx="4186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Khởi</a:t>
            </a:r>
            <a:r>
              <a:rPr kumimoji="0" lang="en-US" sz="8000" b="0" i="0" u="none" strike="noStrike" kern="1200" cap="none" spc="0" normalizeH="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 </a:t>
            </a:r>
            <a:r>
              <a:rPr kumimoji="0" lang="en-US" sz="8000" b="0" i="0" u="none" strike="noStrike" kern="1200" cap="none" spc="0" normalizeH="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động</a:t>
            </a:r>
            <a:endParaRPr kumimoji="0" lang="en-US" sz="80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715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hild 사진, 이미지, 일러스트, 캘리그라피 - 크라우드픽">
            <a:extLst>
              <a:ext uri="{FF2B5EF4-FFF2-40B4-BE49-F238E27FC236}">
                <a16:creationId xmlns:a16="http://schemas.microsoft.com/office/drawing/2014/main" id="{7D3C9772-26CF-4302-995F-FAFAEE1F72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50564" y="43891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1">
            <a:extLst>
              <a:ext uri="{FF2B5EF4-FFF2-40B4-BE49-F238E27FC236}">
                <a16:creationId xmlns:a16="http://schemas.microsoft.com/office/drawing/2014/main" id="{7268FCDD-CC1E-4674-826B-EB6CF077F8B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flipH="1">
            <a:off x="0" y="1924665"/>
            <a:ext cx="3662273" cy="4297680"/>
          </a:xfrm>
          <a:prstGeom prst="rect">
            <a:avLst/>
          </a:prstGeom>
          <a:effectLst>
            <a:outerShdw blurRad="50800" dist="38100" dir="5400000" algn="t" rotWithShape="0">
              <a:prstClr val="black">
                <a:alpha val="40000"/>
              </a:prstClr>
            </a:outerShdw>
          </a:effectLst>
        </p:spPr>
      </p:pic>
      <p:pic>
        <p:nvPicPr>
          <p:cNvPr id="11" name="图片 1">
            <a:extLst>
              <a:ext uri="{FF2B5EF4-FFF2-40B4-BE49-F238E27FC236}">
                <a16:creationId xmlns:a16="http://schemas.microsoft.com/office/drawing/2014/main" id="{7A9E02E9-82FA-4EC8-B54C-B2B394327E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a:off x="8529727" y="1393724"/>
            <a:ext cx="3662273" cy="4297680"/>
          </a:xfrm>
          <a:prstGeom prst="rect">
            <a:avLst/>
          </a:prstGeom>
          <a:effectLst>
            <a:outerShdw blurRad="50800" dist="38100" dir="5400000" algn="t" rotWithShape="0">
              <a:prstClr val="black">
                <a:alpha val="40000"/>
              </a:prstClr>
            </a:outerShdw>
          </a:effectLst>
        </p:spPr>
      </p:pic>
      <p:pic>
        <p:nvPicPr>
          <p:cNvPr id="5" name="Picture 4" descr="A picture containing outdoor object&#10;&#10;Description automatically generated">
            <a:extLst>
              <a:ext uri="{FF2B5EF4-FFF2-40B4-BE49-F238E27FC236}">
                <a16:creationId xmlns:a16="http://schemas.microsoft.com/office/drawing/2014/main" id="{9FA32C79-FC9F-4F73-BF75-22C50B942F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 y="4820259"/>
            <a:ext cx="1828800" cy="1828800"/>
          </a:xfrm>
          <a:prstGeom prst="rect">
            <a:avLst/>
          </a:prstGeom>
          <a:effectLst>
            <a:outerShdw blurRad="50800" dist="38100" dir="5400000" algn="t" rotWithShape="0">
              <a:prstClr val="black">
                <a:alpha val="40000"/>
              </a:prstClr>
            </a:outerShdw>
          </a:effectLst>
        </p:spPr>
      </p:pic>
      <p:pic>
        <p:nvPicPr>
          <p:cNvPr id="9" name="Picture 8" descr="A picture containing cake, decorated, dark&#10;&#10;Description automatically generated">
            <a:extLst>
              <a:ext uri="{FF2B5EF4-FFF2-40B4-BE49-F238E27FC236}">
                <a16:creationId xmlns:a16="http://schemas.microsoft.com/office/drawing/2014/main" id="{50479D26-EB02-4714-9A27-03FC638C6910}"/>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r="5420" b="20183"/>
          <a:stretch/>
        </p:blipFill>
        <p:spPr>
          <a:xfrm>
            <a:off x="8992091" y="4157572"/>
            <a:ext cx="3199909" cy="2700428"/>
          </a:xfrm>
          <a:prstGeom prst="rect">
            <a:avLst/>
          </a:prstGeom>
          <a:effectLst>
            <a:outerShdw blurRad="50800" dist="38100" dir="5400000" algn="t" rotWithShape="0">
              <a:prstClr val="black">
                <a:alpha val="40000"/>
              </a:prstClr>
            </a:outerShdw>
          </a:effectLst>
        </p:spPr>
      </p:pic>
      <p:sp>
        <p:nvSpPr>
          <p:cNvPr id="3" name="Speech Bubble: Rectangle with Corners Rounded 2">
            <a:extLst>
              <a:ext uri="{FF2B5EF4-FFF2-40B4-BE49-F238E27FC236}">
                <a16:creationId xmlns:a16="http://schemas.microsoft.com/office/drawing/2014/main" id="{12FFFB01-7817-4CD4-9B17-4458981E3271}"/>
              </a:ext>
            </a:extLst>
          </p:cNvPr>
          <p:cNvSpPr/>
          <p:nvPr/>
        </p:nvSpPr>
        <p:spPr>
          <a:xfrm>
            <a:off x="1743075" y="2286000"/>
            <a:ext cx="3571875" cy="1876425"/>
          </a:xfrm>
          <a:prstGeom prst="wedgeRoundRectCallout">
            <a:avLst>
              <a:gd name="adj1" fmla="val 28234"/>
              <a:gd name="adj2" fmla="val 7417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libri" panose="020F0502020204030204" pitchFamily="34" charset="0"/>
                <a:cs typeface="Calibri" panose="020F0502020204030204" pitchFamily="34" charset="0"/>
              </a:rPr>
              <a:t>Kể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em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yêu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thích</a:t>
            </a:r>
            <a:r>
              <a:rPr lang="en-US" sz="4000" dirty="0">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C4D075A9-9DF4-4B24-9BFF-63D2DA736515}"/>
              </a:ext>
            </a:extLst>
          </p:cNvPr>
          <p:cNvSpPr/>
          <p:nvPr/>
        </p:nvSpPr>
        <p:spPr>
          <a:xfrm>
            <a:off x="6057900" y="2133600"/>
            <a:ext cx="4419600" cy="1876425"/>
          </a:xfrm>
          <a:prstGeom prst="wedgeRoundRectCallout">
            <a:avLst>
              <a:gd name="adj1" fmla="val -16033"/>
              <a:gd name="adj2" fmla="val 7925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Calibri" panose="020F0502020204030204" pitchFamily="34" charset="0"/>
                <a:cs typeface="Calibri" panose="020F0502020204030204" pitchFamily="34" charset="0"/>
              </a:rPr>
              <a:t>Em thích cảnh nào nhất ? Vì sao?</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14:presetBounceEnd="53333">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14:bounceEnd="53333">
                                          <p:cBhvr additive="base">
                                            <p:cTn id="23"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07147" y="2151404"/>
            <a:ext cx="4186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Khám</a:t>
            </a:r>
            <a:r>
              <a:rPr kumimoji="0" lang="en-US" sz="8000" b="0" i="0" u="none" strike="noStrike" kern="1200" cap="none" spc="0" normalizeH="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phá</a:t>
            </a:r>
            <a:endParaRPr kumimoji="0" lang="en-US" sz="80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784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9" name="TextBox 8">
            <a:extLst>
              <a:ext uri="{FF2B5EF4-FFF2-40B4-BE49-F238E27FC236}">
                <a16:creationId xmlns:a16="http://schemas.microsoft.com/office/drawing/2014/main" id="{F88CD2C1-AB88-4673-B691-EF5112AC3F99}"/>
              </a:ext>
            </a:extLst>
          </p:cNvPr>
          <p:cNvSpPr txBox="1"/>
          <p:nvPr/>
        </p:nvSpPr>
        <p:spPr>
          <a:xfrm>
            <a:off x="581025" y="400992"/>
            <a:ext cx="9778389" cy="1200329"/>
          </a:xfrm>
          <a:prstGeom prst="rect">
            <a:avLst/>
          </a:prstGeom>
          <a:noFill/>
        </p:spPr>
        <p:txBody>
          <a:bodyPr wrap="square">
            <a:spAutoFit/>
          </a:bodyPr>
          <a:lstStyle/>
          <a:p>
            <a:pPr lvl="0"/>
            <a:r>
              <a:rPr lang="en-US" sz="3600" b="1" dirty="0">
                <a:solidFill>
                  <a:srgbClr val="04266D"/>
                </a:solidFill>
                <a:latin typeface="Calibri" panose="020F0502020204030204" pitchFamily="34" charset="0"/>
                <a:cs typeface="Calibri" panose="020F0502020204030204" pitchFamily="34" charset="0"/>
              </a:rPr>
              <a:t>1. </a:t>
            </a:r>
            <a:r>
              <a:rPr lang="vi-VN" sz="3600" b="1" dirty="0">
                <a:solidFill>
                  <a:srgbClr val="04266D"/>
                </a:solidFill>
                <a:latin typeface="Calibri" panose="020F0502020204030204" pitchFamily="34" charset="0"/>
                <a:cs typeface="Calibri" panose="020F0502020204030204" pitchFamily="34" charset="0"/>
              </a:rPr>
              <a:t>Quan sát tranh và nêu tình cảm, cảm xúc của em về cảnh vật trong tranh.</a:t>
            </a:r>
            <a:endParaRPr kumimoji="0" lang="vi-VN" sz="3600" b="1" i="0" u="none" strike="noStrike" kern="1200" cap="none" spc="0" normalizeH="0" baseline="0" noProof="0" dirty="0">
              <a:ln>
                <a:noFill/>
              </a:ln>
              <a:solidFill>
                <a:srgbClr val="04266D"/>
              </a:solidFill>
              <a:effectLst/>
              <a:uLnTx/>
              <a:uFillTx/>
              <a:latin typeface="Calibri" panose="020F0502020204030204" pitchFamily="34" charset="0"/>
              <a:ea typeface="+mn-ea"/>
              <a:cs typeface="Calibri" panose="020F0502020204030204" pitchFamily="34" charset="0"/>
            </a:endParaRPr>
          </a:p>
        </p:txBody>
      </p:sp>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A97B15-2F44-412D-99A9-A5A51ABE80D1}"/>
              </a:ext>
            </a:extLst>
          </p:cNvPr>
          <p:cNvPicPr>
            <a:picLocks noChangeAspect="1"/>
          </p:cNvPicPr>
          <p:nvPr/>
        </p:nvPicPr>
        <p:blipFill>
          <a:blip r:embed="rId5"/>
          <a:stretch>
            <a:fillRect/>
          </a:stretch>
        </p:blipFill>
        <p:spPr>
          <a:xfrm>
            <a:off x="1633537" y="1738312"/>
            <a:ext cx="8501063" cy="4516576"/>
          </a:xfrm>
          <a:prstGeom prst="rect">
            <a:avLst/>
          </a:prstGeom>
        </p:spPr>
      </p:pic>
    </p:spTree>
    <p:extLst>
      <p:ext uri="{BB962C8B-B14F-4D97-AF65-F5344CB8AC3E}">
        <p14:creationId xmlns:p14="http://schemas.microsoft.com/office/powerpoint/2010/main" val="58414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EFB53E4-AA96-4703-B60B-8BE9299E8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7252" y="-3433"/>
            <a:ext cx="12199252" cy="6861434"/>
          </a:xfrm>
          <a:prstGeom prst="rect">
            <a:avLst/>
          </a:prstGeom>
          <a:effectLst>
            <a:outerShdw blurRad="50800" dist="38100" dir="16200000" rotWithShape="0">
              <a:prstClr val="black">
                <a:alpha val="40000"/>
              </a:prstClr>
            </a:outerShdw>
          </a:effectLst>
        </p:spPr>
      </p:pic>
      <p:pic>
        <p:nvPicPr>
          <p:cNvPr id="2050" name="Picture 2" descr="우정 사진, 이미지, 일러스트, 캘리그라피 - 크라우드픽">
            <a:extLst>
              <a:ext uri="{FF2B5EF4-FFF2-40B4-BE49-F238E27FC236}">
                <a16:creationId xmlns:a16="http://schemas.microsoft.com/office/drawing/2014/main" id="{C3367841-8F4F-407F-BD5E-BDD7F78226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863977" y="3200400"/>
            <a:ext cx="7473693" cy="36576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3B7DD6-A25D-4A62-9D0E-7D919176CD01}"/>
              </a:ext>
            </a:extLst>
          </p:cNvPr>
          <p:cNvSpPr txBox="1"/>
          <p:nvPr/>
        </p:nvSpPr>
        <p:spPr>
          <a:xfrm>
            <a:off x="3286125" y="2809875"/>
            <a:ext cx="5948162" cy="851297"/>
          </a:xfrm>
          <a:custGeom>
            <a:avLst/>
            <a:gdLst>
              <a:gd name="connsiteX0" fmla="*/ 0 w 5948162"/>
              <a:gd name="connsiteY0" fmla="*/ 141886 h 851297"/>
              <a:gd name="connsiteX1" fmla="*/ 141886 w 5948162"/>
              <a:gd name="connsiteY1" fmla="*/ 0 h 851297"/>
              <a:gd name="connsiteX2" fmla="*/ 764969 w 5948162"/>
              <a:gd name="connsiteY2" fmla="*/ 0 h 851297"/>
              <a:gd name="connsiteX3" fmla="*/ 1388052 w 5948162"/>
              <a:gd name="connsiteY3" fmla="*/ 0 h 851297"/>
              <a:gd name="connsiteX4" fmla="*/ 1841203 w 5948162"/>
              <a:gd name="connsiteY4" fmla="*/ 0 h 851297"/>
              <a:gd name="connsiteX5" fmla="*/ 2294354 w 5948162"/>
              <a:gd name="connsiteY5" fmla="*/ 0 h 851297"/>
              <a:gd name="connsiteX6" fmla="*/ 2860793 w 5948162"/>
              <a:gd name="connsiteY6" fmla="*/ 0 h 851297"/>
              <a:gd name="connsiteX7" fmla="*/ 3427232 w 5948162"/>
              <a:gd name="connsiteY7" fmla="*/ 0 h 851297"/>
              <a:gd name="connsiteX8" fmla="*/ 3993671 w 5948162"/>
              <a:gd name="connsiteY8" fmla="*/ 0 h 851297"/>
              <a:gd name="connsiteX9" fmla="*/ 4616754 w 5948162"/>
              <a:gd name="connsiteY9" fmla="*/ 0 h 851297"/>
              <a:gd name="connsiteX10" fmla="*/ 5239837 w 5948162"/>
              <a:gd name="connsiteY10" fmla="*/ 0 h 851297"/>
              <a:gd name="connsiteX11" fmla="*/ 5806276 w 5948162"/>
              <a:gd name="connsiteY11" fmla="*/ 0 h 851297"/>
              <a:gd name="connsiteX12" fmla="*/ 5948162 w 5948162"/>
              <a:gd name="connsiteY12" fmla="*/ 141886 h 851297"/>
              <a:gd name="connsiteX13" fmla="*/ 5948162 w 5948162"/>
              <a:gd name="connsiteY13" fmla="*/ 709411 h 851297"/>
              <a:gd name="connsiteX14" fmla="*/ 5806276 w 5948162"/>
              <a:gd name="connsiteY14" fmla="*/ 851297 h 851297"/>
              <a:gd name="connsiteX15" fmla="*/ 5239837 w 5948162"/>
              <a:gd name="connsiteY15" fmla="*/ 851297 h 851297"/>
              <a:gd name="connsiteX16" fmla="*/ 4616754 w 5948162"/>
              <a:gd name="connsiteY16" fmla="*/ 851297 h 851297"/>
              <a:gd name="connsiteX17" fmla="*/ 4106959 w 5948162"/>
              <a:gd name="connsiteY17" fmla="*/ 851297 h 851297"/>
              <a:gd name="connsiteX18" fmla="*/ 3710452 w 5948162"/>
              <a:gd name="connsiteY18" fmla="*/ 851297 h 851297"/>
              <a:gd name="connsiteX19" fmla="*/ 3144013 w 5948162"/>
              <a:gd name="connsiteY19" fmla="*/ 851297 h 851297"/>
              <a:gd name="connsiteX20" fmla="*/ 2690861 w 5948162"/>
              <a:gd name="connsiteY20" fmla="*/ 851297 h 851297"/>
              <a:gd name="connsiteX21" fmla="*/ 2011135 w 5948162"/>
              <a:gd name="connsiteY21" fmla="*/ 851297 h 851297"/>
              <a:gd name="connsiteX22" fmla="*/ 1557984 w 5948162"/>
              <a:gd name="connsiteY22" fmla="*/ 851297 h 851297"/>
              <a:gd name="connsiteX23" fmla="*/ 991545 w 5948162"/>
              <a:gd name="connsiteY23" fmla="*/ 851297 h 851297"/>
              <a:gd name="connsiteX24" fmla="*/ 141886 w 5948162"/>
              <a:gd name="connsiteY24" fmla="*/ 851297 h 851297"/>
              <a:gd name="connsiteX25" fmla="*/ 0 w 5948162"/>
              <a:gd name="connsiteY25" fmla="*/ 709411 h 851297"/>
              <a:gd name="connsiteX26" fmla="*/ 0 w 5948162"/>
              <a:gd name="connsiteY26"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8162" h="851297" fill="none" extrusionOk="0">
                <a:moveTo>
                  <a:pt x="0" y="141886"/>
                </a:moveTo>
                <a:cubicBezTo>
                  <a:pt x="6584" y="85597"/>
                  <a:pt x="62924" y="7238"/>
                  <a:pt x="141886" y="0"/>
                </a:cubicBezTo>
                <a:cubicBezTo>
                  <a:pt x="342519" y="-33591"/>
                  <a:pt x="457873" y="72453"/>
                  <a:pt x="764969" y="0"/>
                </a:cubicBezTo>
                <a:cubicBezTo>
                  <a:pt x="1072065" y="-72453"/>
                  <a:pt x="1098366" y="67924"/>
                  <a:pt x="1388052" y="0"/>
                </a:cubicBezTo>
                <a:cubicBezTo>
                  <a:pt x="1677738" y="-67924"/>
                  <a:pt x="1706209" y="50192"/>
                  <a:pt x="1841203" y="0"/>
                </a:cubicBezTo>
                <a:cubicBezTo>
                  <a:pt x="1976197" y="-50192"/>
                  <a:pt x="2179567" y="3224"/>
                  <a:pt x="2294354" y="0"/>
                </a:cubicBezTo>
                <a:cubicBezTo>
                  <a:pt x="2409141" y="-3224"/>
                  <a:pt x="2587692" y="59972"/>
                  <a:pt x="2860793" y="0"/>
                </a:cubicBezTo>
                <a:cubicBezTo>
                  <a:pt x="3133894" y="-59972"/>
                  <a:pt x="3169315" y="715"/>
                  <a:pt x="3427232" y="0"/>
                </a:cubicBezTo>
                <a:cubicBezTo>
                  <a:pt x="3685149" y="-715"/>
                  <a:pt x="3806522" y="2141"/>
                  <a:pt x="3993671" y="0"/>
                </a:cubicBezTo>
                <a:cubicBezTo>
                  <a:pt x="4180820" y="-2141"/>
                  <a:pt x="4465908" y="57256"/>
                  <a:pt x="4616754" y="0"/>
                </a:cubicBezTo>
                <a:cubicBezTo>
                  <a:pt x="4767600" y="-57256"/>
                  <a:pt x="5099779" y="60785"/>
                  <a:pt x="5239837" y="0"/>
                </a:cubicBezTo>
                <a:cubicBezTo>
                  <a:pt x="5379895" y="-60785"/>
                  <a:pt x="5523703" y="48002"/>
                  <a:pt x="5806276" y="0"/>
                </a:cubicBezTo>
                <a:cubicBezTo>
                  <a:pt x="5870006" y="9024"/>
                  <a:pt x="5939119" y="46277"/>
                  <a:pt x="5948162" y="141886"/>
                </a:cubicBezTo>
                <a:cubicBezTo>
                  <a:pt x="5954691" y="292356"/>
                  <a:pt x="5912676" y="432716"/>
                  <a:pt x="5948162" y="709411"/>
                </a:cubicBezTo>
                <a:cubicBezTo>
                  <a:pt x="5955571" y="771751"/>
                  <a:pt x="5884250" y="859893"/>
                  <a:pt x="5806276" y="851297"/>
                </a:cubicBezTo>
                <a:cubicBezTo>
                  <a:pt x="5688819" y="908460"/>
                  <a:pt x="5503557" y="817596"/>
                  <a:pt x="5239837" y="851297"/>
                </a:cubicBezTo>
                <a:cubicBezTo>
                  <a:pt x="4976117" y="884998"/>
                  <a:pt x="4775466" y="811879"/>
                  <a:pt x="4616754" y="851297"/>
                </a:cubicBezTo>
                <a:cubicBezTo>
                  <a:pt x="4458042" y="890715"/>
                  <a:pt x="4354509" y="849474"/>
                  <a:pt x="4106959" y="851297"/>
                </a:cubicBezTo>
                <a:cubicBezTo>
                  <a:pt x="3859409" y="853120"/>
                  <a:pt x="3866870" y="844583"/>
                  <a:pt x="3710452" y="851297"/>
                </a:cubicBezTo>
                <a:cubicBezTo>
                  <a:pt x="3554034" y="858011"/>
                  <a:pt x="3297858" y="833760"/>
                  <a:pt x="3144013" y="851297"/>
                </a:cubicBezTo>
                <a:cubicBezTo>
                  <a:pt x="2990168" y="868834"/>
                  <a:pt x="2864544" y="829329"/>
                  <a:pt x="2690861" y="851297"/>
                </a:cubicBezTo>
                <a:cubicBezTo>
                  <a:pt x="2517178" y="873265"/>
                  <a:pt x="2313195" y="820251"/>
                  <a:pt x="2011135" y="851297"/>
                </a:cubicBezTo>
                <a:cubicBezTo>
                  <a:pt x="1709075" y="882343"/>
                  <a:pt x="1700905" y="843287"/>
                  <a:pt x="1557984" y="851297"/>
                </a:cubicBezTo>
                <a:cubicBezTo>
                  <a:pt x="1415063" y="859307"/>
                  <a:pt x="1146656" y="828720"/>
                  <a:pt x="991545" y="851297"/>
                </a:cubicBezTo>
                <a:cubicBezTo>
                  <a:pt x="836434" y="873874"/>
                  <a:pt x="490558" y="814688"/>
                  <a:pt x="141886" y="851297"/>
                </a:cubicBezTo>
                <a:cubicBezTo>
                  <a:pt x="68524" y="839538"/>
                  <a:pt x="-7633" y="787985"/>
                  <a:pt x="0" y="709411"/>
                </a:cubicBezTo>
                <a:cubicBezTo>
                  <a:pt x="-39791" y="594378"/>
                  <a:pt x="21306" y="424214"/>
                  <a:pt x="0" y="141886"/>
                </a:cubicBezTo>
                <a:close/>
              </a:path>
              <a:path w="5948162" h="851297" stroke="0" extrusionOk="0">
                <a:moveTo>
                  <a:pt x="0" y="141886"/>
                </a:moveTo>
                <a:cubicBezTo>
                  <a:pt x="-6235" y="77834"/>
                  <a:pt x="63782" y="-3519"/>
                  <a:pt x="141886" y="0"/>
                </a:cubicBezTo>
                <a:cubicBezTo>
                  <a:pt x="371016" y="-35238"/>
                  <a:pt x="576914" y="70147"/>
                  <a:pt x="764969" y="0"/>
                </a:cubicBezTo>
                <a:cubicBezTo>
                  <a:pt x="953024" y="-70147"/>
                  <a:pt x="1191224" y="28561"/>
                  <a:pt x="1444696" y="0"/>
                </a:cubicBezTo>
                <a:cubicBezTo>
                  <a:pt x="1698168" y="-28561"/>
                  <a:pt x="1978331" y="24880"/>
                  <a:pt x="2124423" y="0"/>
                </a:cubicBezTo>
                <a:cubicBezTo>
                  <a:pt x="2270515" y="-24880"/>
                  <a:pt x="2446917" y="54814"/>
                  <a:pt x="2634218" y="0"/>
                </a:cubicBezTo>
                <a:cubicBezTo>
                  <a:pt x="2821519" y="-54814"/>
                  <a:pt x="2979147" y="69088"/>
                  <a:pt x="3313944" y="0"/>
                </a:cubicBezTo>
                <a:cubicBezTo>
                  <a:pt x="3648741" y="-69088"/>
                  <a:pt x="3684969" y="25740"/>
                  <a:pt x="3993671" y="0"/>
                </a:cubicBezTo>
                <a:cubicBezTo>
                  <a:pt x="4302373" y="-25740"/>
                  <a:pt x="4360205" y="42236"/>
                  <a:pt x="4503466" y="0"/>
                </a:cubicBezTo>
                <a:cubicBezTo>
                  <a:pt x="4646728" y="-42236"/>
                  <a:pt x="4860196" y="5387"/>
                  <a:pt x="5013261" y="0"/>
                </a:cubicBezTo>
                <a:cubicBezTo>
                  <a:pt x="5166326" y="-5387"/>
                  <a:pt x="5451348" y="92597"/>
                  <a:pt x="5806276" y="0"/>
                </a:cubicBezTo>
                <a:cubicBezTo>
                  <a:pt x="5878991" y="-13403"/>
                  <a:pt x="5961098" y="67576"/>
                  <a:pt x="5948162" y="141886"/>
                </a:cubicBezTo>
                <a:cubicBezTo>
                  <a:pt x="5960435" y="286458"/>
                  <a:pt x="5897265" y="487357"/>
                  <a:pt x="5948162" y="709411"/>
                </a:cubicBezTo>
                <a:cubicBezTo>
                  <a:pt x="5943053" y="790704"/>
                  <a:pt x="5896810" y="862494"/>
                  <a:pt x="5806276" y="851297"/>
                </a:cubicBezTo>
                <a:cubicBezTo>
                  <a:pt x="5517960" y="909751"/>
                  <a:pt x="5399870" y="785729"/>
                  <a:pt x="5126549" y="851297"/>
                </a:cubicBezTo>
                <a:cubicBezTo>
                  <a:pt x="4853228" y="916865"/>
                  <a:pt x="4681893" y="836169"/>
                  <a:pt x="4446822" y="851297"/>
                </a:cubicBezTo>
                <a:cubicBezTo>
                  <a:pt x="4211751" y="866425"/>
                  <a:pt x="4232867" y="834405"/>
                  <a:pt x="4050315" y="851297"/>
                </a:cubicBezTo>
                <a:cubicBezTo>
                  <a:pt x="3867763" y="868189"/>
                  <a:pt x="3655981" y="789454"/>
                  <a:pt x="3370588" y="851297"/>
                </a:cubicBezTo>
                <a:cubicBezTo>
                  <a:pt x="3085195" y="913140"/>
                  <a:pt x="2946922" y="796597"/>
                  <a:pt x="2804149" y="851297"/>
                </a:cubicBezTo>
                <a:cubicBezTo>
                  <a:pt x="2661376" y="905997"/>
                  <a:pt x="2428581" y="842837"/>
                  <a:pt x="2124423" y="851297"/>
                </a:cubicBezTo>
                <a:cubicBezTo>
                  <a:pt x="1820265" y="859757"/>
                  <a:pt x="1786159" y="835892"/>
                  <a:pt x="1501340" y="851297"/>
                </a:cubicBezTo>
                <a:cubicBezTo>
                  <a:pt x="1216521" y="866702"/>
                  <a:pt x="1035483" y="833419"/>
                  <a:pt x="878257" y="851297"/>
                </a:cubicBezTo>
                <a:cubicBezTo>
                  <a:pt x="721031" y="869175"/>
                  <a:pt x="462929" y="785130"/>
                  <a:pt x="141886" y="851297"/>
                </a:cubicBezTo>
                <a:cubicBezTo>
                  <a:pt x="56090" y="842387"/>
                  <a:pt x="2865" y="784043"/>
                  <a:pt x="0" y="709411"/>
                </a:cubicBezTo>
                <a:cubicBezTo>
                  <a:pt x="-63691" y="487979"/>
                  <a:pt x="58739" y="409435"/>
                  <a:pt x="0" y="141886"/>
                </a:cubicBezTo>
                <a:close/>
              </a:path>
            </a:pathLst>
          </a:custGeom>
          <a:solidFill>
            <a:srgbClr val="FFFF66"/>
          </a:solidFill>
          <a:ln w="28575" cap="rnd" cmpd="thinThick">
            <a:solidFill>
              <a:srgbClr val="FFC000"/>
            </a:solidFill>
            <a:extLst>
              <a:ext uri="{C807C97D-BFC1-408E-A445-0C87EB9F89A2}">
                <ask:lineSketchStyleProps xmlns:ask="http://schemas.microsoft.com/office/drawing/2018/sketchyshapes" sd="4053839982">
                  <a:prstGeom prst="round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C0099"/>
                </a:solidFill>
                <a:latin typeface="Calibri" panose="020F0502020204030204" pitchFamily="34" charset="0"/>
                <a:cs typeface="Calibri" panose="020F0502020204030204" pitchFamily="34" charset="0"/>
              </a:rPr>
              <a:t>Thảo</a:t>
            </a:r>
            <a:r>
              <a:rPr lang="en-US" sz="4400" b="1" dirty="0">
                <a:solidFill>
                  <a:srgbClr val="CC0099"/>
                </a:solidFill>
                <a:latin typeface="Calibri" panose="020F0502020204030204" pitchFamily="34" charset="0"/>
                <a:cs typeface="Calibri" panose="020F0502020204030204" pitchFamily="34" charset="0"/>
              </a:rPr>
              <a:t> </a:t>
            </a:r>
            <a:r>
              <a:rPr lang="en-US" sz="4400" b="1" dirty="0" err="1">
                <a:solidFill>
                  <a:srgbClr val="CC0099"/>
                </a:solidFill>
                <a:latin typeface="Calibri" panose="020F0502020204030204" pitchFamily="34" charset="0"/>
                <a:cs typeface="Calibri" panose="020F0502020204030204" pitchFamily="34" charset="0"/>
              </a:rPr>
              <a:t>luận</a:t>
            </a:r>
            <a:r>
              <a:rPr lang="en-US" sz="4400" b="1" dirty="0">
                <a:solidFill>
                  <a:srgbClr val="CC0099"/>
                </a:solidFill>
                <a:latin typeface="Calibri" panose="020F0502020204030204" pitchFamily="34" charset="0"/>
                <a:cs typeface="Calibri" panose="020F0502020204030204" pitchFamily="34" charset="0"/>
              </a:rPr>
              <a:t> </a:t>
            </a:r>
            <a:r>
              <a:rPr lang="en-US" sz="4400" b="1" dirty="0" err="1">
                <a:solidFill>
                  <a:srgbClr val="CC0099"/>
                </a:solidFill>
                <a:latin typeface="Calibri" panose="020F0502020204030204" pitchFamily="34" charset="0"/>
                <a:cs typeface="Calibri" panose="020F0502020204030204" pitchFamily="34" charset="0"/>
              </a:rPr>
              <a:t>nhóm</a:t>
            </a:r>
            <a:r>
              <a:rPr lang="en-US" sz="4400" b="1" dirty="0">
                <a:solidFill>
                  <a:srgbClr val="CC0099"/>
                </a:solidFill>
                <a:latin typeface="Calibri" panose="020F0502020204030204" pitchFamily="34" charset="0"/>
                <a:cs typeface="Calibri" panose="020F0502020204030204" pitchFamily="34" charset="0"/>
              </a:rPr>
              <a:t> 2</a:t>
            </a:r>
            <a:endParaRPr kumimoji="0" lang="en-US" sz="4400" b="1" i="0" u="none" strike="noStrike" kern="1200" cap="none" spc="0" normalizeH="0" baseline="0" noProof="0" dirty="0">
              <a:ln>
                <a:noFill/>
              </a:ln>
              <a:solidFill>
                <a:srgbClr val="CC0099"/>
              </a:solidFill>
              <a:effectLst/>
              <a:uLnTx/>
              <a:uFillTx/>
              <a:latin typeface="Calibri" panose="020F0502020204030204" pitchFamily="34" charset="0"/>
              <a:cs typeface="Calibri" panose="020F0502020204030204" pitchFamily="34" charset="0"/>
            </a:endParaRPr>
          </a:p>
        </p:txBody>
      </p:sp>
      <p:sp>
        <p:nvSpPr>
          <p:cNvPr id="5" name="Speech Bubble: Rectangle with Corners Rounded 4">
            <a:extLst>
              <a:ext uri="{FF2B5EF4-FFF2-40B4-BE49-F238E27FC236}">
                <a16:creationId xmlns:a16="http://schemas.microsoft.com/office/drawing/2014/main" id="{2B323F8B-39E9-4958-BA2C-859B3EC19F3B}"/>
              </a:ext>
            </a:extLst>
          </p:cNvPr>
          <p:cNvSpPr/>
          <p:nvPr/>
        </p:nvSpPr>
        <p:spPr>
          <a:xfrm>
            <a:off x="190500" y="866775"/>
            <a:ext cx="3571875" cy="1533525"/>
          </a:xfrm>
          <a:prstGeom prst="wedgeRoundRectCallout">
            <a:avLst>
              <a:gd name="adj1" fmla="val 65567"/>
              <a:gd name="adj2" fmla="val 7678"/>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libri" panose="020F0502020204030204" pitchFamily="34" charset="0"/>
                <a:cs typeface="Calibri" panose="020F0502020204030204" pitchFamily="34" charset="0"/>
              </a:rPr>
              <a:t>Giới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thiệu</a:t>
            </a:r>
            <a:r>
              <a:rPr lang="en-US" sz="3600" dirty="0">
                <a:latin typeface="Calibri" panose="020F0502020204030204" pitchFamily="34" charset="0"/>
                <a:cs typeface="Calibri" panose="020F0502020204030204" pitchFamily="34" charset="0"/>
              </a:rPr>
              <a:t> bao </a:t>
            </a:r>
            <a:r>
              <a:rPr lang="en-US" sz="3600" dirty="0" err="1">
                <a:latin typeface="Calibri" panose="020F0502020204030204" pitchFamily="34" charset="0"/>
                <a:cs typeface="Calibri" panose="020F0502020204030204" pitchFamily="34" charset="0"/>
              </a:rPr>
              <a:t>quát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vật</a:t>
            </a:r>
            <a:r>
              <a:rPr lang="en-US" sz="3600" dirty="0">
                <a:latin typeface="Calibri" panose="020F0502020204030204" pitchFamily="34" charset="0"/>
                <a:cs typeface="Calibri" panose="020F0502020204030204" pitchFamily="34" charset="0"/>
              </a:rPr>
              <a:t>.</a:t>
            </a:r>
          </a:p>
        </p:txBody>
      </p:sp>
      <p:sp>
        <p:nvSpPr>
          <p:cNvPr id="6" name="Speech Bubble: Rectangle with Corners Rounded 5">
            <a:extLst>
              <a:ext uri="{FF2B5EF4-FFF2-40B4-BE49-F238E27FC236}">
                <a16:creationId xmlns:a16="http://schemas.microsoft.com/office/drawing/2014/main" id="{C5C86876-4968-4403-A158-EA7BE2FE2784}"/>
              </a:ext>
            </a:extLst>
          </p:cNvPr>
          <p:cNvSpPr/>
          <p:nvPr/>
        </p:nvSpPr>
        <p:spPr>
          <a:xfrm>
            <a:off x="4562476" y="676275"/>
            <a:ext cx="3752850" cy="1533525"/>
          </a:xfrm>
          <a:prstGeom prst="wedgeRoundRectCallout">
            <a:avLst>
              <a:gd name="adj1" fmla="val -10700"/>
              <a:gd name="adj2" fmla="val 61094"/>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nổi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vật</a:t>
            </a:r>
            <a:r>
              <a:rPr lang="en-US" sz="3600" dirty="0">
                <a:latin typeface="Calibri" panose="020F0502020204030204" pitchFamily="34" charset="0"/>
                <a:cs typeface="Calibri" panose="020F0502020204030204" pitchFamily="34" charset="0"/>
              </a:rPr>
              <a:t>.</a:t>
            </a:r>
          </a:p>
        </p:txBody>
      </p:sp>
      <p:sp>
        <p:nvSpPr>
          <p:cNvPr id="7" name="Speech Bubble: Rectangle with Corners Rounded 6">
            <a:extLst>
              <a:ext uri="{FF2B5EF4-FFF2-40B4-BE49-F238E27FC236}">
                <a16:creationId xmlns:a16="http://schemas.microsoft.com/office/drawing/2014/main" id="{1EB24C55-6A4F-4947-99A0-633F80AA74A3}"/>
              </a:ext>
            </a:extLst>
          </p:cNvPr>
          <p:cNvSpPr/>
          <p:nvPr/>
        </p:nvSpPr>
        <p:spPr>
          <a:xfrm>
            <a:off x="8610601" y="1066800"/>
            <a:ext cx="3467100" cy="1533525"/>
          </a:xfrm>
          <a:prstGeom prst="wedgeRoundRectCallout">
            <a:avLst>
              <a:gd name="adj1" fmla="val -10700"/>
              <a:gd name="adj2" fmla="val 61094"/>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libri" panose="020F0502020204030204" pitchFamily="34" charset="0"/>
                <a:cs typeface="Calibri" panose="020F0502020204030204" pitchFamily="34" charset="0"/>
              </a:rPr>
              <a:t>Nêu tình cảm, cảm xúc của em đối với cảnh vật.</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67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000" fill="hold"/>
                                        <p:tgtEl>
                                          <p:spTgt spid="2050"/>
                                        </p:tgtEl>
                                        <p:attrNameLst>
                                          <p:attrName>ppt_x</p:attrName>
                                        </p:attrNameLst>
                                      </p:cBhvr>
                                      <p:tavLst>
                                        <p:tav tm="0">
                                          <p:val>
                                            <p:strVal val="1+#ppt_w/2"/>
                                          </p:val>
                                        </p:tav>
                                        <p:tav tm="100000">
                                          <p:val>
                                            <p:strVal val="#ppt_x"/>
                                          </p:val>
                                        </p:tav>
                                      </p:tavLst>
                                    </p:anim>
                                    <p:anim calcmode="lin" valueType="num">
                                      <p:cBhvr additive="base">
                                        <p:cTn id="16" dur="1000" fill="hold"/>
                                        <p:tgtEl>
                                          <p:spTgt spid="20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giai-điệu-thần-tiê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a:extLst>
              <a:ext uri="{FF2B5EF4-FFF2-40B4-BE49-F238E27FC236}">
                <a16:creationId xmlns:a16="http://schemas.microsoft.com/office/drawing/2014/main" id="{74F94923-FAD0-4198-A6CE-8FFF74A7D43C}"/>
              </a:ext>
            </a:extLst>
          </p:cNvPr>
          <p:cNvPicPr>
            <a:picLocks noChangeAspect="1"/>
          </p:cNvPicPr>
          <p:nvPr/>
        </p:nvPicPr>
        <p:blipFill>
          <a:blip r:embed="rId4"/>
          <a:stretch>
            <a:fillRect/>
          </a:stretch>
        </p:blipFill>
        <p:spPr>
          <a:xfrm>
            <a:off x="2438400" y="447674"/>
            <a:ext cx="7177087" cy="56199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573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유치원일러스트, 유치원생, 어린이캐릭터, 유치원, 어린이집, 사진,이미지,일러스트,캘리그라피 - pepper83작가">
            <a:extLst>
              <a:ext uri="{FF2B5EF4-FFF2-40B4-BE49-F238E27FC236}">
                <a16:creationId xmlns:a16="http://schemas.microsoft.com/office/drawing/2014/main" id="{CD440A6D-18CF-4552-B207-522F0400B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4114800"/>
            <a:ext cx="5613004"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우정 사진, 이미지, 일러스트, 캘리그라피 - 크라우드픽">
            <a:extLst>
              <a:ext uri="{FF2B5EF4-FFF2-40B4-BE49-F238E27FC236}">
                <a16:creationId xmlns:a16="http://schemas.microsoft.com/office/drawing/2014/main" id="{CAABB050-C059-40C5-BF81-152D052C05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578998" y="4114800"/>
            <a:ext cx="5605273"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895600" y="1102920"/>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3238499" y="1761269"/>
            <a:ext cx="5700487" cy="1754326"/>
          </a:xfrm>
          <a:prstGeom prst="rect">
            <a:avLst/>
          </a:prstGeom>
          <a:noFill/>
        </p:spPr>
        <p:txBody>
          <a:bodyPr wrap="square" rtlCol="0">
            <a:spAutoFit/>
          </a:bodyPr>
          <a:lstStyle/>
          <a:p>
            <a:pPr lvl="0" algn="ctr"/>
            <a:r>
              <a:rPr lang="en-US" sz="3600" b="1" dirty="0">
                <a:solidFill>
                  <a:srgbClr val="002060"/>
                </a:solidFill>
                <a:latin typeface="Calibri" panose="020F0502020204030204" pitchFamily="34" charset="0"/>
                <a:cs typeface="Calibri" panose="020F0502020204030204" pitchFamily="34" charset="0"/>
              </a:rPr>
              <a:t>2.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lại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xúc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gợi</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tập</a:t>
            </a:r>
            <a:r>
              <a:rPr lang="en-US" sz="3600" b="1" dirty="0">
                <a:solidFill>
                  <a:srgbClr val="002060"/>
                </a:solidFill>
                <a:latin typeface="Calibri" panose="020F0502020204030204" pitchFamily="34" charset="0"/>
                <a:cs typeface="Calibri" panose="020F0502020204030204" pitchFamily="34" charset="0"/>
              </a:rPr>
              <a:t> 1</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905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750"/>
                                        <p:tgtEl>
                                          <p:spTgt spid="3"/>
                                        </p:tgtEl>
                                      </p:cBhvr>
                                    </p:animEffect>
                                  </p:childTnLst>
                                </p:cTn>
                              </p:par>
                            </p:childTnLst>
                          </p:cTn>
                        </p:par>
                        <p:par>
                          <p:cTn id="15" fill="hold">
                            <p:stCondLst>
                              <p:cond delay="750"/>
                            </p:stCondLst>
                            <p:childTnLst>
                              <p:par>
                                <p:cTn id="16" presetID="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1000" fill="hold"/>
                                        <p:tgtEl>
                                          <p:spTgt spid="3076"/>
                                        </p:tgtEl>
                                        <p:attrNameLst>
                                          <p:attrName>ppt_x</p:attrName>
                                        </p:attrNameLst>
                                      </p:cBhvr>
                                      <p:tavLst>
                                        <p:tav tm="0">
                                          <p:val>
                                            <p:strVal val="0-#ppt_w/2"/>
                                          </p:val>
                                        </p:tav>
                                        <p:tav tm="100000">
                                          <p:val>
                                            <p:strVal val="#ppt_x"/>
                                          </p:val>
                                        </p:tav>
                                      </p:tavLst>
                                    </p:anim>
                                    <p:anim calcmode="lin" valueType="num">
                                      <p:cBhvr additive="base">
                                        <p:cTn id="19" dur="1000" fill="hold"/>
                                        <p:tgtEl>
                                          <p:spTgt spid="30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giai-điệu-thần-tiên.wav"/>
                                        </p:tgtEl>
                                      </p:cMediaNode>
                                    </p:audio>
                                  </p:subTnLst>
                                </p:cTn>
                              </p:par>
                              <p:par>
                                <p:cTn id="20" presetID="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Em rất thích nhìn những trái xoài vàng ươm. Giữa nắng vàng, màu vàng càng nổi bật trên nền xanh hơn. Mỗi loài cây đều có một lợi ích vô cùng to lớn. Không chỉ đem lại trái quả cho con người mà còn cung cấp o-xi duy trì sự sống. Nhìn những tán cây xanh mát, chắc hẳn những người nông dân đã phải tốn rất nhiều công sức để chăm sóc nó. Vì vậy mỗi người cần có ý thức giữ gìn cây xanh.</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331902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265</Words>
  <Application>Microsoft Office PowerPoint</Application>
  <PresentationFormat>Widescreen</PresentationFormat>
  <Paragraphs>31</Paragraphs>
  <Slides>14</Slides>
  <Notes>10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等线</vt:lpstr>
      <vt:lpstr>等线 Light</vt:lpstr>
      <vt:lpstr>Arial</vt:lpstr>
      <vt:lpstr>Calibri</vt:lpstr>
      <vt:lpstr>Calibri Light</vt:lpstr>
      <vt:lpstr>Cambria</vt:lpstr>
      <vt:lpstr>LNTH-Dinomiko</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Xuân Quân</cp:lastModifiedBy>
  <cp:revision>14</cp:revision>
  <dcterms:created xsi:type="dcterms:W3CDTF">2022-12-07T12:57:44Z</dcterms:created>
  <dcterms:modified xsi:type="dcterms:W3CDTF">2023-03-13T01:10:57Z</dcterms:modified>
</cp:coreProperties>
</file>