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32" r:id="rId2"/>
    <p:sldId id="257" r:id="rId3"/>
    <p:sldId id="308" r:id="rId4"/>
    <p:sldId id="309" r:id="rId5"/>
    <p:sldId id="315" r:id="rId6"/>
    <p:sldId id="307" r:id="rId7"/>
    <p:sldId id="311" r:id="rId8"/>
    <p:sldId id="310" r:id="rId9"/>
    <p:sldId id="312" r:id="rId10"/>
    <p:sldId id="314" r:id="rId11"/>
    <p:sldId id="316" r:id="rId12"/>
    <p:sldId id="317" r:id="rId13"/>
    <p:sldId id="320" r:id="rId14"/>
    <p:sldId id="321" r:id="rId15"/>
    <p:sldId id="322" r:id="rId16"/>
    <p:sldId id="324" r:id="rId17"/>
    <p:sldId id="328" r:id="rId18"/>
    <p:sldId id="329" r:id="rId19"/>
    <p:sldId id="330" r:id="rId20"/>
    <p:sldId id="331" r:id="rId21"/>
    <p:sldId id="325" r:id="rId22"/>
    <p:sldId id="326" r:id="rId23"/>
    <p:sldId id="32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EDF4"/>
    <a:srgbClr val="44CAD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4660"/>
  </p:normalViewPr>
  <p:slideViewPr>
    <p:cSldViewPr snapToGrid="0" showGuides="1">
      <p:cViewPr varScale="1">
        <p:scale>
          <a:sx n="68" d="100"/>
          <a:sy n="68" d="100"/>
        </p:scale>
        <p:origin x="496" y="51"/>
      </p:cViewPr>
      <p:guideLst>
        <p:guide orient="horz" pos="208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2FD65-EE3A-4E59-AE83-31370A1A5224}" type="datetimeFigureOut">
              <a:rPr lang="zh-CN" altLang="en-US" smtClean="0"/>
              <a:t>2022/1/24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454C-C74F-4488-8342-D9513523422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18</a:t>
            </a:fld>
            <a:endParaRPr lang="zh-CN" altLang="en-US"/>
          </a:p>
        </p:txBody>
      </p:sp>
    </p:spTree>
    <p:extLst>
      <p:ext uri="{BB962C8B-B14F-4D97-AF65-F5344CB8AC3E}">
        <p14:creationId xmlns:p14="http://schemas.microsoft.com/office/powerpoint/2010/main" val="209911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19</a:t>
            </a:fld>
            <a:endParaRPr lang="zh-CN" altLang="en-US"/>
          </a:p>
        </p:txBody>
      </p:sp>
    </p:spTree>
    <p:extLst>
      <p:ext uri="{BB962C8B-B14F-4D97-AF65-F5344CB8AC3E}">
        <p14:creationId xmlns:p14="http://schemas.microsoft.com/office/powerpoint/2010/main" val="4002310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20</a:t>
            </a:fld>
            <a:endParaRPr lang="zh-CN" altLang="en-US"/>
          </a:p>
        </p:txBody>
      </p:sp>
    </p:spTree>
    <p:extLst>
      <p:ext uri="{BB962C8B-B14F-4D97-AF65-F5344CB8AC3E}">
        <p14:creationId xmlns:p14="http://schemas.microsoft.com/office/powerpoint/2010/main" val="67863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21</a:t>
            </a:fld>
            <a:endParaRPr lang="zh-CN" altLang="en-US"/>
          </a:p>
        </p:txBody>
      </p:sp>
    </p:spTree>
    <p:extLst>
      <p:ext uri="{BB962C8B-B14F-4D97-AF65-F5344CB8AC3E}">
        <p14:creationId xmlns:p14="http://schemas.microsoft.com/office/powerpoint/2010/main" val="370999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22</a:t>
            </a:fld>
            <a:endParaRPr lang="zh-CN" altLang="en-US"/>
          </a:p>
        </p:txBody>
      </p:sp>
    </p:spTree>
    <p:extLst>
      <p:ext uri="{BB962C8B-B14F-4D97-AF65-F5344CB8AC3E}">
        <p14:creationId xmlns:p14="http://schemas.microsoft.com/office/powerpoint/2010/main" val="2134536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23</a:t>
            </a:fld>
            <a:endParaRPr lang="zh-CN" altLang="en-US"/>
          </a:p>
        </p:txBody>
      </p:sp>
    </p:spTree>
    <p:extLst>
      <p:ext uri="{BB962C8B-B14F-4D97-AF65-F5344CB8AC3E}">
        <p14:creationId xmlns:p14="http://schemas.microsoft.com/office/powerpoint/2010/main" val="2844748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3</a:t>
            </a:fld>
            <a:endParaRPr lang="zh-CN" altLang="en-US"/>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fld id="{84F9454C-C74F-4488-8342-D9513523422E}" type="slidenum">
              <a:rPr lang="zh-CN" altLang="en-US" smtClean="0"/>
              <a:t>4</a:t>
            </a:fld>
            <a:endParaRPr lang="zh-CN" altLang="en-US"/>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5</a:t>
            </a:fld>
            <a:endParaRPr lang="zh-CN" altLang="en-US"/>
          </a:p>
        </p:txBody>
      </p:sp>
    </p:spTree>
    <p:extLst>
      <p:ext uri="{BB962C8B-B14F-4D97-AF65-F5344CB8AC3E}">
        <p14:creationId xmlns:p14="http://schemas.microsoft.com/office/powerpoint/2010/main" val="177631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6</a:t>
            </a:fld>
            <a:endParaRPr lang="zh-CN" altLang="en-US"/>
          </a:p>
        </p:txBody>
      </p:sp>
    </p:spTree>
    <p:extLst>
      <p:ext uri="{BB962C8B-B14F-4D97-AF65-F5344CB8AC3E}">
        <p14:creationId xmlns:p14="http://schemas.microsoft.com/office/powerpoint/2010/main" val="63394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7</a:t>
            </a:fld>
            <a:endParaRPr lang="zh-CN" altLang="en-US"/>
          </a:p>
        </p:txBody>
      </p:sp>
    </p:spTree>
    <p:extLst>
      <p:ext uri="{BB962C8B-B14F-4D97-AF65-F5344CB8AC3E}">
        <p14:creationId xmlns:p14="http://schemas.microsoft.com/office/powerpoint/2010/main" val="27016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10</a:t>
            </a:fld>
            <a:endParaRPr lang="zh-CN" altLang="en-US"/>
          </a:p>
        </p:txBody>
      </p:sp>
    </p:spTree>
    <p:extLst>
      <p:ext uri="{BB962C8B-B14F-4D97-AF65-F5344CB8AC3E}">
        <p14:creationId xmlns:p14="http://schemas.microsoft.com/office/powerpoint/2010/main" val="306600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11</a:t>
            </a:fld>
            <a:endParaRPr lang="zh-CN" altLang="en-US"/>
          </a:p>
        </p:txBody>
      </p:sp>
    </p:spTree>
    <p:extLst>
      <p:ext uri="{BB962C8B-B14F-4D97-AF65-F5344CB8AC3E}">
        <p14:creationId xmlns:p14="http://schemas.microsoft.com/office/powerpoint/2010/main" val="2119294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F9454C-C74F-4488-8342-D9513523422E}" type="slidenum">
              <a:rPr lang="zh-CN" altLang="en-US" smtClean="0"/>
              <a:t>17</a:t>
            </a:fld>
            <a:endParaRPr lang="zh-CN" altLang="en-US"/>
          </a:p>
        </p:txBody>
      </p:sp>
    </p:spTree>
    <p:extLst>
      <p:ext uri="{BB962C8B-B14F-4D97-AF65-F5344CB8AC3E}">
        <p14:creationId xmlns:p14="http://schemas.microsoft.com/office/powerpoint/2010/main" val="251431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0" name="Rectangle 9"/>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
        <p:nvSpPr>
          <p:cNvPr id="15" name="Rectangle 14"/>
          <p:cNvSpPr/>
          <p:nvPr userDrawn="1"/>
        </p:nvSpPr>
        <p:spPr>
          <a:xfrm>
            <a:off x="0" y="6246524"/>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35607" y="-1889501"/>
            <a:ext cx="2167789" cy="173414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323399" y="8081456"/>
            <a:ext cx="2167789" cy="1734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
        <p:nvSpPr>
          <p:cNvPr id="15" name="Rectangle 14"/>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spTree>
    <p:extLst>
      <p:ext uri="{BB962C8B-B14F-4D97-AF65-F5344CB8AC3E}">
        <p14:creationId xmlns:p14="http://schemas.microsoft.com/office/powerpoint/2010/main" val="393043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C35C536-4314-40BB-BE2E-6E3FF19D8861}" type="datetimeFigureOut">
              <a:rPr lang="zh-CN" altLang="en-US" smtClean="0"/>
              <a:t>2022/1/24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00373A0-27E8-4FB2-9300-A1035B2F024A}"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teamKTUT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5C536-4314-40BB-BE2E-6E3FF19D8861}" type="datetimeFigureOut">
              <a:rPr lang="zh-CN" altLang="en-US" smtClean="0"/>
              <a:t>2022/1/24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373A0-27E8-4FB2-9300-A1035B2F024A}" type="slidenum">
              <a:rPr lang="zh-CN" altLang="en-US" smtClean="0"/>
              <a:t>‹#›</a:t>
            </a:fld>
            <a:endParaRPr lang="zh-CN" altLang="en-US"/>
          </a:p>
        </p:txBody>
      </p:sp>
      <p:sp>
        <p:nvSpPr>
          <p:cNvPr id="7" name="Rectangle 6"/>
          <p:cNvSpPr/>
          <p:nvPr userDrawn="1"/>
        </p:nvSpPr>
        <p:spPr>
          <a:xfrm>
            <a:off x="10941818" y="6215746"/>
            <a:ext cx="1188915"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a:ln/>
                <a:solidFill>
                  <a:schemeClr val="accent4"/>
                </a:solidFill>
                <a:effectLst/>
                <a:latin typeface="UTM Alba Matter" panose="02040603050506020204" pitchFamily="18" charset="0"/>
              </a:rPr>
              <a:t>KTUTS</a:t>
            </a:r>
          </a:p>
        </p:txBody>
      </p:sp>
      <p:pic>
        <p:nvPicPr>
          <p:cNvPr id="10" name="Picture 9" descr="A picture containing diagram&#10;&#10;Description automatically generated">
            <a:extLst>
              <a:ext uri="{FF2B5EF4-FFF2-40B4-BE49-F238E27FC236}">
                <a16:creationId xmlns:a16="http://schemas.microsoft.com/office/drawing/2014/main" id="{D2AEA9C6-E184-4D11-A2B6-D97D8FA90DF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68047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DB4D7C42-930F-46D4-96EE-FE972FA8E6A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61750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B4D5AC5A-92AF-42C2-BAF3-365025174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525E5FF4-C6A9-4406-9695-669BDD938A8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8CEE7995-58D5-49FD-AA26-F201DC2EF1EC}"/>
              </a:ext>
            </a:extLst>
          </p:cNvPr>
          <p:cNvSpPr txBox="1"/>
          <p:nvPr userDrawn="1"/>
        </p:nvSpPr>
        <p:spPr>
          <a:xfrm>
            <a:off x="2597398" y="83943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5"/>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5" name="Picture 14" descr="A picture containing diagram&#10;&#10;Description automatically generated">
            <a:extLst>
              <a:ext uri="{FF2B5EF4-FFF2-40B4-BE49-F238E27FC236}">
                <a16:creationId xmlns:a16="http://schemas.microsoft.com/office/drawing/2014/main" id="{6E6C7748-5592-4A3D-8551-66C7A2AFAE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94541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image" Target="../media/image7.emf"/><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2.xml"/><Relationship Id="rId16" Type="http://schemas.openxmlformats.org/officeDocument/2006/relationships/image" Target="../media/image14.emf"/><Relationship Id="rId20" Type="http://schemas.openxmlformats.org/officeDocument/2006/relationships/image" Target="../media/image18.emf"/><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3.emf"/><Relationship Id="rId10" Type="http://schemas.openxmlformats.org/officeDocument/2006/relationships/image" Target="../media/image9.png"/><Relationship Id="rId19" Type="http://schemas.openxmlformats.org/officeDocument/2006/relationships/image" Target="../media/image17.emf"/><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2.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7.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48.png"/><Relationship Id="rId9" Type="http://schemas.openxmlformats.org/officeDocument/2006/relationships/image" Target="../media/image21.emf"/><Relationship Id="rId1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13.emf"/><Relationship Id="rId12" Type="http://schemas.openxmlformats.org/officeDocument/2006/relationships/image" Target="../media/image37.png"/><Relationship Id="rId2" Type="http://schemas.openxmlformats.org/officeDocument/2006/relationships/image" Target="../media/image27.gif"/><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24.emf"/><Relationship Id="rId5" Type="http://schemas.openxmlformats.org/officeDocument/2006/relationships/image" Target="../media/image500.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57.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9.png"/><Relationship Id="rId7" Type="http://schemas.openxmlformats.org/officeDocument/2006/relationships/image" Target="../media/image6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49.png"/><Relationship Id="rId7" Type="http://schemas.openxmlformats.org/officeDocument/2006/relationships/image" Target="../media/image5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2.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0.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6.xml"/><Relationship Id="rId21" Type="http://schemas.microsoft.com/office/2007/relationships/hdphoto" Target="../media/hdphoto10.wdp"/><Relationship Id="rId7" Type="http://schemas.openxmlformats.org/officeDocument/2006/relationships/image" Target="../media/image4.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15.xml"/><Relationship Id="rId16" Type="http://schemas.openxmlformats.org/officeDocument/2006/relationships/image" Target="../media/image15.emf"/><Relationship Id="rId20" Type="http://schemas.openxmlformats.org/officeDocument/2006/relationships/image" Target="../media/image74.png"/><Relationship Id="rId1" Type="http://schemas.openxmlformats.org/officeDocument/2006/relationships/tags" Target="../tags/tag1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notesSlide" Target="../notesSlides/notesSlide11.xml"/><Relationship Id="rId15" Type="http://schemas.openxmlformats.org/officeDocument/2006/relationships/image" Target="../media/image14.emf"/><Relationship Id="rId10" Type="http://schemas.openxmlformats.org/officeDocument/2006/relationships/image" Target="../media/image35.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3.em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5.png"/><Relationship Id="rId17" Type="http://schemas.microsoft.com/office/2007/relationships/hdphoto" Target="../media/hdphoto5.wdp"/><Relationship Id="rId2" Type="http://schemas.openxmlformats.org/officeDocument/2006/relationships/notesSlide" Target="../notesSlides/notesSlide13.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6.png"/><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7.png"/><Relationship Id="rId17" Type="http://schemas.microsoft.com/office/2007/relationships/hdphoto" Target="../media/hdphoto5.wdp"/><Relationship Id="rId2" Type="http://schemas.openxmlformats.org/officeDocument/2006/relationships/notesSlide" Target="../notesSlides/notesSlide14.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openxmlformats.org/officeDocument/2006/relationships/slide" Target="slide4.xml"/><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microsoft.com/office/2007/relationships/hdphoto" Target="../media/hdphoto8.wdp"/></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4.xml"/><Relationship Id="rId3" Type="http://schemas.openxmlformats.org/officeDocument/2006/relationships/image" Target="../media/image29.jpeg"/><Relationship Id="rId7" Type="http://schemas.microsoft.com/office/2007/relationships/hdphoto" Target="../media/hdphoto3.wdp"/><Relationship Id="rId12" Type="http://schemas.openxmlformats.org/officeDocument/2006/relationships/image" Target="../media/image78.png"/><Relationship Id="rId17" Type="http://schemas.microsoft.com/office/2007/relationships/hdphoto" Target="../media/hdphoto11.wdp"/><Relationship Id="rId2" Type="http://schemas.openxmlformats.org/officeDocument/2006/relationships/notesSlide" Target="../notesSlides/notesSlide15.xml"/><Relationship Id="rId16"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png"/><Relationship Id="rId5" Type="http://schemas.openxmlformats.org/officeDocument/2006/relationships/image" Target="../media/image31.png"/><Relationship Id="rId1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30.png"/><Relationship Id="rId9" Type="http://schemas.microsoft.com/office/2007/relationships/hdphoto" Target="../media/hdphoto4.wdp"/><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5.emf"/><Relationship Id="rId1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3.png"/><Relationship Id="rId18" Type="http://schemas.openxmlformats.org/officeDocument/2006/relationships/image" Target="../media/image21.emf"/><Relationship Id="rId3" Type="http://schemas.openxmlformats.org/officeDocument/2006/relationships/audio" Target="../media/audio2.wav"/><Relationship Id="rId21" Type="http://schemas.openxmlformats.org/officeDocument/2006/relationships/image" Target="../media/image24.emf"/><Relationship Id="rId7" Type="http://schemas.openxmlformats.org/officeDocument/2006/relationships/slide" Target="slide22.xml"/><Relationship Id="rId12" Type="http://schemas.openxmlformats.org/officeDocument/2006/relationships/slide" Target="slide23.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0.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4.png"/><Relationship Id="rId10" Type="http://schemas.openxmlformats.org/officeDocument/2006/relationships/image" Target="../media/image32.png"/><Relationship Id="rId19" Type="http://schemas.openxmlformats.org/officeDocument/2006/relationships/image" Target="../media/image22.emf"/><Relationship Id="rId4" Type="http://schemas.openxmlformats.org/officeDocument/2006/relationships/image" Target="../media/image29.jpeg"/><Relationship Id="rId9" Type="http://schemas.openxmlformats.org/officeDocument/2006/relationships/slide" Target="slide21.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7.emf"/><Relationship Id="rId12" Type="http://schemas.openxmlformats.org/officeDocument/2006/relationships/image" Target="../media/image25.emf"/><Relationship Id="rId2" Type="http://schemas.openxmlformats.org/officeDocument/2006/relationships/notesSlide" Target="../notesSlides/notesSlide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6.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5.xml"/><Relationship Id="rId6" Type="http://schemas.openxmlformats.org/officeDocument/2006/relationships/image" Target="../media/image35.png"/><Relationship Id="rId11" Type="http://schemas.openxmlformats.org/officeDocument/2006/relationships/image" Target="../media/image3.png"/><Relationship Id="rId5" Type="http://schemas.openxmlformats.org/officeDocument/2006/relationships/notesSlide" Target="../notesSlides/notesSlide5.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tags" Target="../tags/tag9.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tags" Target="../tags/tag8.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notesSlide" Target="../notesSlides/notesSlide6.xml"/><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emf"/><Relationship Id="rId4" Type="http://schemas.openxmlformats.org/officeDocument/2006/relationships/slideLayout" Target="../slideLayouts/slideLayout1.xml"/><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330.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10" Type="http://schemas.microsoft.com/office/2007/relationships/hdphoto" Target="../media/hdphoto7.wdp"/><Relationship Id="rId4" Type="http://schemas.openxmlformats.org/officeDocument/2006/relationships/image" Target="../media/image8.pn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microsoft.com/office/2007/relationships/hdphoto" Target="../media/hdphoto8.wdp"/><Relationship Id="rId12"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microsoft.com/office/2007/relationships/hdphoto" Target="../media/hdphoto9.wdp"/><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sp>
        <p:nvSpPr>
          <p:cNvPr id="6" name="TextBox 5"/>
          <p:cNvSpPr txBox="1"/>
          <p:nvPr/>
        </p:nvSpPr>
        <p:spPr>
          <a:xfrm>
            <a:off x="4283827" y="2180053"/>
            <a:ext cx="5189151" cy="1015663"/>
          </a:xfrm>
          <a:prstGeom prst="rect">
            <a:avLst/>
          </a:prstGeom>
          <a:solidFill>
            <a:schemeClr val="bg1">
              <a:alpha val="54000"/>
            </a:schemeClr>
          </a:solidFill>
        </p:spPr>
        <p:txBody>
          <a:bodyPr wrap="square" rtlCol="0">
            <a:spAutoFit/>
          </a:bodyPr>
          <a:lstStyle/>
          <a:p>
            <a:r>
              <a:rPr lang="en-US" sz="6000" b="1" dirty="0">
                <a:solidFill>
                  <a:srgbClr val="FFAE05"/>
                </a:solidFill>
                <a:latin typeface="UTM NguyenHa 02" panose="02040603050506020204" pitchFamily="18" charset="0"/>
              </a:rPr>
              <a:t>MÔN  TOÁN</a:t>
            </a:r>
          </a:p>
        </p:txBody>
      </p:sp>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14:presetBounceEnd="49000">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14:bounceEnd="49000">
                                          <p:cBhvr additive="base">
                                            <p:cTn id="81"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6"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down)">
                                          <p:cBhvr>
                                            <p:cTn id="64" dur="145">
                                              <p:stCondLst>
                                                <p:cond delay="0"/>
                                              </p:stCondLst>
                                            </p:cTn>
                                            <p:tgtEl>
                                              <p:spTgt spid="6"/>
                                            </p:tgtEl>
                                          </p:cBhvr>
                                        </p:animEffect>
                                        <p:anim calcmode="lin" valueType="num">
                                          <p:cBhvr>
                                            <p:cTn id="65"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6"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7"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68"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69"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70" dur="7">
                                              <p:stCondLst>
                                                <p:cond delay="162"/>
                                              </p:stCondLst>
                                            </p:cTn>
                                            <p:tgtEl>
                                              <p:spTgt spid="6"/>
                                            </p:tgtEl>
                                          </p:cBhvr>
                                          <p:to x="100000" y="60000"/>
                                        </p:animScale>
                                        <p:animScale>
                                          <p:cBhvr>
                                            <p:cTn id="71" dur="41" decel="50000">
                                              <p:stCondLst>
                                                <p:cond delay="169"/>
                                              </p:stCondLst>
                                            </p:cTn>
                                            <p:tgtEl>
                                              <p:spTgt spid="6"/>
                                            </p:tgtEl>
                                          </p:cBhvr>
                                          <p:to x="100000" y="100000"/>
                                        </p:animScale>
                                        <p:animScale>
                                          <p:cBhvr>
                                            <p:cTn id="72" dur="7">
                                              <p:stCondLst>
                                                <p:cond delay="328"/>
                                              </p:stCondLst>
                                            </p:cTn>
                                            <p:tgtEl>
                                              <p:spTgt spid="6"/>
                                            </p:tgtEl>
                                          </p:cBhvr>
                                          <p:to x="100000" y="80000"/>
                                        </p:animScale>
                                        <p:animScale>
                                          <p:cBhvr>
                                            <p:cTn id="73" dur="41" decel="50000">
                                              <p:stCondLst>
                                                <p:cond delay="335"/>
                                              </p:stCondLst>
                                            </p:cTn>
                                            <p:tgtEl>
                                              <p:spTgt spid="6"/>
                                            </p:tgtEl>
                                          </p:cBhvr>
                                          <p:to x="100000" y="100000"/>
                                        </p:animScale>
                                        <p:animScale>
                                          <p:cBhvr>
                                            <p:cTn id="74" dur="7">
                                              <p:stCondLst>
                                                <p:cond delay="410"/>
                                              </p:stCondLst>
                                            </p:cTn>
                                            <p:tgtEl>
                                              <p:spTgt spid="6"/>
                                            </p:tgtEl>
                                          </p:cBhvr>
                                          <p:to x="100000" y="90000"/>
                                        </p:animScale>
                                        <p:animScale>
                                          <p:cBhvr>
                                            <p:cTn id="75" dur="41" decel="50000">
                                              <p:stCondLst>
                                                <p:cond delay="417"/>
                                              </p:stCondLst>
                                            </p:cTn>
                                            <p:tgtEl>
                                              <p:spTgt spid="6"/>
                                            </p:tgtEl>
                                          </p:cBhvr>
                                          <p:to x="100000" y="100000"/>
                                        </p:animScale>
                                        <p:animScale>
                                          <p:cBhvr>
                                            <p:cTn id="76" dur="7">
                                              <p:stCondLst>
                                                <p:cond delay="452"/>
                                              </p:stCondLst>
                                            </p:cTn>
                                            <p:tgtEl>
                                              <p:spTgt spid="6"/>
                                            </p:tgtEl>
                                          </p:cBhvr>
                                          <p:to x="100000" y="95000"/>
                                        </p:animScale>
                                        <p:animScale>
                                          <p:cBhvr>
                                            <p:cTn id="77" dur="41" decel="50000">
                                              <p:stCondLst>
                                                <p:cond delay="459"/>
                                              </p:stCondLst>
                                            </p:cTn>
                                            <p:tgtEl>
                                              <p:spTgt spid="6"/>
                                            </p:tgtEl>
                                          </p:cBhvr>
                                          <p:to x="100000" y="100000"/>
                                        </p:animScale>
                                      </p:childTnLst>
                                    </p:cTn>
                                  </p:par>
                                </p:childTnLst>
                              </p:cTn>
                            </p:par>
                            <p:par>
                              <p:cTn id="78" fill="hold">
                                <p:stCondLst>
                                  <p:cond delay="3000"/>
                                </p:stCondLst>
                                <p:childTnLst>
                                  <p:par>
                                    <p:cTn id="79" presetID="2" presetClass="entr" presetSubtype="1"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additive="base">
                                            <p:cTn id="81" dur="1000" fill="hold"/>
                                            <p:tgtEl>
                                              <p:spTgt spid="5"/>
                                            </p:tgtEl>
                                            <p:attrNameLst>
                                              <p:attrName>ppt_x</p:attrName>
                                            </p:attrNameLst>
                                          </p:cBhvr>
                                          <p:tavLst>
                                            <p:tav tm="0">
                                              <p:val>
                                                <p:strVal val="#ppt_x"/>
                                              </p:val>
                                            </p:tav>
                                            <p:tav tm="100000">
                                              <p:val>
                                                <p:strVal val="#ppt_x"/>
                                              </p:val>
                                            </p:tav>
                                          </p:tavLst>
                                        </p:anim>
                                        <p:anim calcmode="lin" valueType="num">
                                          <p:cBhvr additive="base">
                                            <p:cTn id="8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3052334" y="-100433"/>
            <a:ext cx="8984560" cy="6696833"/>
          </a:xfrm>
          <a:prstGeom prst="rect">
            <a:avLst/>
          </a:prstGeom>
        </p:spPr>
      </p:pic>
      <p:sp>
        <p:nvSpPr>
          <p:cNvPr id="38" name="TextBox 37"/>
          <p:cNvSpPr txBox="1"/>
          <p:nvPr/>
        </p:nvSpPr>
        <p:spPr>
          <a:xfrm>
            <a:off x="1626868" y="676957"/>
            <a:ext cx="5189151" cy="1446550"/>
          </a:xfrm>
          <a:prstGeom prst="rect">
            <a:avLst/>
          </a:prstGeom>
          <a:noFill/>
        </p:spPr>
        <p:txBody>
          <a:bodyPr wrap="square" rtlCol="0">
            <a:spAutoFit/>
          </a:bodyPr>
          <a:lstStyle/>
          <a:p>
            <a:pPr algn="ct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Ghi</a:t>
            </a:r>
            <a:r>
              <a:rPr lang="en-US" altLang="zh-CN"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nhớ</a:t>
            </a:r>
            <a:endParaRPr lang="zh-CN" altLang="en-US" sz="8800" spc="300" dirty="0">
              <a:solidFill>
                <a:srgbClr val="FF0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97611" y="5740960"/>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75658" y="3014619"/>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439022" y="3447031"/>
            <a:ext cx="3876416" cy="35533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641124" y="2979238"/>
            <a:ext cx="7087806" cy="2862322"/>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Muốn</a:t>
            </a:r>
            <a:r>
              <a:rPr lang="en-US" sz="3600" b="1" dirty="0">
                <a:solidFill>
                  <a:srgbClr val="002060"/>
                </a:solidFill>
                <a:effectLst/>
                <a:latin typeface="Arial" panose="020B0604020202020204" pitchFamily="34" charset="0"/>
                <a:cs typeface="Arial" panose="020B0604020202020204" pitchFamily="34" charset="0"/>
              </a:rPr>
              <a:t> so </a:t>
            </a:r>
            <a:r>
              <a:rPr lang="en-US" sz="3600" b="1" dirty="0" err="1">
                <a:solidFill>
                  <a:srgbClr val="002060"/>
                </a:solidFill>
                <a:effectLst/>
                <a:latin typeface="Arial" panose="020B0604020202020204" pitchFamily="34" charset="0"/>
                <a:cs typeface="Arial" panose="020B0604020202020204" pitchFamily="34" charset="0"/>
              </a:rPr>
              <a:t>sánh</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endParaRPr lang="en-US" sz="3600" b="1" dirty="0">
              <a:solidFill>
                <a:srgbClr val="002060"/>
              </a:solidFill>
              <a:effectLst/>
              <a:latin typeface="Arial" panose="020B0604020202020204" pitchFamily="34" charset="0"/>
              <a:cs typeface="Arial" panose="020B0604020202020204" pitchFamily="34" charset="0"/>
            </a:endParaRPr>
          </a:p>
          <a:p>
            <a:pPr algn="ct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khác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ta </a:t>
            </a:r>
            <a:r>
              <a:rPr lang="en-US" sz="3600" b="1" dirty="0" err="1">
                <a:solidFill>
                  <a:srgbClr val="002060"/>
                </a:solidFill>
                <a:effectLst/>
                <a:latin typeface="Arial" panose="020B0604020202020204" pitchFamily="34" charset="0"/>
                <a:cs typeface="Arial" panose="020B0604020202020204" pitchFamily="34" charset="0"/>
              </a:rPr>
              <a:t>có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thể</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quy</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đồng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đó</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rồi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a:solidFill>
                  <a:srgbClr val="FF0000"/>
                </a:solidFill>
                <a:effectLst/>
                <a:latin typeface="Arial" panose="020B0604020202020204" pitchFamily="34" charset="0"/>
                <a:cs typeface="Arial" panose="020B0604020202020204" pitchFamily="34" charset="0"/>
              </a:rPr>
              <a:t>so </a:t>
            </a:r>
            <a:r>
              <a:rPr lang="en-US" sz="3600" b="1" dirty="0" err="1">
                <a:solidFill>
                  <a:srgbClr val="FF0000"/>
                </a:solidFill>
                <a:effectLst/>
                <a:latin typeface="Arial" panose="020B0604020202020204" pitchFamily="34" charset="0"/>
                <a:cs typeface="Arial" panose="020B0604020202020204" pitchFamily="34" charset="0"/>
              </a:rPr>
              <a:t>sánh</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hai</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phân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số</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mới</a:t>
            </a:r>
            <a:r>
              <a:rPr lang="en-US" sz="3600" b="1" dirty="0">
                <a:solidFill>
                  <a:srgbClr val="00206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9730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14:presetBounceEnd="49000">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14:bounceEnd="49000">
                                          <p:cBhvr additive="base">
                                            <p:cTn id="34"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par>
                                    <p:cTn id="16" presetID="26"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45">
                                              <p:stCondLst>
                                                <p:cond delay="0"/>
                                              </p:stCondLst>
                                            </p:cTn>
                                            <p:tgtEl>
                                              <p:spTgt spid="38"/>
                                            </p:tgtEl>
                                          </p:cBhvr>
                                        </p:animEffect>
                                        <p:anim calcmode="lin" valueType="num">
                                          <p:cBhvr>
                                            <p:cTn id="19"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0"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1"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2"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3"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4" dur="7">
                                              <p:stCondLst>
                                                <p:cond delay="162"/>
                                              </p:stCondLst>
                                            </p:cTn>
                                            <p:tgtEl>
                                              <p:spTgt spid="38"/>
                                            </p:tgtEl>
                                          </p:cBhvr>
                                          <p:to x="100000" y="60000"/>
                                        </p:animScale>
                                        <p:animScale>
                                          <p:cBhvr>
                                            <p:cTn id="25" dur="41" decel="50000">
                                              <p:stCondLst>
                                                <p:cond delay="169"/>
                                              </p:stCondLst>
                                            </p:cTn>
                                            <p:tgtEl>
                                              <p:spTgt spid="38"/>
                                            </p:tgtEl>
                                          </p:cBhvr>
                                          <p:to x="100000" y="100000"/>
                                        </p:animScale>
                                        <p:animScale>
                                          <p:cBhvr>
                                            <p:cTn id="26" dur="7">
                                              <p:stCondLst>
                                                <p:cond delay="328"/>
                                              </p:stCondLst>
                                            </p:cTn>
                                            <p:tgtEl>
                                              <p:spTgt spid="38"/>
                                            </p:tgtEl>
                                          </p:cBhvr>
                                          <p:to x="100000" y="80000"/>
                                        </p:animScale>
                                        <p:animScale>
                                          <p:cBhvr>
                                            <p:cTn id="27" dur="41" decel="50000">
                                              <p:stCondLst>
                                                <p:cond delay="335"/>
                                              </p:stCondLst>
                                            </p:cTn>
                                            <p:tgtEl>
                                              <p:spTgt spid="38"/>
                                            </p:tgtEl>
                                          </p:cBhvr>
                                          <p:to x="100000" y="100000"/>
                                        </p:animScale>
                                        <p:animScale>
                                          <p:cBhvr>
                                            <p:cTn id="28" dur="7">
                                              <p:stCondLst>
                                                <p:cond delay="410"/>
                                              </p:stCondLst>
                                            </p:cTn>
                                            <p:tgtEl>
                                              <p:spTgt spid="38"/>
                                            </p:tgtEl>
                                          </p:cBhvr>
                                          <p:to x="100000" y="90000"/>
                                        </p:animScale>
                                        <p:animScale>
                                          <p:cBhvr>
                                            <p:cTn id="29" dur="41" decel="50000">
                                              <p:stCondLst>
                                                <p:cond delay="417"/>
                                              </p:stCondLst>
                                            </p:cTn>
                                            <p:tgtEl>
                                              <p:spTgt spid="38"/>
                                            </p:tgtEl>
                                          </p:cBhvr>
                                          <p:to x="100000" y="100000"/>
                                        </p:animScale>
                                        <p:animScale>
                                          <p:cBhvr>
                                            <p:cTn id="30" dur="7">
                                              <p:stCondLst>
                                                <p:cond delay="452"/>
                                              </p:stCondLst>
                                            </p:cTn>
                                            <p:tgtEl>
                                              <p:spTgt spid="38"/>
                                            </p:tgtEl>
                                          </p:cBhvr>
                                          <p:to x="100000" y="95000"/>
                                        </p:animScale>
                                        <p:animScale>
                                          <p:cBhvr>
                                            <p:cTn id="31" dur="41" decel="50000">
                                              <p:stCondLst>
                                                <p:cond delay="459"/>
                                              </p:stCondLst>
                                            </p:cTn>
                                            <p:tgtEl>
                                              <p:spTgt spid="38"/>
                                            </p:tgtEl>
                                          </p:cBhvr>
                                          <p:to x="100000" y="100000"/>
                                        </p:animScale>
                                      </p:childTnLst>
                                    </p:cTn>
                                  </p:par>
                                  <p:par>
                                    <p:cTn id="32" presetID="2" presetClass="entr" presetSubtype="1"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1000" fill="hold"/>
                                            <p:tgtEl>
                                              <p:spTgt spid="37"/>
                                            </p:tgtEl>
                                            <p:attrNameLst>
                                              <p:attrName>ppt_x</p:attrName>
                                            </p:attrNameLst>
                                          </p:cBhvr>
                                          <p:tavLst>
                                            <p:tav tm="0">
                                              <p:val>
                                                <p:strVal val="#ppt_x"/>
                                              </p:val>
                                            </p:tav>
                                            <p:tav tm="100000">
                                              <p:val>
                                                <p:strVal val="#ppt_x"/>
                                              </p:val>
                                            </p:tav>
                                          </p:tavLst>
                                        </p:anim>
                                        <p:anim calcmode="lin" valueType="num">
                                          <p:cBhvr additive="base">
                                            <p:cTn id="35"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P spid="1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Thực</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hành</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442" y="489048"/>
            <a:ext cx="2963067" cy="296306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267" y="3896635"/>
            <a:ext cx="4085847" cy="226286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563" y="2872849"/>
            <a:ext cx="3697110" cy="204757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153" y="1745318"/>
            <a:ext cx="4085847" cy="2262865"/>
          </a:xfrm>
          <a:prstGeom prst="rect">
            <a:avLst/>
          </a:prstGeom>
        </p:spPr>
      </p:pic>
      <p:sp>
        <p:nvSpPr>
          <p:cNvPr id="5" name="TextBox 4"/>
          <p:cNvSpPr txBox="1"/>
          <p:nvPr/>
        </p:nvSpPr>
        <p:spPr>
          <a:xfrm>
            <a:off x="845221" y="413671"/>
            <a:ext cx="9043717"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461986" y="2125546"/>
                <a:ext cx="2391744"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𝒂</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4</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461986" y="2125546"/>
                <a:ext cx="2391744" cy="12761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22190" y="3260708"/>
                <a:ext cx="2508764" cy="1268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𝒃</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5</m:t>
                          </m:r>
                        </m:num>
                        <m:den>
                          <m:r>
                            <m:rPr>
                              <m:nor/>
                            </m:rPr>
                            <a:rPr lang="en-US" sz="4400" b="1" i="0" smtClean="0">
                              <a:solidFill>
                                <a:srgbClr val="002060"/>
                              </a:solidFill>
                              <a:latin typeface="Times New Roman" panose="02020603050405020304" pitchFamily="18" charset="0"/>
                              <a:cs typeface="Times New Roman" panose="02020603050405020304" pitchFamily="18" charset="0"/>
                            </a:rPr>
                            <m:t>6</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7</m:t>
                          </m:r>
                        </m:num>
                        <m:den>
                          <m:r>
                            <m:rPr>
                              <m:nor/>
                            </m:rPr>
                            <a:rPr lang="en-US" sz="44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22190" y="3260708"/>
                <a:ext cx="2508764" cy="1268552"/>
              </a:xfrm>
              <a:prstGeom prst="rect">
                <a:avLst/>
              </a:prstGeom>
              <a:blipFill>
                <a:blip r:embed="rId6"/>
                <a:stretch>
                  <a:fillRect/>
                </a:stretch>
              </a:blipFill>
            </p:spPr>
            <p:txBody>
              <a:bodyPr/>
              <a:lstStyle/>
              <a:p>
                <a:r>
                  <a:rPr lang="en-US">
                    <a:noFill/>
                  </a:rPr>
                  <a:t> </a:t>
                </a:r>
              </a:p>
            </p:txBody>
          </p:sp>
        </mc:Fallback>
      </mc:AlternateContent>
      <p:pic>
        <p:nvPicPr>
          <p:cNvPr id="27" name="图片 17"/>
          <p:cNvPicPr>
            <a:picLocks noChangeAspect="1"/>
          </p:cNvPicPr>
          <p:nvPr/>
        </p:nvPicPr>
        <p:blipFill>
          <a:blip r:embed="rId7"/>
          <a:stretch>
            <a:fillRect/>
          </a:stretch>
        </p:blipFill>
        <p:spPr>
          <a:xfrm rot="20812872">
            <a:off x="9732498" y="1208971"/>
            <a:ext cx="1152303" cy="3090824"/>
          </a:xfrm>
          <a:prstGeom prst="rect">
            <a:avLst/>
          </a:prstGeom>
        </p:spPr>
      </p:pic>
      <p:pic>
        <p:nvPicPr>
          <p:cNvPr id="28" name="图片 20"/>
          <p:cNvPicPr>
            <a:picLocks noChangeAspect="1"/>
          </p:cNvPicPr>
          <p:nvPr/>
        </p:nvPicPr>
        <p:blipFill>
          <a:blip r:embed="rId8"/>
          <a:stretch>
            <a:fillRect/>
          </a:stretch>
        </p:blipFill>
        <p:spPr>
          <a:xfrm rot="1423112">
            <a:off x="10305873" y="1428368"/>
            <a:ext cx="956583" cy="2580819"/>
          </a:xfrm>
          <a:prstGeom prst="rect">
            <a:avLst/>
          </a:prstGeom>
        </p:spPr>
      </p:pic>
      <p:pic>
        <p:nvPicPr>
          <p:cNvPr id="29" name="图片 21"/>
          <p:cNvPicPr>
            <a:picLocks noChangeAspect="1"/>
          </p:cNvPicPr>
          <p:nvPr/>
        </p:nvPicPr>
        <p:blipFill>
          <a:blip r:embed="rId9"/>
          <a:stretch>
            <a:fillRect/>
          </a:stretch>
        </p:blipFill>
        <p:spPr>
          <a:xfrm>
            <a:off x="10381106" y="878603"/>
            <a:ext cx="576822" cy="3441844"/>
          </a:xfrm>
          <a:prstGeom prst="rect">
            <a:avLst/>
          </a:prstGeom>
        </p:spPr>
      </p:pic>
      <p:pic>
        <p:nvPicPr>
          <p:cNvPr id="10242" name="Picture 2" descr="question-icon - THIẾT KẾ NỘI THẤT - THIẾT KẾ KIẾN TRÚC - THI CÔNG NỘI THẤT  - Công ty Cổ Phần Kiến Trúc &amp;amp; Nội Thất Sắc Màu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89780" y="4148900"/>
            <a:ext cx="1863731" cy="1769089"/>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5"/>
          <p:cNvPicPr>
            <a:picLocks noChangeAspect="1"/>
          </p:cNvPicPr>
          <p:nvPr/>
        </p:nvPicPr>
        <p:blipFill>
          <a:blip r:embed="rId11"/>
          <a:stretch>
            <a:fillRect/>
          </a:stretch>
        </p:blipFill>
        <p:spPr>
          <a:xfrm>
            <a:off x="10613580" y="1494606"/>
            <a:ext cx="1131464" cy="1512990"/>
          </a:xfrm>
          <a:prstGeom prst="rect">
            <a:avLst/>
          </a:prstGeom>
        </p:spPr>
      </p:pic>
      <p:pic>
        <p:nvPicPr>
          <p:cNvPr id="34" name="图片 12"/>
          <p:cNvPicPr>
            <a:picLocks noChangeAspect="1"/>
          </p:cNvPicPr>
          <p:nvPr/>
        </p:nvPicPr>
        <p:blipFill>
          <a:blip r:embed="rId12"/>
          <a:stretch>
            <a:fillRect/>
          </a:stretch>
        </p:blipFill>
        <p:spPr>
          <a:xfrm>
            <a:off x="-1057" y="6085571"/>
            <a:ext cx="12193057" cy="109127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7B0CC25-A727-43C8-B7A2-4C7A7A348A5E}"/>
                  </a:ext>
                </a:extLst>
              </p:cNvPr>
              <p:cNvSpPr txBox="1"/>
              <p:nvPr/>
            </p:nvSpPr>
            <p:spPr>
              <a:xfrm>
                <a:off x="7912132" y="4436366"/>
                <a:ext cx="2789290"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𝒄</m:t>
                      </m:r>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cs typeface="Times New Roman" panose="02020603050405020304" pitchFamily="18" charset="0"/>
                            </a:rPr>
                            <m:t>𝟐</m:t>
                          </m:r>
                        </m:num>
                        <m:den>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m:rPr>
                          <m:nor/>
                        </m:rPr>
                        <a:rPr lang="en-US" sz="4400" b="1" i="0" smtClean="0">
                          <a:solidFill>
                            <a:srgbClr val="002060"/>
                          </a:solidFill>
                          <a:latin typeface="Cambria Math" panose="02040503050406030204" pitchFamily="18" charset="0"/>
                        </a:rPr>
                        <m:t>v</m:t>
                      </m:r>
                      <m:r>
                        <m:rPr>
                          <m:nor/>
                        </m:rPr>
                        <a:rPr lang="en-US" sz="4400" b="1" i="0" smtClean="0">
                          <a:solidFill>
                            <a:srgbClr val="002060"/>
                          </a:solidFill>
                          <a:latin typeface="Cambria Math" panose="02040503050406030204" pitchFamily="18" charset="0"/>
                        </a:rPr>
                        <m:t>à</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10</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C7B0CC25-A727-43C8-B7A2-4C7A7A348A5E}"/>
                  </a:ext>
                </a:extLst>
              </p:cNvPr>
              <p:cNvSpPr txBox="1">
                <a:spLocks noRot="1" noChangeAspect="1" noMove="1" noResize="1" noEditPoints="1" noAdjustHandles="1" noChangeArrowheads="1" noChangeShapeType="1" noTextEdit="1"/>
              </p:cNvSpPr>
              <p:nvPr/>
            </p:nvSpPr>
            <p:spPr>
              <a:xfrm>
                <a:off x="7912132" y="4436366"/>
                <a:ext cx="2789290" cy="127618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513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5406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m:rPr>
                              <m:nor/>
                            </m:rPr>
                            <a:rPr lang="en-US" sz="3600" b="1" i="0" smtClean="0">
                              <a:solidFill>
                                <a:srgbClr val="FF0000"/>
                              </a:solidFill>
                              <a:latin typeface="Times New Roman" panose="02020603050405020304" pitchFamily="18" charset="0"/>
                              <a:cs typeface="Times New Roman" panose="02020603050405020304" pitchFamily="18" charset="0"/>
                            </a:rPr>
                            <m:t>4</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54061"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4</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16</m:t>
                          </m:r>
                        </m:num>
                        <m:den>
                          <m:r>
                            <m:rPr>
                              <m:nor/>
                            </m:rPr>
                            <a:rPr lang="en-US" sz="3200" b="1" i="0" smtClean="0">
                              <a:solidFill>
                                <a:srgbClr val="002060"/>
                              </a:solidFill>
                              <a:latin typeface="Times New Roman" panose="02020603050405020304" pitchFamily="18" charset="0"/>
                              <a:cs typeface="Times New Roman" panose="02020603050405020304" pitchFamily="18" charset="0"/>
                            </a:rPr>
                            <m:t>20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m:rPr>
                              <m:nor/>
                            </m:rPr>
                            <a:rPr lang="en-US" sz="3600" b="1" i="0" smtClean="0">
                              <a:solidFill>
                                <a:srgbClr val="002060"/>
                              </a:solidFill>
                              <a:latin typeface="Times New Roman" panose="02020603050405020304" pitchFamily="18" charset="0"/>
                              <a:cs typeface="Times New Roman" panose="02020603050405020304" pitchFamily="18" charset="0"/>
                            </a:rPr>
                            <m:t>20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16</m:t>
                          </m:r>
                        </m:num>
                        <m:den>
                          <m:r>
                            <a:rPr lang="en-US" sz="3600" b="1" i="1" smtClean="0">
                              <a:solidFill>
                                <a:srgbClr val="002060"/>
                              </a:solidFill>
                              <a:latin typeface="Cambria Math" panose="02040503050406030204" pitchFamily="18" charset="0"/>
                              <a:cs typeface="Times New Roman" panose="02020603050405020304" pitchFamily="18" charset="0"/>
                            </a:rPr>
                            <m:t>𝟐𝟎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728457" y="4183591"/>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4"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4</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4" cy="1044197"/>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9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199253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𝒃</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5</m:t>
                          </m:r>
                        </m:num>
                        <m:den>
                          <m:r>
                            <m:rPr>
                              <m:nor/>
                            </m:rPr>
                            <a:rPr lang="en-US" sz="3600" b="1" i="0" smtClean="0">
                              <a:solidFill>
                                <a:srgbClr val="FF0000"/>
                              </a:solidFill>
                              <a:latin typeface="Times New Roman" panose="02020603050405020304" pitchFamily="18" charset="0"/>
                              <a:cs typeface="Times New Roman" panose="02020603050405020304" pitchFamily="18" charset="0"/>
                            </a:rPr>
                            <m:t>6</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7</m:t>
                          </m:r>
                        </m:num>
                        <m:den>
                          <m:r>
                            <a:rPr lang="en-US" sz="3600" b="1" i="1" smtClean="0">
                              <a:solidFill>
                                <a:srgbClr val="FF0000"/>
                              </a:solidFill>
                              <a:latin typeface="Cambria Math" panose="02040503050406030204" pitchFamily="18" charset="0"/>
                              <a:cs typeface="Times New Roman" panose="02020603050405020304" pitchFamily="18" charset="0"/>
                            </a:rPr>
                            <m:t>𝟖</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1992533" cy="103778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m:t>
                          </m:r>
                        </m:num>
                        <m:den>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num>
                        <m:den>
                          <m:r>
                            <m:rPr>
                              <m:nor/>
                            </m:rPr>
                            <a:rPr lang="en-US" sz="3200" b="1" i="0" smtClean="0">
                              <a:solidFill>
                                <a:srgbClr val="002060"/>
                              </a:solidFill>
                              <a:latin typeface="Times New Roman" panose="02020603050405020304" pitchFamily="18" charset="0"/>
                              <a:cs typeface="Times New Roman" panose="02020603050405020304" pitchFamily="18" charset="0"/>
                            </a:rPr>
                            <m:t>6 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40</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m:t>
                          </m:r>
                        </m:num>
                        <m:den>
                          <m:r>
                            <m:rPr>
                              <m:nor/>
                            </m:rPr>
                            <a:rPr lang="en-US" sz="3200" b="1" i="0" smtClean="0">
                              <a:solidFill>
                                <a:srgbClr val="002060"/>
                              </a:solidFill>
                              <a:latin typeface="Times New Roman" panose="02020603050405020304" pitchFamily="18" charset="0"/>
                              <a:cs typeface="Times New Roman" panose="02020603050405020304" pitchFamily="18" charset="0"/>
                            </a:rPr>
                            <m:t>8</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7 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6</m:t>
                          </m:r>
                        </m:num>
                        <m:den>
                          <m:r>
                            <m:rPr>
                              <m:nor/>
                            </m:rPr>
                            <a:rPr lang="en-US" sz="3200" b="1" i="0" smtClean="0">
                              <a:solidFill>
                                <a:srgbClr val="002060"/>
                              </a:solidFill>
                              <a:latin typeface="Times New Roman" panose="02020603050405020304" pitchFamily="18" charset="0"/>
                              <a:cs typeface="Times New Roman" panose="02020603050405020304" pitchFamily="18" charset="0"/>
                            </a:rPr>
                            <m:t>8 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𝟔</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42</m:t>
                          </m:r>
                        </m:num>
                        <m:den>
                          <m:r>
                            <m:rPr>
                              <m:nor/>
                            </m:rPr>
                            <a:rPr lang="en-US" sz="3200" b="1" i="0" smtClean="0">
                              <a:solidFill>
                                <a:srgbClr val="002060"/>
                              </a:solidFill>
                              <a:latin typeface="Times New Roman" panose="02020603050405020304" pitchFamily="18" charset="0"/>
                              <a:cs typeface="Times New Roman" panose="02020603050405020304" pitchFamily="18" charset="0"/>
                            </a:rPr>
                            <m:t>48</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40</m:t>
                          </m:r>
                        </m:num>
                        <m:den>
                          <m:r>
                            <m:rPr>
                              <m:nor/>
                            </m:rPr>
                            <a:rPr lang="en-US" sz="3600" b="1" i="0" smtClean="0">
                              <a:solidFill>
                                <a:srgbClr val="002060"/>
                              </a:solidFill>
                              <a:latin typeface="Times New Roman" panose="02020603050405020304" pitchFamily="18" charset="0"/>
                              <a:cs typeface="Times New Roman" panose="02020603050405020304" pitchFamily="18" charset="0"/>
                            </a:rPr>
                            <m:t>48</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42</m:t>
                          </m:r>
                        </m:num>
                        <m:den>
                          <m:r>
                            <a:rPr lang="en-US" sz="3600" b="1" i="1" smtClean="0">
                              <a:solidFill>
                                <a:srgbClr val="002060"/>
                              </a:solidFill>
                              <a:latin typeface="Cambria Math" panose="02040503050406030204" pitchFamily="18" charset="0"/>
                              <a:cs typeface="Times New Roman" panose="02020603050405020304" pitchFamily="18" charset="0"/>
                            </a:rPr>
                            <m:t>𝟒𝟖</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32"/>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805621" y="4305299"/>
            <a:ext cx="738861" cy="10023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03419" y="4285191"/>
                <a:ext cx="2232983" cy="1037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5</m:t>
                          </m:r>
                        </m:num>
                        <m:den>
                          <m:r>
                            <m:rPr>
                              <m:nor/>
                            </m:rPr>
                            <a:rPr lang="en-US" sz="3600" b="1" i="0" smtClean="0">
                              <a:solidFill>
                                <a:srgbClr val="002060"/>
                              </a:solidFill>
                              <a:latin typeface="Times New Roman" panose="02020603050405020304" pitchFamily="18" charset="0"/>
                              <a:cs typeface="Times New Roman" panose="02020603050405020304" pitchFamily="18" charset="0"/>
                            </a:rPr>
                            <m:t>6</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7</m:t>
                          </m:r>
                        </m:num>
                        <m:den>
                          <m:r>
                            <m:rPr>
                              <m:nor/>
                            </m:rPr>
                            <a:rPr lang="en-US" sz="3600" b="1" i="0" smtClean="0">
                              <a:solidFill>
                                <a:srgbClr val="002060"/>
                              </a:solidFill>
                              <a:latin typeface="Times New Roman" panose="02020603050405020304" pitchFamily="18" charset="0"/>
                              <a:cs typeface="Times New Roman" panose="02020603050405020304" pitchFamily="18" charset="0"/>
                            </a:rPr>
                            <m:t>8</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3419" y="4285191"/>
                <a:ext cx="2232983" cy="1037785"/>
              </a:xfrm>
              <a:prstGeom prst="rect">
                <a:avLst/>
              </a:prstGeom>
              <a:blipFill>
                <a:blip r:embed="rId9"/>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838293" y="4247091"/>
            <a:ext cx="794430" cy="107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4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766721"/>
            <a:ext cx="12193057" cy="1091279"/>
          </a:xfrm>
          <a:prstGeom prst="rect">
            <a:avLst/>
          </a:prstGeom>
        </p:spPr>
      </p:pic>
      <p:sp>
        <p:nvSpPr>
          <p:cNvPr id="4" name="TextBox 3"/>
          <p:cNvSpPr txBox="1"/>
          <p:nvPr/>
        </p:nvSpPr>
        <p:spPr>
          <a:xfrm>
            <a:off x="107573" y="165179"/>
            <a:ext cx="6612338" cy="707886"/>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22015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𝒄</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2</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3</m:t>
                          </m:r>
                        </m:num>
                        <m:den>
                          <m:r>
                            <a:rPr lang="en-US" sz="3600" b="1" i="1" smtClean="0">
                              <a:solidFill>
                                <a:srgbClr val="FF000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220159"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3800" y="2793772"/>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m:t>
                          </m:r>
                        </m:num>
                        <m:den>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𝟏𝟎</m:t>
                          </m:r>
                        </m:num>
                        <m:den>
                          <m:r>
                            <m:rPr>
                              <m:nor/>
                            </m:rPr>
                            <a:rPr lang="en-US" sz="3200" b="1" i="0" smtClean="0">
                              <a:solidFill>
                                <a:srgbClr val="002060"/>
                              </a:solidFill>
                              <a:latin typeface="Times New Roman" panose="02020603050405020304" pitchFamily="18" charset="0"/>
                              <a:cs typeface="Times New Roman" panose="02020603050405020304" pitchFamily="18" charset="0"/>
                            </a:rPr>
                            <m:t>5 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20</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63800" y="2793772"/>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07100" y="2793772"/>
                <a:ext cx="2689398" cy="9283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a:rPr lang="en-US" sz="3200" b="1" i="1" smtClean="0">
                              <a:solidFill>
                                <a:srgbClr val="002060"/>
                              </a:solidFill>
                              <a:latin typeface="Cambria Math" panose="02040503050406030204" pitchFamily="18" charset="0"/>
                              <a:cs typeface="Times New Roman" panose="02020603050405020304" pitchFamily="18" charset="0"/>
                            </a:rPr>
                            <m:t>𝟏𝟎</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5</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m:t>
                          </m:r>
                          <m:r>
                            <m:rPr>
                              <m:nor/>
                            </m:rPr>
                            <a:rPr lang="en-US" sz="3200" b="1" i="0" smtClean="0">
                              <a:solidFill>
                                <a:srgbClr val="002060"/>
                              </a:solidFill>
                              <a:latin typeface="Times New Roman" panose="02020603050405020304" pitchFamily="18" charset="0"/>
                              <a:cs typeface="Times New Roman" panose="02020603050405020304" pitchFamily="18" charset="0"/>
                            </a:rPr>
                            <m:t>x</m:t>
                          </m:r>
                          <m:r>
                            <m:rPr>
                              <m:nor/>
                            </m:rPr>
                            <a:rPr lang="en-US" sz="3200" b="1" i="0" smtClean="0">
                              <a:solidFill>
                                <a:srgbClr val="002060"/>
                              </a:solidFill>
                              <a:latin typeface="Times New Roman" panose="02020603050405020304" pitchFamily="18" charset="0"/>
                              <a:cs typeface="Times New Roman" panose="02020603050405020304" pitchFamily="18" charset="0"/>
                            </a:rPr>
                            <m:t> </m:t>
                          </m:r>
                          <m:r>
                            <a:rPr lang="en-US" sz="3200" b="1" i="1" smtClean="0">
                              <a:solidFill>
                                <a:srgbClr val="002060"/>
                              </a:solidFill>
                              <a:latin typeface="Cambria Math" panose="02040503050406030204" pitchFamily="18" charset="0"/>
                              <a:cs typeface="Times New Roman" panose="02020603050405020304" pitchFamily="18" charset="0"/>
                            </a:rPr>
                            <m:t>𝟓</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15</m:t>
                          </m:r>
                        </m:num>
                        <m:den>
                          <m:r>
                            <m:rPr>
                              <m:nor/>
                            </m:rPr>
                            <a:rPr lang="en-US" sz="3200" b="1" i="0" smtClean="0">
                              <a:solidFill>
                                <a:srgbClr val="002060"/>
                              </a:solidFill>
                              <a:latin typeface="Times New Roman" panose="02020603050405020304" pitchFamily="18" charset="0"/>
                              <a:cs typeface="Times New Roman" panose="02020603050405020304" pitchFamily="18" charset="0"/>
                            </a:rPr>
                            <m:t>50</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07100" y="2793772"/>
                <a:ext cx="2689398" cy="92839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2385268"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20</m:t>
                          </m:r>
                        </m:num>
                        <m:den>
                          <m:r>
                            <m:rPr>
                              <m:nor/>
                            </m:rPr>
                            <a:rPr lang="en-US" sz="3600" b="1" i="0" smtClean="0">
                              <a:solidFill>
                                <a:srgbClr val="002060"/>
                              </a:solidFill>
                              <a:latin typeface="Times New Roman" panose="02020603050405020304" pitchFamily="18" charset="0"/>
                              <a:cs typeface="Times New Roman" panose="02020603050405020304" pitchFamily="18" charset="0"/>
                            </a:rPr>
                            <m:t>50</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15</m:t>
                          </m:r>
                        </m:num>
                        <m:den>
                          <m:r>
                            <a:rPr lang="en-US" sz="3600" b="1" i="1" smtClean="0">
                              <a:solidFill>
                                <a:srgbClr val="002060"/>
                              </a:solidFill>
                              <a:latin typeface="Cambria Math" panose="02040503050406030204" pitchFamily="18" charset="0"/>
                              <a:cs typeface="Times New Roman" panose="02020603050405020304" pitchFamily="18" charset="0"/>
                            </a:rPr>
                            <m:t>𝟓𝟎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2385268" cy="1044197"/>
              </a:xfrm>
              <a:prstGeom prst="rect">
                <a:avLst/>
              </a:prstGeom>
              <a:blipFill>
                <a:blip r:embed="rId7"/>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3716349" y="4312203"/>
            <a:ext cx="846422" cy="1002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LESS-THAN SIGN | Symbols, Signs"/>
          <p:cNvPicPr>
            <a:picLocks noChangeAspect="1" noChangeArrowheads="1"/>
          </p:cNvPicPr>
          <p:nvPr/>
        </p:nvPicPr>
        <p:blipFill>
          <a:blip r:embed="rId8">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flipH="1">
            <a:off x="6550524" y="4257736"/>
            <a:ext cx="1058132" cy="10777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5412564" y="4280179"/>
                <a:ext cx="2712281"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2</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rPr>
                        <m:t> </m:t>
                      </m:r>
                      <m:r>
                        <m:rPr>
                          <m:nor/>
                        </m:rPr>
                        <a:rPr lang="en-US" sz="3600" b="1" i="0" smtClean="0">
                          <a:solidFill>
                            <a:srgbClr val="002060"/>
                          </a:solidFill>
                          <a:latin typeface="Times New Roman" panose="02020603050405020304" pitchFamily="18" charset="0"/>
                          <a:cs typeface="Times New Roman" panose="020206030504050203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a:rPr lang="en-US" sz="3600" b="1" i="1" smtClean="0">
                              <a:solidFill>
                                <a:srgbClr val="002060"/>
                              </a:solidFill>
                              <a:latin typeface="Cambria Math" panose="02040503050406030204" pitchFamily="18" charset="0"/>
                              <a:cs typeface="Times New Roman" panose="02020603050405020304" pitchFamily="18" charset="0"/>
                            </a:rPr>
                            <m:t>𝟏𝟎</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2564" y="4280179"/>
                <a:ext cx="2712281" cy="104419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4560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randombar(horizontal)">
                                      <p:cBhvr>
                                        <p:cTn id="40" dur="500"/>
                                        <p:tgtEl>
                                          <p:spTgt spid="16386"/>
                                        </p:tgtEl>
                                      </p:cBhvr>
                                    </p:animEffect>
                                  </p:childTnLst>
                                </p:cTn>
                              </p:par>
                              <p:par>
                                <p:cTn id="41" presetID="22" presetClass="entr" presetSubtype="8"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2"/>
          <p:cNvPicPr>
            <a:picLocks noChangeAspect="1"/>
          </p:cNvPicPr>
          <p:nvPr/>
        </p:nvPicPr>
        <p:blipFill>
          <a:blip r:embed="rId2"/>
          <a:stretch>
            <a:fillRect/>
          </a:stretch>
        </p:blipFill>
        <p:spPr>
          <a:xfrm>
            <a:off x="0" y="5817521"/>
            <a:ext cx="12193057" cy="1091279"/>
          </a:xfrm>
          <a:prstGeom prst="rect">
            <a:avLst/>
          </a:prstGeom>
        </p:spPr>
      </p:pic>
      <p:sp>
        <p:nvSpPr>
          <p:cNvPr id="4" name="TextBox 3"/>
          <p:cNvSpPr txBox="1"/>
          <p:nvPr/>
        </p:nvSpPr>
        <p:spPr>
          <a:xfrm>
            <a:off x="309562" y="192788"/>
            <a:ext cx="10789027" cy="892552"/>
          </a:xfrm>
          <a:prstGeom prst="rect">
            <a:avLst/>
          </a:prstGeom>
          <a:solidFill>
            <a:schemeClr val="bg1"/>
          </a:solidFill>
          <a:ln w="63500" cmpd="thickThin">
            <a:solidFill>
              <a:srgbClr val="002060"/>
            </a:solidFill>
          </a:ln>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Rút</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gọn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11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53" y="1186518"/>
            <a:ext cx="9699247" cy="537173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03618" y="1508519"/>
                <a:ext cx="2184892"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𝒂</m:t>
                      </m:r>
                      <m:r>
                        <a:rPr lang="en-US" sz="3600" b="1" i="1" smtClean="0">
                          <a:solidFill>
                            <a:srgbClr val="FF0000"/>
                          </a:solidFill>
                          <a:latin typeface="Cambria Math" panose="020405030504060302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6</m:t>
                          </m:r>
                        </m:num>
                        <m:den>
                          <m:r>
                            <m:rPr>
                              <m:nor/>
                            </m:rPr>
                            <a:rPr lang="en-US" sz="3600" b="1" i="0" smtClean="0">
                              <a:solidFill>
                                <a:srgbClr val="FF0000"/>
                              </a:solidFill>
                              <a:latin typeface="Times New Roman" panose="02020603050405020304" pitchFamily="18" charset="0"/>
                              <a:cs typeface="Times New Roman" panose="02020603050405020304" pitchFamily="18" charset="0"/>
                            </a:rPr>
                            <m:t>10</m:t>
                          </m:r>
                        </m:den>
                      </m:f>
                      <m:r>
                        <m:rPr>
                          <m:nor/>
                        </m:rPr>
                        <a:rPr lang="en-US" sz="3600" b="1" i="0" smtClean="0">
                          <a:solidFill>
                            <a:srgbClr val="FF0000"/>
                          </a:solidFill>
                          <a:latin typeface="Cambria Math" panose="02040503050406030204" pitchFamily="18" charset="0"/>
                        </a:rPr>
                        <m:t> </m:t>
                      </m:r>
                      <m:r>
                        <m:rPr>
                          <m:nor/>
                        </m:rPr>
                        <a:rPr lang="en-US" sz="3600" b="1" i="0" smtClean="0">
                          <a:solidFill>
                            <a:srgbClr val="FF0000"/>
                          </a:solidFill>
                          <a:latin typeface="Cambria Math" panose="02040503050406030204" pitchFamily="18" charset="0"/>
                        </a:rPr>
                        <m:t>v</m:t>
                      </m:r>
                      <m:r>
                        <m:rPr>
                          <m:nor/>
                        </m:rPr>
                        <a:rPr lang="en-US" sz="3600" b="1" i="0" smtClean="0">
                          <a:solidFill>
                            <a:srgbClr val="FF0000"/>
                          </a:solidFill>
                          <a:latin typeface="Cambria Math" panose="02040503050406030204" pitchFamily="18" charset="0"/>
                        </a:rPr>
                        <m:t>à</m:t>
                      </m:r>
                      <m:r>
                        <m:rPr>
                          <m:nor/>
                        </m:rPr>
                        <a:rPr lang="en-US" sz="3600" b="1" i="0" smtClean="0">
                          <a:solidFill>
                            <a:srgbClr val="FF0000"/>
                          </a:solidFill>
                          <a:latin typeface="Times New Roman" panose="02020603050405020304" pitchFamily="18" charset="0"/>
                          <a:cs typeface="Times New Roman" panose="02020603050405020304" pitchFamily="18" charset="0"/>
                        </a:rPr>
                        <m:t> </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Times New Roman" panose="02020603050405020304" pitchFamily="18" charset="0"/>
                              <a:cs typeface="Times New Roman" panose="02020603050405020304" pitchFamily="18" charset="0"/>
                            </a:rPr>
                            <m:t>4</m:t>
                          </m:r>
                        </m:num>
                        <m:den>
                          <m:r>
                            <m:rPr>
                              <m:nor/>
                            </m:rPr>
                            <a:rPr lang="en-US" sz="3600" b="1" i="0" smtClean="0">
                              <a:solidFill>
                                <a:srgbClr val="FF0000"/>
                              </a:solidFill>
                              <a:latin typeface="Times New Roman" panose="02020603050405020304" pitchFamily="18" charset="0"/>
                              <a:cs typeface="Times New Roman" panose="02020603050405020304" pitchFamily="18" charset="0"/>
                            </a:rPr>
                            <m:t>5</m:t>
                          </m:r>
                        </m:den>
                      </m:f>
                    </m:oMath>
                  </m:oMathPara>
                </a14:m>
                <a:endParaRPr lang="en-US" sz="3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03618" y="1508519"/>
                <a:ext cx="2184892" cy="10441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30513" y="3023027"/>
                <a:ext cx="2689398" cy="9401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200" b="1" i="1" smtClean="0">
                              <a:solidFill>
                                <a:srgbClr val="002060"/>
                              </a:solidFill>
                              <a:latin typeface="Cambria Math" panose="02040503050406030204" pitchFamily="18" charset="0"/>
                            </a:rPr>
                          </m:ctrlPr>
                        </m:fPr>
                        <m:num>
                          <m:r>
                            <a:rPr lang="en-US" sz="3200" b="1" i="1" smtClean="0">
                              <a:solidFill>
                                <a:srgbClr val="002060"/>
                              </a:solidFill>
                              <a:latin typeface="Cambria Math" panose="02040503050406030204" pitchFamily="18" charset="0"/>
                              <a:cs typeface="Times New Roman" panose="02020603050405020304" pitchFamily="18" charset="0"/>
                            </a:rPr>
                            <m:t>𝟔</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6 : 2 </m:t>
                          </m:r>
                        </m:num>
                        <m:den>
                          <m:r>
                            <m:rPr>
                              <m:nor/>
                            </m:rPr>
                            <a:rPr lang="en-US" sz="3200" b="1" i="0" smtClean="0">
                              <a:solidFill>
                                <a:srgbClr val="002060"/>
                              </a:solidFill>
                              <a:latin typeface="Times New Roman" panose="02020603050405020304" pitchFamily="18" charset="0"/>
                              <a:cs typeface="Times New Roman" panose="02020603050405020304" pitchFamily="18" charset="0"/>
                            </a:rPr>
                            <m:t>10 : 2</m:t>
                          </m:r>
                        </m:den>
                      </m:f>
                      <m:r>
                        <m:rPr>
                          <m:nor/>
                        </m:rPr>
                        <a:rPr lang="en-US" sz="3200" b="1">
                          <a:solidFill>
                            <a:srgbClr val="002060"/>
                          </a:solidFill>
                          <a:latin typeface="Times New Roman" panose="02020603050405020304" pitchFamily="18" charset="0"/>
                          <a:cs typeface="Times New Roman" panose="02020603050405020304" pitchFamily="18" charset="0"/>
                        </a:rPr>
                        <m:t>=</m:t>
                      </m:r>
                      <m:f>
                        <m:fPr>
                          <m:ctrlPr>
                            <a:rPr lang="en-US" sz="3200" b="1" i="1">
                              <a:solidFill>
                                <a:srgbClr val="002060"/>
                              </a:solidFill>
                              <a:latin typeface="Cambria Math" panose="02040503050406030204" pitchFamily="18" charset="0"/>
                            </a:rPr>
                          </m:ctrlPr>
                        </m:fPr>
                        <m:num>
                          <m:r>
                            <m:rPr>
                              <m:nor/>
                            </m:rPr>
                            <a:rPr lang="en-US" sz="3200" b="1" i="0" smtClean="0">
                              <a:solidFill>
                                <a:srgbClr val="002060"/>
                              </a:solidFill>
                              <a:latin typeface="Times New Roman" panose="02020603050405020304" pitchFamily="18" charset="0"/>
                              <a:cs typeface="Times New Roman" panose="02020603050405020304" pitchFamily="18" charset="0"/>
                            </a:rPr>
                            <m:t>3</m:t>
                          </m:r>
                        </m:num>
                        <m:den>
                          <m:r>
                            <m:rPr>
                              <m:nor/>
                            </m:rPr>
                            <a:rPr lang="en-US" sz="32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0513" y="3023027"/>
                <a:ext cx="2689398" cy="9401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655786" y="4291285"/>
                <a:ext cx="1878719"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𝑽</m:t>
                      </m:r>
                      <m:r>
                        <a:rPr lang="en-US" sz="3600" b="1" i="1" smtClean="0">
                          <a:solidFill>
                            <a:srgbClr val="002060"/>
                          </a:solidFill>
                          <a:latin typeface="Cambria Math" panose="02040503050406030204" pitchFamily="18" charset="0"/>
                        </a:rPr>
                        <m:t>ì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3</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r>
                        <m:rPr>
                          <m:nor/>
                        </m:rPr>
                        <a:rPr lang="en-US" sz="3600" b="1" i="0" smtClean="0">
                          <a:solidFill>
                            <a:srgbClr val="002060"/>
                          </a:solidFill>
                          <a:latin typeface="Cambria Math" panose="02040503050406030204" pitchFamily="18" charset="0"/>
                          <a:cs typeface="Times New Roman" panose="02020603050405020304" pitchFamily="18" charset="0"/>
                        </a:rPr>
                        <m:t>    </m:t>
                      </m:r>
                      <m:r>
                        <m:rPr>
                          <m:nor/>
                        </m:rPr>
                        <a:rPr lang="en-US" sz="3600" b="1" i="0"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a:rPr lang="en-US" sz="3600" b="1" i="1" smtClean="0">
                              <a:solidFill>
                                <a:srgbClr val="002060"/>
                              </a:solidFill>
                              <a:latin typeface="Cambria Math" panose="02040503050406030204" pitchFamily="18" charset="0"/>
                              <a:cs typeface="Times New Roman" panose="02020603050405020304" pitchFamily="18" charset="0"/>
                            </a:rPr>
                            <m:t>𝟓</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655786" y="4291285"/>
                <a:ext cx="1878719" cy="1044197"/>
              </a:xfrm>
              <a:prstGeom prst="rect">
                <a:avLst/>
              </a:prstGeom>
              <a:blipFill>
                <a:blip r:embed="rId6"/>
                <a:stretch>
                  <a:fillRect/>
                </a:stretch>
              </a:blipFill>
            </p:spPr>
            <p:txBody>
              <a:bodyPr/>
              <a:lstStyle/>
              <a:p>
                <a:r>
                  <a:rPr lang="en-US">
                    <a:noFill/>
                  </a:rPr>
                  <a:t> </a:t>
                </a:r>
              </a:p>
            </p:txBody>
          </p:sp>
        </mc:Fallback>
      </mc:AlternateContent>
      <p:pic>
        <p:nvPicPr>
          <p:cNvPr id="16386"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3524093" y="4199464"/>
            <a:ext cx="879525" cy="11931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p:cNvSpPr txBox="1"/>
              <p:nvPr/>
            </p:nvSpPr>
            <p:spPr>
              <a:xfrm>
                <a:off x="5616119" y="4285191"/>
                <a:ext cx="2463816" cy="10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ê</m:t>
                      </m:r>
                      <m:r>
                        <a:rPr lang="en-US" sz="3600" b="1" i="1" smtClean="0">
                          <a:solidFill>
                            <a:srgbClr val="002060"/>
                          </a:solidFill>
                          <a:latin typeface="Cambria Math" panose="02040503050406030204" pitchFamily="18" charset="0"/>
                        </a:rPr>
                        <m:t>𝒏</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6</m:t>
                          </m:r>
                        </m:num>
                        <m:den>
                          <m:r>
                            <m:rPr>
                              <m:nor/>
                            </m:rPr>
                            <a:rPr lang="en-US" sz="3600" b="1" i="0" smtClean="0">
                              <a:solidFill>
                                <a:srgbClr val="002060"/>
                              </a:solidFill>
                              <a:latin typeface="Times New Roman" panose="02020603050405020304" pitchFamily="18" charset="0"/>
                              <a:cs typeface="Times New Roman" panose="02020603050405020304" pitchFamily="18" charset="0"/>
                            </a:rPr>
                            <m:t>10</m:t>
                          </m:r>
                        </m:den>
                      </m:f>
                      <m:r>
                        <m:rPr>
                          <m:nor/>
                        </m:rPr>
                        <a:rPr lang="en-US" sz="3600" b="1" i="0" smtClean="0">
                          <a:solidFill>
                            <a:srgbClr val="002060"/>
                          </a:solidFill>
                          <a:latin typeface="Cambria Math" panose="02040503050406030204" pitchFamily="18" charset="0"/>
                        </a:rPr>
                        <m:t> </m:t>
                      </m:r>
                      <m:r>
                        <a:rPr lang="en-US" sz="3600" b="1" i="1" smtClean="0">
                          <a:solidFill>
                            <a:srgbClr val="002060"/>
                          </a:solidFill>
                          <a:latin typeface="Cambria Math" panose="02040503050406030204" pitchFamily="18" charset="0"/>
                        </a:rPr>
                        <m:t>    </m:t>
                      </m:r>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4</m:t>
                          </m:r>
                        </m:num>
                        <m:den>
                          <m:r>
                            <m:rPr>
                              <m:nor/>
                            </m:rPr>
                            <a:rPr lang="en-US" sz="3600" b="1" i="0" smtClean="0">
                              <a:solidFill>
                                <a:srgbClr val="002060"/>
                              </a:solidFill>
                              <a:latin typeface="Times New Roman" panose="02020603050405020304" pitchFamily="18" charset="0"/>
                              <a:cs typeface="Times New Roman" panose="02020603050405020304" pitchFamily="18" charset="0"/>
                            </a:rPr>
                            <m:t>5</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16119" y="4285191"/>
                <a:ext cx="2463816" cy="1044197"/>
              </a:xfrm>
              <a:prstGeom prst="rect">
                <a:avLst/>
              </a:prstGeom>
              <a:blipFill>
                <a:blip r:embed="rId8"/>
                <a:stretch>
                  <a:fillRect/>
                </a:stretch>
              </a:blipFill>
            </p:spPr>
            <p:txBody>
              <a:bodyPr/>
              <a:lstStyle/>
              <a:p>
                <a:r>
                  <a:rPr lang="en-US">
                    <a:noFill/>
                  </a:rPr>
                  <a:t> </a:t>
                </a:r>
              </a:p>
            </p:txBody>
          </p:sp>
        </mc:Fallback>
      </mc:AlternateContent>
      <p:pic>
        <p:nvPicPr>
          <p:cNvPr id="13" name="Picture 2" descr="LESS-THAN SIGN | Symbols, Signs"/>
          <p:cNvPicPr>
            <a:picLocks noChangeAspect="1" noChangeArrowheads="1"/>
          </p:cNvPicPr>
          <p:nvPr/>
        </p:nvPicPr>
        <p:blipFill>
          <a:blip r:embed="rId7">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983436" y="4218063"/>
            <a:ext cx="794430" cy="10777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2743728" y="848266"/>
            <a:ext cx="4569971"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42928" y="3128265"/>
            <a:ext cx="2325291" cy="646331"/>
          </a:xfrm>
          <a:prstGeom prst="rect">
            <a:avLst/>
          </a:prstGeom>
          <a:noFill/>
        </p:spPr>
        <p:txBody>
          <a:bodyPr wrap="square" rtlCol="0">
            <a:spAutoFit/>
          </a:bodyPr>
          <a:lstStyle/>
          <a:p>
            <a:pPr algn="ctr"/>
            <a:r>
              <a:rPr lang="en-US" sz="3600" b="1" dirty="0" err="1">
                <a:solidFill>
                  <a:srgbClr val="002060"/>
                </a:solidFill>
                <a:effectLst/>
                <a:latin typeface="Arial" panose="020B0604020202020204" pitchFamily="34" charset="0"/>
                <a:cs typeface="Arial" panose="020B0604020202020204" pitchFamily="34" charset="0"/>
              </a:rPr>
              <a:t>Rút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gọn</a:t>
            </a:r>
            <a:endParaRPr lang="en-US" sz="3600" b="1"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743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386"/>
                                        </p:tgtEl>
                                        <p:attrNameLst>
                                          <p:attrName>style.visibility</p:attrName>
                                        </p:attrNameLst>
                                      </p:cBhvr>
                                      <p:to>
                                        <p:strVal val="visible"/>
                                      </p:to>
                                    </p:set>
                                    <p:animEffect transition="in" filter="randombar(horizontal)">
                                      <p:cBhvr>
                                        <p:cTn id="46" dur="500"/>
                                        <p:tgtEl>
                                          <p:spTgt spid="163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Củng</a:t>
            </a: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 </a:t>
            </a:r>
            <a:r>
              <a:rPr lang="en-US" altLang="zh-CN" sz="7200" spc="300" dirty="0" err="1">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cố</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308166" y="1708518"/>
            <a:ext cx="7629686" cy="646331"/>
          </a:xfrm>
          <a:prstGeom prst="rect">
            <a:avLst/>
          </a:prstGeom>
          <a:noFill/>
        </p:spPr>
        <p:txBody>
          <a:bodyPr wrap="square" rtlCol="0">
            <a:spAutoFit/>
          </a:bodyPr>
          <a:lstStyle/>
          <a:p>
            <a:pPr algn="ctr"/>
            <a:r>
              <a:rPr lang="en-US" sz="3600" b="1" dirty="0">
                <a:solidFill>
                  <a:srgbClr val="FFC000"/>
                </a:solidFill>
                <a:effectLst/>
                <a:latin typeface="Arial" panose="020B0604020202020204" pitchFamily="34" charset="0"/>
                <a:cs typeface="Arial" panose="020B0604020202020204" pitchFamily="34" charset="0"/>
              </a:rPr>
              <a:t>So </a:t>
            </a:r>
            <a:r>
              <a:rPr lang="en-US" sz="3600" b="1" dirty="0" err="1">
                <a:solidFill>
                  <a:srgbClr val="FFC000"/>
                </a:solidFill>
                <a:effectLst/>
                <a:latin typeface="Arial" panose="020B0604020202020204" pitchFamily="34" charset="0"/>
                <a:cs typeface="Arial" panose="020B0604020202020204" pitchFamily="34" charset="0"/>
              </a:rPr>
              <a:t>sánh</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hai</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phân</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số</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khác</a:t>
            </a:r>
            <a:r>
              <a:rPr lang="en-US" sz="3600" b="1" dirty="0">
                <a:solidFill>
                  <a:srgbClr val="FFC000"/>
                </a:solidFill>
                <a:effectLst/>
                <a:latin typeface="Arial" panose="020B0604020202020204" pitchFamily="34" charset="0"/>
                <a:cs typeface="Arial" panose="020B0604020202020204" pitchFamily="34" charset="0"/>
              </a:rPr>
              <a:t> </a:t>
            </a:r>
            <a:r>
              <a:rPr lang="en-US" sz="3600" b="1" dirty="0" err="1">
                <a:solidFill>
                  <a:srgbClr val="FFC000"/>
                </a:solidFill>
                <a:effectLst/>
                <a:latin typeface="Arial" panose="020B0604020202020204" pitchFamily="34" charset="0"/>
                <a:cs typeface="Arial" panose="020B0604020202020204" pitchFamily="34" charset="0"/>
              </a:rPr>
              <a:t>mẫu</a:t>
            </a:r>
            <a:endParaRPr lang="en-US" sz="3600" b="1" dirty="0">
              <a:solidFill>
                <a:srgbClr val="FFC000"/>
              </a:solidFill>
              <a:effectLst/>
              <a:latin typeface="Arial" panose="020B0604020202020204" pitchFamily="34" charset="0"/>
              <a:cs typeface="Arial" panose="020B0604020202020204" pitchFamily="34" charset="0"/>
            </a:endParaRPr>
          </a:p>
        </p:txBody>
      </p:sp>
      <p:sp>
        <p:nvSpPr>
          <p:cNvPr id="25" name="TextBox 24"/>
          <p:cNvSpPr txBox="1"/>
          <p:nvPr/>
        </p:nvSpPr>
        <p:spPr>
          <a:xfrm>
            <a:off x="3412109" y="2565808"/>
            <a:ext cx="7629686" cy="646331"/>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1: </a:t>
            </a:r>
            <a:r>
              <a:rPr lang="en-US" sz="3600" b="1" dirty="0" err="1">
                <a:solidFill>
                  <a:schemeClr val="bg1"/>
                </a:solidFill>
                <a:effectLst/>
                <a:latin typeface="Arial" panose="020B0604020202020204" pitchFamily="34" charset="0"/>
                <a:cs typeface="Arial" panose="020B0604020202020204" pitchFamily="34" charset="0"/>
              </a:rPr>
              <a:t>Quy</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đồng</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29" name="TextBox 28"/>
          <p:cNvSpPr txBox="1"/>
          <p:nvPr/>
        </p:nvSpPr>
        <p:spPr>
          <a:xfrm>
            <a:off x="3252700" y="3592899"/>
            <a:ext cx="7629686" cy="1200329"/>
          </a:xfrm>
          <a:prstGeom prst="rect">
            <a:avLst/>
          </a:prstGeom>
          <a:noFill/>
        </p:spPr>
        <p:txBody>
          <a:bodyPr wrap="square" rtlCol="0">
            <a:spAutoFit/>
          </a:bodyPr>
          <a:lstStyle/>
          <a:p>
            <a:pPr algn="ctr"/>
            <a:r>
              <a:rPr lang="en-US" sz="3600" b="1" dirty="0" err="1">
                <a:solidFill>
                  <a:schemeClr val="bg1"/>
                </a:solidFill>
                <a:effectLst/>
                <a:latin typeface="Arial" panose="020B0604020202020204" pitchFamily="34" charset="0"/>
                <a:cs typeface="Arial" panose="020B0604020202020204" pitchFamily="34" charset="0"/>
              </a:rPr>
              <a:t>Bước</a:t>
            </a:r>
            <a:r>
              <a:rPr lang="en-US" sz="3600" b="1" dirty="0">
                <a:solidFill>
                  <a:schemeClr val="bg1"/>
                </a:solidFill>
                <a:effectLst/>
                <a:latin typeface="Arial" panose="020B0604020202020204" pitchFamily="34" charset="0"/>
                <a:cs typeface="Arial" panose="020B0604020202020204" pitchFamily="34" charset="0"/>
              </a:rPr>
              <a:t> 2: So </a:t>
            </a:r>
            <a:r>
              <a:rPr lang="en-US" sz="3600" b="1" dirty="0" err="1">
                <a:solidFill>
                  <a:schemeClr val="bg1"/>
                </a:solidFill>
                <a:effectLst/>
                <a:latin typeface="Arial" panose="020B0604020202020204" pitchFamily="34" charset="0"/>
                <a:cs typeface="Arial" panose="020B0604020202020204" pitchFamily="34" charset="0"/>
              </a:rPr>
              <a:t>sánh</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các</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tử</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của</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hai</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phân</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số</a:t>
            </a:r>
            <a:r>
              <a:rPr lang="en-US" sz="3600" b="1" dirty="0">
                <a:solidFill>
                  <a:schemeClr val="bg1"/>
                </a:solidFill>
                <a:effectLst/>
                <a:latin typeface="Arial" panose="020B0604020202020204" pitchFamily="34" charset="0"/>
                <a:cs typeface="Arial" panose="020B0604020202020204" pitchFamily="34" charset="0"/>
              </a:rPr>
              <a:t> </a:t>
            </a:r>
            <a:r>
              <a:rPr lang="en-US" sz="3600" b="1" dirty="0" err="1">
                <a:solidFill>
                  <a:schemeClr val="bg1"/>
                </a:solidFill>
                <a:effectLst/>
                <a:latin typeface="Arial" panose="020B0604020202020204" pitchFamily="34" charset="0"/>
                <a:cs typeface="Arial" panose="020B0604020202020204" pitchFamily="34" charset="0"/>
              </a:rPr>
              <a:t>mới</a:t>
            </a:r>
            <a:endParaRPr lang="en-US" sz="3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par>
                          <p:cTn id="60" fill="hold">
                            <p:stCondLst>
                              <p:cond delay="3000"/>
                            </p:stCondLst>
                            <p:childTnLst>
                              <p:par>
                                <p:cTn id="61" presetID="53" presetClass="entr" presetSubtype="1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algn="ctr"/>
            <a:r>
              <a:rPr lang="en-US" sz="8800" b="1" dirty="0" err="1">
                <a:solidFill>
                  <a:srgbClr val="FFC000"/>
                </a:solidFill>
                <a:effectLst/>
                <a:latin typeface="UTM Bell" panose="02040603050506020204" pitchFamily="18" charset="0"/>
                <a:cs typeface="Arial" panose="020B0604020202020204" pitchFamily="34" charset="0"/>
              </a:rPr>
              <a:t>Dặn</a:t>
            </a:r>
            <a:r>
              <a:rPr lang="en-US" sz="8800" b="1" dirty="0">
                <a:solidFill>
                  <a:srgbClr val="FFC000"/>
                </a:solidFill>
                <a:effectLst/>
                <a:latin typeface="UTM Bell" panose="02040603050506020204" pitchFamily="18" charset="0"/>
                <a:cs typeface="Arial" panose="020B0604020202020204" pitchFamily="34" charset="0"/>
              </a:rPr>
              <a:t> </a:t>
            </a:r>
            <a:r>
              <a:rPr lang="en-US" sz="8800" b="1" dirty="0" err="1">
                <a:solidFill>
                  <a:srgbClr val="FFC000"/>
                </a:solidFill>
                <a:effectLst/>
                <a:latin typeface="UTM Bell" panose="02040603050506020204" pitchFamily="18" charset="0"/>
                <a:cs typeface="Arial" panose="020B0604020202020204" pitchFamily="34" charset="0"/>
              </a:rPr>
              <a:t>dò</a:t>
            </a:r>
            <a:endParaRPr lang="en-US" sz="8800" b="1" dirty="0">
              <a:solidFill>
                <a:srgbClr val="FFC000"/>
              </a:solidFill>
              <a:effectLst/>
              <a:latin typeface="UTM Bell" panose="02040603050506020204" pitchFamily="18" charset="0"/>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KHỞI ĐỘNG</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4102625" y="2549185"/>
            <a:ext cx="7675152" cy="1862048"/>
          </a:xfrm>
          <a:prstGeom prst="rect">
            <a:avLst/>
          </a:prstGeom>
          <a:noFill/>
        </p:spPr>
        <p:txBody>
          <a:bodyPr wrap="square" rtlCol="0">
            <a:spAutoFit/>
          </a:bodyPr>
          <a:lstStyle/>
          <a:p>
            <a:pPr algn="ct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Tạm</a:t>
            </a:r>
            <a:r>
              <a:rPr lang="en-US" altLang="zh-CN"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 </a:t>
            </a:r>
            <a:r>
              <a:rPr lang="en-US" altLang="zh-CN" sz="11500" b="1" spc="300" dirty="0" err="1">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rPr>
              <a:t>biệt</a:t>
            </a:r>
            <a:endParaRPr lang="zh-CN" altLang="en-US" sz="11500" b="1" spc="300" dirty="0">
              <a:solidFill>
                <a:srgbClr val="FFFF00"/>
              </a:solidFill>
              <a:effectLst>
                <a:outerShdw blurRad="38100" dist="38100" dir="2700000" algn="tl">
                  <a:srgbClr val="000000">
                    <a:alpha val="43137"/>
                  </a:srgbClr>
                </a:outerShdw>
              </a:effectLst>
              <a:latin typeface="UTM ViceroyJF"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605288" y="1538199"/>
                <a:ext cx="3073983"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4</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3</m:t>
                          </m:r>
                        </m:num>
                        <m:den>
                          <m:r>
                            <m:rPr>
                              <m:nor/>
                            </m:rPr>
                            <a:rPr lang="en-US" sz="8800" b="1" i="0" smtClean="0">
                              <a:solidFill>
                                <a:srgbClr val="FF0000"/>
                              </a:solidFill>
                              <a:latin typeface="Times New Roman" panose="02020603050405020304" pitchFamily="18" charset="0"/>
                              <a:cs typeface="Times New Roman" panose="02020603050405020304" pitchFamily="18" charset="0"/>
                            </a:rPr>
                            <m:t>4</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05288" y="1538199"/>
                <a:ext cx="3073983"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6588284" y="2305549"/>
            <a:ext cx="1201723" cy="1185652"/>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6520556" y="2397683"/>
            <a:ext cx="1280531"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227616" y="1354966"/>
                <a:ext cx="6488379" cy="25578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2</m:t>
                          </m:r>
                        </m:num>
                        <m:den>
                          <m:r>
                            <m:rPr>
                              <m:nor/>
                            </m:rPr>
                            <a:rPr lang="en-US" sz="8800" b="1" i="0" smtClean="0">
                              <a:solidFill>
                                <a:srgbClr val="FF0000"/>
                              </a:solidFill>
                              <a:latin typeface="Cambria Math" panose="02040503050406030204" pitchFamily="18" charset="0"/>
                              <a:cs typeface="Times New Roman" panose="02020603050405020304" pitchFamily="18" charset="0"/>
                            </a:rPr>
                            <m:t>9</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Cambria Math" panose="02040503050406030204" pitchFamily="18" charset="0"/>
                            </a:rPr>
                            <m:t>1</m:t>
                          </m:r>
                          <m:r>
                            <m:rPr>
                              <m:nor/>
                            </m:rPr>
                            <a:rPr lang="en-US" sz="8800" b="1" i="0" smtClean="0">
                              <a:solidFill>
                                <a:srgbClr val="FF0000"/>
                              </a:solidFill>
                              <a:latin typeface="Times New Roman" panose="02020603050405020304" pitchFamily="18" charset="0"/>
                              <a:cs typeface="Times New Roman" panose="02020603050405020304" pitchFamily="18" charset="0"/>
                            </a:rPr>
                            <m:t>1</m:t>
                          </m:r>
                        </m:num>
                        <m:den>
                          <m:r>
                            <m:rPr>
                              <m:nor/>
                            </m:rPr>
                            <a:rPr lang="en-US" sz="8800" b="1" i="0" smtClean="0">
                              <a:solidFill>
                                <a:srgbClr val="FF0000"/>
                              </a:solidFill>
                              <a:latin typeface="Times New Roman" panose="02020603050405020304" pitchFamily="18" charset="0"/>
                              <a:cs typeface="Times New Roman" panose="02020603050405020304" pitchFamily="18" charset="0"/>
                            </a:rPr>
                            <m:t>9</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227616" y="1354966"/>
                <a:ext cx="6488379" cy="2557816"/>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4150224" y="2245231"/>
            <a:ext cx="1348222" cy="989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rtoon handsome prince riding horse isolated Vector Image">
            <a:hlinkClick r:id="rId15" action="ppaction://hlinksldjump"/>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602237" y="1415171"/>
                <a:ext cx="5991447" cy="2536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800" b="1" i="1" smtClean="0">
                              <a:solidFill>
                                <a:srgbClr val="FF0000"/>
                              </a:solidFill>
                              <a:latin typeface="Cambria Math" panose="02040503050406030204" pitchFamily="18" charset="0"/>
                            </a:rPr>
                          </m:ctrlPr>
                        </m:fPr>
                        <m:num>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m:rPr>
                              <m:nor/>
                            </m:rPr>
                            <a:rPr lang="en-US" sz="8800" b="1" i="0" smtClean="0">
                              <a:solidFill>
                                <a:srgbClr val="FF0000"/>
                              </a:solidFill>
                              <a:latin typeface="Cambria Math" panose="02040503050406030204" pitchFamily="18" charset="0"/>
                              <a:cs typeface="Times New Roman" panose="02020603050405020304" pitchFamily="18" charset="0"/>
                            </a:rPr>
                            <m:t>11</m:t>
                          </m:r>
                        </m:den>
                      </m:f>
                      <m:r>
                        <m:rPr>
                          <m:nor/>
                        </m:rPr>
                        <a:rPr lang="en-US" sz="8800" b="1" i="0" smtClean="0">
                          <a:solidFill>
                            <a:srgbClr val="FF0000"/>
                          </a:solidFill>
                          <a:latin typeface="Cambria Math" panose="02040503050406030204" pitchFamily="18" charset="0"/>
                        </a:rPr>
                        <m:t> </m:t>
                      </m:r>
                      <m:r>
                        <a:rPr lang="en-US" sz="8800" b="1" i="1" smtClean="0">
                          <a:solidFill>
                            <a:srgbClr val="FF0000"/>
                          </a:solidFill>
                          <a:latin typeface="Cambria Math" panose="02040503050406030204" pitchFamily="18" charset="0"/>
                        </a:rPr>
                        <m:t>          </m:t>
                      </m:r>
                      <m:f>
                        <m:fPr>
                          <m:ctrlPr>
                            <a:rPr lang="en-US" sz="8800" b="1" i="1" smtClean="0">
                              <a:solidFill>
                                <a:srgbClr val="FF0000"/>
                              </a:solidFill>
                              <a:latin typeface="Cambria Math" panose="02040503050406030204" pitchFamily="18" charset="0"/>
                            </a:rPr>
                          </m:ctrlPr>
                        </m:fPr>
                        <m:num>
                          <m:r>
                            <a:rPr lang="en-US" sz="8800" b="1" i="1" smtClean="0">
                              <a:solidFill>
                                <a:srgbClr val="FF0000"/>
                              </a:solidFill>
                              <a:latin typeface="Cambria Math" panose="02040503050406030204" pitchFamily="18" charset="0"/>
                            </a:rPr>
                            <m:t> </m:t>
                          </m:r>
                          <m:r>
                            <m:rPr>
                              <m:nor/>
                            </m:rPr>
                            <a:rPr lang="en-US" sz="8800" b="1" i="0" smtClean="0">
                              <a:solidFill>
                                <a:srgbClr val="FF0000"/>
                              </a:solidFill>
                              <a:latin typeface="Times New Roman" panose="02020603050405020304" pitchFamily="18" charset="0"/>
                              <a:cs typeface="Times New Roman" panose="02020603050405020304" pitchFamily="18" charset="0"/>
                            </a:rPr>
                            <m:t>27</m:t>
                          </m:r>
                        </m:num>
                        <m:den>
                          <m:r>
                            <a:rPr lang="en-US" sz="8800" b="1" i="1" smtClean="0">
                              <a:solidFill>
                                <a:srgbClr val="FF000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02237" y="1415171"/>
                <a:ext cx="5991447" cy="2536913"/>
              </a:xfrm>
              <a:prstGeom prst="rect">
                <a:avLst/>
              </a:prstGeom>
              <a:blipFill>
                <a:blip r:embed="rId12"/>
                <a:stretch>
                  <a:fillRect/>
                </a:stretch>
              </a:blipFill>
            </p:spPr>
            <p:txBody>
              <a:bodyPr/>
              <a:lstStyle/>
              <a:p>
                <a:r>
                  <a:rPr lang="en-US">
                    <a:noFill/>
                  </a:rPr>
                  <a:t> </a:t>
                </a:r>
              </a:p>
            </p:txBody>
          </p:sp>
        </mc:Fallback>
      </mc:AlternateContent>
      <p:sp>
        <p:nvSpPr>
          <p:cNvPr id="13" name="Rectangle 12"/>
          <p:cNvSpPr/>
          <p:nvPr/>
        </p:nvSpPr>
        <p:spPr>
          <a:xfrm>
            <a:off x="3986478" y="2077983"/>
            <a:ext cx="1463516" cy="1378833"/>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rtoon handsome prince riding horse isolated Vector Image">
            <a:hlinkClick r:id="rId13" action="ppaction://hlinksldjump"/>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Equal Icon Vector. Flat Equal Symbol, Illustration â€“ Vector::  tasmeemME.com"/>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10000" b="90000" l="10000" r="90000">
                        <a14:foregroundMark x1="26444" y1="57333" x2="78889" y2="59556"/>
                      </a14:backgroundRemoval>
                    </a14:imgEffect>
                  </a14:imgLayer>
                </a14:imgProps>
              </a:ext>
              <a:ext uri="{28A0092B-C50C-407E-A947-70E740481C1C}">
                <a14:useLocalDpi xmlns:a14="http://schemas.microsoft.com/office/drawing/2010/main" val="0"/>
              </a:ext>
            </a:extLst>
          </a:blip>
          <a:srcRect/>
          <a:stretch>
            <a:fillRect/>
          </a:stretch>
        </p:blipFill>
        <p:spPr bwMode="auto">
          <a:xfrm>
            <a:off x="3986476" y="2064485"/>
            <a:ext cx="1446882" cy="144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1+#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1000" fill="hold"/>
                                        <p:tgtEl>
                                          <p:spTgt spid="2052"/>
                                        </p:tgtEl>
                                        <p:attrNameLst>
                                          <p:attrName>ppt_w</p:attrName>
                                        </p:attrNameLst>
                                      </p:cBhvr>
                                      <p:tavLst>
                                        <p:tav tm="0">
                                          <p:val>
                                            <p:fltVal val="0"/>
                                          </p:val>
                                        </p:tav>
                                        <p:tav tm="100000">
                                          <p:val>
                                            <p:strVal val="#ppt_w"/>
                                          </p:val>
                                        </p:tav>
                                      </p:tavLst>
                                    </p:anim>
                                    <p:anim calcmode="lin" valueType="num">
                                      <p:cBhvr>
                                        <p:cTn id="28" dur="1000" fill="hold"/>
                                        <p:tgtEl>
                                          <p:spTgt spid="2052"/>
                                        </p:tgtEl>
                                        <p:attrNameLst>
                                          <p:attrName>ppt_h</p:attrName>
                                        </p:attrNameLst>
                                      </p:cBhvr>
                                      <p:tavLst>
                                        <p:tav tm="0">
                                          <p:val>
                                            <p:fltVal val="0"/>
                                          </p:val>
                                        </p:tav>
                                        <p:tav tm="100000">
                                          <p:val>
                                            <p:strVal val="#ppt_h"/>
                                          </p:val>
                                        </p:tav>
                                      </p:tavLst>
                                    </p:anim>
                                    <p:anim calcmode="lin" valueType="num">
                                      <p:cBhvr>
                                        <p:cTn id="29" dur="1000" fill="hold"/>
                                        <p:tgtEl>
                                          <p:spTgt spid="2052"/>
                                        </p:tgtEl>
                                        <p:attrNameLst>
                                          <p:attrName>style.rotation</p:attrName>
                                        </p:attrNameLst>
                                      </p:cBhvr>
                                      <p:tavLst>
                                        <p:tav tm="0">
                                          <p:val>
                                            <p:fltVal val="90"/>
                                          </p:val>
                                        </p:tav>
                                        <p:tav tm="100000">
                                          <p:val>
                                            <p:fltVal val="0"/>
                                          </p:val>
                                        </p:tav>
                                      </p:tavLst>
                                    </p:anim>
                                    <p:animEffect transition="in" filter="fade">
                                      <p:cBhvr>
                                        <p:cTn id="3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4"/>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959470" y="-100432"/>
            <a:ext cx="7077423" cy="5275308"/>
          </a:xfrm>
          <a:prstGeom prst="rect">
            <a:avLst/>
          </a:prstGeom>
        </p:spPr>
      </p:pic>
      <p:sp>
        <p:nvSpPr>
          <p:cNvPr id="38" name="TextBox 37"/>
          <p:cNvSpPr txBox="1"/>
          <p:nvPr/>
        </p:nvSpPr>
        <p:spPr>
          <a:xfrm>
            <a:off x="5643360" y="1985025"/>
            <a:ext cx="5189151" cy="2800767"/>
          </a:xfrm>
          <a:prstGeom prst="rect">
            <a:avLst/>
          </a:prstGeom>
          <a:noFill/>
        </p:spPr>
        <p:txBody>
          <a:bodyPr wrap="square" rtlCol="0">
            <a:spAutoFit/>
          </a:bodyPr>
          <a:lstStyle/>
          <a:p>
            <a:pPr algn="ct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Lâu</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đài</a:t>
            </a:r>
            <a:endPar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a:p>
            <a:pPr algn="ct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bí</a:t>
            </a:r>
            <a:r>
              <a:rPr lang="en-US" altLang="zh-CN"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 </a:t>
            </a:r>
            <a:r>
              <a:rPr lang="en-US" altLang="zh-CN" sz="8800" spc="300" dirty="0" err="1">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rPr>
              <a:t>ẩn</a:t>
            </a:r>
            <a:endParaRPr lang="zh-CN" altLang="en-US" sz="8800" spc="300" dirty="0">
              <a:solidFill>
                <a:srgbClr val="FFC000"/>
              </a:solidFill>
              <a:effectLst>
                <a:outerShdw blurRad="38100" dist="38100" dir="2700000" algn="tl">
                  <a:srgbClr val="000000">
                    <a:alpha val="43137"/>
                  </a:srgbClr>
                </a:outerShdw>
              </a:effectLst>
              <a:latin typeface="UTM Cookie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18" name="whoosh.wav"/>
                                            </p:tgtEl>
                                          </p:cMediaNode>
                                        </p:audio>
                                      </p:sub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r>
              <a:rPr lang="en-US" sz="3500" dirty="0">
                <a:ln>
                  <a:solidFill>
                    <a:schemeClr val="bg1"/>
                  </a:solidFill>
                </a:ln>
                <a:solidFill>
                  <a:srgbClr val="FF0000"/>
                </a:solidFill>
                <a:latin typeface="#9Slide07 Stormtrooper" panose="020B0500000000000000" pitchFamily="34" charset="0"/>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r>
              <a:rPr lang="en-US" sz="3500" dirty="0">
                <a:ln>
                  <a:solidFill>
                    <a:schemeClr val="bg1"/>
                  </a:solidFill>
                </a:ln>
                <a:solidFill>
                  <a:srgbClr val="002060"/>
                </a:solidFill>
                <a:latin typeface="#9Slide07 Stormtrooper" panose="020B0500000000000000" pitchFamily="34" charset="0"/>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r>
              <a:rPr lang="en-US" sz="3500" dirty="0">
                <a:ln>
                  <a:solidFill>
                    <a:srgbClr val="FFC000"/>
                  </a:solidFill>
                </a:ln>
                <a:solidFill>
                  <a:schemeClr val="bg1"/>
                </a:solidFill>
                <a:latin typeface="#9Slide07 Stormtrooper" panose="020B0500000000000000" pitchFamily="34" charset="0"/>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sp>
        <p:nvSpPr>
          <p:cNvPr id="38" name="TextBox 37"/>
          <p:cNvSpPr txBox="1"/>
          <p:nvPr/>
        </p:nvSpPr>
        <p:spPr>
          <a:xfrm>
            <a:off x="5544902" y="2935420"/>
            <a:ext cx="5189151" cy="1200329"/>
          </a:xfrm>
          <a:prstGeom prst="rect">
            <a:avLst/>
          </a:prstGeom>
          <a:noFill/>
        </p:spPr>
        <p:txBody>
          <a:bodyPr wrap="square" rtlCol="0">
            <a:spAutoFit/>
          </a:bodyPr>
          <a:lstStyle/>
          <a:p>
            <a:pPr algn="ctr"/>
            <a:r>
              <a:rPr lang="en-US" altLang="zh-CN"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rPr>
              <a:t>KHÁM PHÁ</a:t>
            </a:r>
            <a:endParaRPr lang="zh-CN" altLang="en-US" sz="7200" spc="300" dirty="0">
              <a:solidFill>
                <a:srgbClr val="FFC000"/>
              </a:solidFill>
              <a:effectLst>
                <a:outerShdw blurRad="38100" dist="38100" dir="2700000" algn="tl">
                  <a:srgbClr val="000000">
                    <a:alpha val="43137"/>
                  </a:srgbClr>
                </a:outerShdw>
              </a:effectLst>
              <a:latin typeface="UTM American Sans" panose="02040603050506020204" pitchFamily="18" charset="0"/>
              <a:ea typeface="微软雅黑 Light" panose="020B0502040204020203" pitchFamily="34" charset="-122"/>
            </a:endParaRPr>
          </a:p>
        </p:txBody>
      </p:sp>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14:presetBounceEnd="49000">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14:bounceEnd="49000">
                                          <p:cBhvr additive="base">
                                            <p:cTn id="37"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6" presetClass="entr" presetSubtype="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145">
                                              <p:stCondLst>
                                                <p:cond delay="0"/>
                                              </p:stCondLst>
                                            </p:cTn>
                                            <p:tgtEl>
                                              <p:spTgt spid="38"/>
                                            </p:tgtEl>
                                          </p:cBhvr>
                                        </p:animEffect>
                                        <p:anim calcmode="lin" valueType="num">
                                          <p:cBhvr>
                                            <p:cTn id="21" dur="456"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38"/>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38"/>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38"/>
                                            </p:tgtEl>
                                            <p:attrNameLst>
                                              <p:attrName>ppt_y</p:attrName>
                                            </p:attrNameLst>
                                          </p:cBhvr>
                                          <p:tavLst>
                                            <p:tav tm="0" fmla="#ppt_y-sin(pi*$)/81">
                                              <p:val>
                                                <p:fltVal val="0"/>
                                              </p:val>
                                            </p:tav>
                                            <p:tav tm="100000">
                                              <p:val>
                                                <p:fltVal val="1"/>
                                              </p:val>
                                            </p:tav>
                                          </p:tavLst>
                                        </p:anim>
                                        <p:animScale>
                                          <p:cBhvr>
                                            <p:cTn id="26" dur="7">
                                              <p:stCondLst>
                                                <p:cond delay="162"/>
                                              </p:stCondLst>
                                            </p:cTn>
                                            <p:tgtEl>
                                              <p:spTgt spid="38"/>
                                            </p:tgtEl>
                                          </p:cBhvr>
                                          <p:to x="100000" y="60000"/>
                                        </p:animScale>
                                        <p:animScale>
                                          <p:cBhvr>
                                            <p:cTn id="27" dur="41" decel="50000">
                                              <p:stCondLst>
                                                <p:cond delay="169"/>
                                              </p:stCondLst>
                                            </p:cTn>
                                            <p:tgtEl>
                                              <p:spTgt spid="38"/>
                                            </p:tgtEl>
                                          </p:cBhvr>
                                          <p:to x="100000" y="100000"/>
                                        </p:animScale>
                                        <p:animScale>
                                          <p:cBhvr>
                                            <p:cTn id="28" dur="7">
                                              <p:stCondLst>
                                                <p:cond delay="328"/>
                                              </p:stCondLst>
                                            </p:cTn>
                                            <p:tgtEl>
                                              <p:spTgt spid="38"/>
                                            </p:tgtEl>
                                          </p:cBhvr>
                                          <p:to x="100000" y="80000"/>
                                        </p:animScale>
                                        <p:animScale>
                                          <p:cBhvr>
                                            <p:cTn id="29" dur="41" decel="50000">
                                              <p:stCondLst>
                                                <p:cond delay="335"/>
                                              </p:stCondLst>
                                            </p:cTn>
                                            <p:tgtEl>
                                              <p:spTgt spid="38"/>
                                            </p:tgtEl>
                                          </p:cBhvr>
                                          <p:to x="100000" y="100000"/>
                                        </p:animScale>
                                        <p:animScale>
                                          <p:cBhvr>
                                            <p:cTn id="30" dur="7">
                                              <p:stCondLst>
                                                <p:cond delay="410"/>
                                              </p:stCondLst>
                                            </p:cTn>
                                            <p:tgtEl>
                                              <p:spTgt spid="38"/>
                                            </p:tgtEl>
                                          </p:cBhvr>
                                          <p:to x="100000" y="90000"/>
                                        </p:animScale>
                                        <p:animScale>
                                          <p:cBhvr>
                                            <p:cTn id="31" dur="41" decel="50000">
                                              <p:stCondLst>
                                                <p:cond delay="417"/>
                                              </p:stCondLst>
                                            </p:cTn>
                                            <p:tgtEl>
                                              <p:spTgt spid="38"/>
                                            </p:tgtEl>
                                          </p:cBhvr>
                                          <p:to x="100000" y="100000"/>
                                        </p:animScale>
                                        <p:animScale>
                                          <p:cBhvr>
                                            <p:cTn id="32" dur="7">
                                              <p:stCondLst>
                                                <p:cond delay="452"/>
                                              </p:stCondLst>
                                            </p:cTn>
                                            <p:tgtEl>
                                              <p:spTgt spid="38"/>
                                            </p:tgtEl>
                                          </p:cBhvr>
                                          <p:to x="100000" y="95000"/>
                                        </p:animScale>
                                        <p:animScale>
                                          <p:cBhvr>
                                            <p:cTn id="33" dur="41" decel="50000">
                                              <p:stCondLst>
                                                <p:cond delay="459"/>
                                              </p:stCondLst>
                                            </p:cTn>
                                            <p:tgtEl>
                                              <p:spTgt spid="38"/>
                                            </p:tgtEl>
                                          </p:cBhvr>
                                          <p:to x="100000" y="100000"/>
                                        </p:animScale>
                                      </p:childTnLst>
                                    </p:cTn>
                                  </p:par>
                                </p:childTnLst>
                              </p:cTn>
                            </p:par>
                            <p:par>
                              <p:cTn id="34" fill="hold">
                                <p:stCondLst>
                                  <p:cond delay="3250"/>
                                </p:stCondLst>
                                <p:childTnLst>
                                  <p:par>
                                    <p:cTn id="35" presetID="2" presetClass="entr" presetSubtype="1"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1000" fill="hold"/>
                                            <p:tgtEl>
                                              <p:spTgt spid="37"/>
                                            </p:tgtEl>
                                            <p:attrNameLst>
                                              <p:attrName>ppt_x</p:attrName>
                                            </p:attrNameLst>
                                          </p:cBhvr>
                                          <p:tavLst>
                                            <p:tav tm="0">
                                              <p:val>
                                                <p:strVal val="#ppt_x"/>
                                              </p:val>
                                            </p:tav>
                                            <p:tav tm="100000">
                                              <p:val>
                                                <p:strVal val="#ppt_x"/>
                                              </p:val>
                                            </p:tav>
                                          </p:tavLst>
                                        </p:anim>
                                        <p:anim calcmode="lin" valueType="num">
                                          <p:cBhvr additive="base">
                                            <p:cTn id="38"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sp>
        <p:nvSpPr>
          <p:cNvPr id="19" name="TextBox 18"/>
          <p:cNvSpPr txBox="1"/>
          <p:nvPr/>
        </p:nvSpPr>
        <p:spPr>
          <a:xfrm>
            <a:off x="1341464" y="2727332"/>
            <a:ext cx="9043717" cy="2308324"/>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So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sánh</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Hai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phân</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số</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a:p>
            <a:pPr algn="ct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khác</a:t>
            </a:r>
            <a:r>
              <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 </a:t>
            </a:r>
            <a:r>
              <a:rPr lang="en-US" sz="4800" b="1" dirty="0" err="1">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rPr>
              <a:t>mẫu</a:t>
            </a:r>
            <a:endParaRPr lang="en-US" sz="4800" b="1"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UTM Brewers KT" panose="02040603050506020204" pitchFamily="18" charset="0"/>
            </a:endParaRPr>
          </a:p>
        </p:txBody>
      </p:sp>
      <p:grpSp>
        <p:nvGrpSpPr>
          <p:cNvPr id="5" name="Group 4"/>
          <p:cNvGrpSpPr/>
          <p:nvPr/>
        </p:nvGrpSpPr>
        <p:grpSpPr>
          <a:xfrm>
            <a:off x="4320715" y="1445286"/>
            <a:ext cx="3658750" cy="707886"/>
            <a:chOff x="4320715" y="1445286"/>
            <a:chExt cx="3658750" cy="707886"/>
          </a:xfrm>
        </p:grpSpPr>
        <p:sp>
          <p:nvSpPr>
            <p:cNvPr id="34" name="文本框 17">
              <a:extLst>
                <a:ext uri="{FF2B5EF4-FFF2-40B4-BE49-F238E27FC236}">
                  <a16:creationId xmlns:a16="http://schemas.microsoft.com/office/drawing/2014/main" id="{72204BFB-5DC6-4E7A-82B9-FD537C948CE4}"/>
                </a:ext>
              </a:extLst>
            </p:cNvPr>
            <p:cNvSpPr txBox="1"/>
            <p:nvPr/>
          </p:nvSpPr>
          <p:spPr>
            <a:xfrm>
              <a:off x="4320715" y="1455221"/>
              <a:ext cx="3658750" cy="646331"/>
            </a:xfrm>
            <a:prstGeom prst="rect">
              <a:avLst/>
            </a:prstGeom>
            <a:solidFill>
              <a:srgbClr val="FDFADE"/>
            </a:solidFill>
          </p:spPr>
          <p:txBody>
            <a:bodyPr wrap="square" lIns="91440" tIns="45720" rIns="91440" bIns="45720">
              <a:spAutoFit/>
            </a:bodyPr>
            <a:lstStyle/>
            <a:p>
              <a:pPr algn="ctr" fontAlgn="auto">
                <a:defRPr/>
              </a:pPr>
              <a:endParaRPr lang="zh-CN" altLang="en-US" sz="3600" b="1" noProof="1">
                <a:solidFill>
                  <a:srgbClr val="314FA1"/>
                </a:solidFill>
                <a:latin typeface="UTM Gradoo" panose="02040603050506020204" pitchFamily="18" charset="0"/>
                <a:ea typeface="包图简圆体" panose="02010601030101010101" pitchFamily="2" charset="-122"/>
                <a:cs typeface="Open Sans Light" pitchFamily="34" charset="0"/>
                <a:sym typeface="+mn-lt"/>
              </a:endParaRPr>
            </a:p>
          </p:txBody>
        </p:sp>
        <p:sp>
          <p:nvSpPr>
            <p:cNvPr id="35" name="TextBox 34"/>
            <p:cNvSpPr txBox="1"/>
            <p:nvPr/>
          </p:nvSpPr>
          <p:spPr>
            <a:xfrm>
              <a:off x="4468248" y="1445286"/>
              <a:ext cx="3363684" cy="707886"/>
            </a:xfrm>
            <a:prstGeom prst="rect">
              <a:avLst/>
            </a:prstGeom>
            <a:noFill/>
          </p:spPr>
          <p:txBody>
            <a:bodyPr wrap="square" rtlCol="0">
              <a:spAutoFit/>
            </a:bodyPr>
            <a:lstStyle/>
            <a:p>
              <a:pPr algn="ctr"/>
              <a:r>
                <a:rPr lang="en-US" sz="4000" b="1" dirty="0">
                  <a:solidFill>
                    <a:schemeClr val="accent6">
                      <a:lumMod val="50000"/>
                    </a:schemeClr>
                  </a:solidFill>
                  <a:latin typeface="UTM Guanine" panose="02040603050506020204" pitchFamily="18" charset="0"/>
                </a:rPr>
                <a:t>MÔN  TOÁN</a:t>
              </a:r>
            </a:p>
          </p:txBody>
        </p:sp>
      </p:grpSp>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56" presetClass="entr" presetSubtype="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by="(-#ppt_w*2)" calcmode="lin" valueType="num">
                                      <p:cBhvr rctx="PPT">
                                        <p:cTn id="57" dur="250" autoRev="1" fill="hold">
                                          <p:stCondLst>
                                            <p:cond delay="0"/>
                                          </p:stCondLst>
                                        </p:cTn>
                                        <p:tgtEl>
                                          <p:spTgt spid="19"/>
                                        </p:tgtEl>
                                        <p:attrNameLst>
                                          <p:attrName>ppt_w</p:attrName>
                                        </p:attrNameLst>
                                      </p:cBhvr>
                                    </p:anim>
                                    <p:anim by="(#ppt_w*0.50)" calcmode="lin" valueType="num">
                                      <p:cBhvr>
                                        <p:cTn id="58" dur="250" decel="50000" autoRev="1" fill="hold">
                                          <p:stCondLst>
                                            <p:cond delay="0"/>
                                          </p:stCondLst>
                                        </p:cTn>
                                        <p:tgtEl>
                                          <p:spTgt spid="19"/>
                                        </p:tgtEl>
                                        <p:attrNameLst>
                                          <p:attrName>ppt_x</p:attrName>
                                        </p:attrNameLst>
                                      </p:cBhvr>
                                    </p:anim>
                                    <p:anim from="(-#ppt_h/2)" to="(#ppt_y)" calcmode="lin" valueType="num">
                                      <p:cBhvr>
                                        <p:cTn id="59" dur="500" fill="hold">
                                          <p:stCondLst>
                                            <p:cond delay="0"/>
                                          </p:stCondLst>
                                        </p:cTn>
                                        <p:tgtEl>
                                          <p:spTgt spid="19"/>
                                        </p:tgtEl>
                                        <p:attrNameLst>
                                          <p:attrName>ppt_y</p:attrName>
                                        </p:attrNameLst>
                                      </p:cBhvr>
                                    </p:anim>
                                    <p:animRot by="21600000">
                                      <p:cBhvr>
                                        <p:cTn id="60"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7350" y="1027945"/>
            <a:ext cx="8287676" cy="5770296"/>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19" name="TextBox 18"/>
          <p:cNvSpPr txBox="1"/>
          <p:nvPr/>
        </p:nvSpPr>
        <p:spPr>
          <a:xfrm>
            <a:off x="1810464" y="1547359"/>
            <a:ext cx="9043717" cy="707886"/>
          </a:xfrm>
          <a:prstGeom prst="rect">
            <a:avLst/>
          </a:prstGeom>
          <a:noFill/>
        </p:spPr>
        <p:txBody>
          <a:bodyPr wrap="square" rtlCol="0">
            <a:spAutoFit/>
          </a:bodyPr>
          <a:lstStyle/>
          <a:p>
            <a:pPr algn="ct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Ví</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dụ</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So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endPar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mc:AlternateContent xmlns:mc="http://schemas.openxmlformats.org/markup-compatibility/2006" xmlns:a14="http://schemas.microsoft.com/office/drawing/2010/main">
        <mc:Choice Requires="a14">
          <p:sp>
            <p:nvSpPr>
              <p:cNvPr id="23" name="TextBox 22"/>
              <p:cNvSpPr txBox="1"/>
              <p:nvPr/>
            </p:nvSpPr>
            <p:spPr>
              <a:xfrm>
                <a:off x="5843486" y="2393274"/>
                <a:ext cx="1706172"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2</m:t>
                          </m:r>
                        </m:num>
                        <m:den>
                          <m:r>
                            <m:rPr>
                              <m:nor/>
                            </m:rPr>
                            <a:rPr lang="en-US" sz="4400" b="1" i="0" smtClean="0">
                              <a:solidFill>
                                <a:schemeClr val="bg1"/>
                              </a:solidFill>
                              <a:latin typeface="Times New Roman" panose="02020603050405020304" pitchFamily="18" charset="0"/>
                              <a:cs typeface="Times New Roman" panose="02020603050405020304" pitchFamily="18" charset="0"/>
                            </a:rPr>
                            <m:t>3</m:t>
                          </m:r>
                        </m:den>
                      </m:f>
                      <m:r>
                        <m:rPr>
                          <m:nor/>
                        </m:rPr>
                        <a:rPr lang="en-US" sz="4400" b="1" i="0" smtClean="0">
                          <a:solidFill>
                            <a:schemeClr val="bg1"/>
                          </a:solidFill>
                          <a:latin typeface="Cambria Math" panose="02040503050406030204" pitchFamily="18" charset="0"/>
                        </a:rPr>
                        <m:t> </m:t>
                      </m:r>
                      <m:r>
                        <m:rPr>
                          <m:nor/>
                        </m:rPr>
                        <a:rPr lang="en-US" sz="4400" b="1" i="0" smtClean="0">
                          <a:solidFill>
                            <a:schemeClr val="bg1"/>
                          </a:solidFill>
                          <a:latin typeface="Cambria Math" panose="02040503050406030204" pitchFamily="18" charset="0"/>
                        </a:rPr>
                        <m:t>v</m:t>
                      </m:r>
                      <m:r>
                        <m:rPr>
                          <m:nor/>
                        </m:rPr>
                        <a:rPr lang="en-US" sz="4400" b="1" i="0" smtClean="0">
                          <a:solidFill>
                            <a:schemeClr val="bg1"/>
                          </a:solidFill>
                          <a:latin typeface="Cambria Math" panose="02040503050406030204" pitchFamily="18" charset="0"/>
                        </a:rPr>
                        <m:t>à</m:t>
                      </m:r>
                      <m:r>
                        <m:rPr>
                          <m:nor/>
                        </m:rPr>
                        <a:rPr lang="en-US" sz="4400" b="1" i="0" smtClean="0">
                          <a:solidFill>
                            <a:schemeClr val="bg1"/>
                          </a:solidFill>
                          <a:latin typeface="Times New Roman" panose="02020603050405020304" pitchFamily="18" charset="0"/>
                          <a:cs typeface="Times New Roman" panose="02020603050405020304" pitchFamily="18" charset="0"/>
                        </a:rPr>
                        <m:t> </m:t>
                      </m:r>
                      <m:f>
                        <m:fPr>
                          <m:ctrlPr>
                            <a:rPr lang="en-US" sz="4400" b="1" i="1" smtClean="0">
                              <a:solidFill>
                                <a:schemeClr val="bg1"/>
                              </a:solidFill>
                              <a:latin typeface="Cambria Math" panose="02040503050406030204" pitchFamily="18" charset="0"/>
                            </a:rPr>
                          </m:ctrlPr>
                        </m:fPr>
                        <m:num>
                          <m:r>
                            <m:rPr>
                              <m:nor/>
                            </m:rPr>
                            <a:rPr lang="en-US" sz="4400" b="1" i="0" smtClean="0">
                              <a:solidFill>
                                <a:schemeClr val="bg1"/>
                              </a:solidFill>
                              <a:latin typeface="Times New Roman" panose="02020603050405020304" pitchFamily="18" charset="0"/>
                              <a:cs typeface="Times New Roman" panose="02020603050405020304" pitchFamily="18" charset="0"/>
                            </a:rPr>
                            <m:t>3</m:t>
                          </m:r>
                        </m:num>
                        <m:den>
                          <m:r>
                            <m:rPr>
                              <m:nor/>
                            </m:rPr>
                            <a:rPr lang="en-US" sz="4400" b="1" i="0" smtClean="0">
                              <a:solidFill>
                                <a:schemeClr val="bg1"/>
                              </a:solidFill>
                              <a:latin typeface="Times New Roman" panose="02020603050405020304" pitchFamily="18" charset="0"/>
                              <a:cs typeface="Times New Roman" panose="02020603050405020304" pitchFamily="18" charset="0"/>
                            </a:rPr>
                            <m:t>4</m:t>
                          </m:r>
                        </m:den>
                      </m:f>
                    </m:oMath>
                  </m:oMathPara>
                </a14:m>
                <a:endParaRPr lang="en-US" sz="4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843486" y="2393274"/>
                <a:ext cx="1706172" cy="1276440"/>
              </a:xfrm>
              <a:prstGeom prst="rect">
                <a:avLst/>
              </a:prstGeom>
              <a:blipFill>
                <a:blip r:embed="rId22"/>
                <a:stretch>
                  <a:fillRect/>
                </a:stretch>
              </a:blipFill>
            </p:spPr>
            <p:txBody>
              <a:bodyPr/>
              <a:lstStyle/>
              <a:p>
                <a:r>
                  <a:rPr lang="en-US">
                    <a:noFill/>
                  </a:rPr>
                  <a:t> </a:t>
                </a:r>
              </a:p>
            </p:txBody>
          </p:sp>
        </mc:Fallback>
      </mc:AlternateContent>
      <p:sp>
        <p:nvSpPr>
          <p:cNvPr id="24" name="TextBox 23"/>
          <p:cNvSpPr txBox="1"/>
          <p:nvPr/>
        </p:nvSpPr>
        <p:spPr>
          <a:xfrm>
            <a:off x="2935340" y="4322240"/>
            <a:ext cx="7629686" cy="707886"/>
          </a:xfrm>
          <a:prstGeom prst="rect">
            <a:avLst/>
          </a:prstGeom>
          <a:noFill/>
        </p:spPr>
        <p:txBody>
          <a:bodyPr wrap="square" rtlCol="0">
            <a:spAutoFit/>
          </a:bodyPr>
          <a:lstStyle/>
          <a:p>
            <a:pPr algn="ctr"/>
            <a:r>
              <a:rPr lang="en-US" sz="4000" b="1" dirty="0">
                <a:solidFill>
                  <a:schemeClr val="bg1"/>
                </a:solidFill>
                <a:effectLst/>
                <a:latin typeface="Arial" panose="020B0604020202020204" pitchFamily="34" charset="0"/>
                <a:cs typeface="Arial" panose="020B0604020202020204" pitchFamily="34" charset="0"/>
              </a:rPr>
              <a:t>Hai </a:t>
            </a:r>
            <a:r>
              <a:rPr lang="en-US" sz="4000" b="1" dirty="0" err="1">
                <a:solidFill>
                  <a:schemeClr val="bg1"/>
                </a:solidFill>
                <a:effectLst/>
                <a:latin typeface="Arial" panose="020B0604020202020204" pitchFamily="34" charset="0"/>
                <a:cs typeface="Arial" panose="020B0604020202020204" pitchFamily="34" charset="0"/>
              </a:rPr>
              <a:t>phân</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số</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khác</a:t>
            </a:r>
            <a:r>
              <a:rPr lang="en-US" sz="4000" b="1" dirty="0">
                <a:solidFill>
                  <a:schemeClr val="bg1"/>
                </a:solidFill>
                <a:effectLst/>
                <a:latin typeface="Arial" panose="020B0604020202020204" pitchFamily="34" charset="0"/>
                <a:cs typeface="Arial" panose="020B0604020202020204" pitchFamily="34" charset="0"/>
              </a:rPr>
              <a:t> </a:t>
            </a:r>
            <a:r>
              <a:rPr lang="en-US" sz="4000" b="1" dirty="0" err="1">
                <a:solidFill>
                  <a:schemeClr val="bg1"/>
                </a:solidFill>
                <a:effectLst/>
                <a:latin typeface="Arial" panose="020B0604020202020204" pitchFamily="34" charset="0"/>
                <a:cs typeface="Arial" panose="020B0604020202020204" pitchFamily="34" charset="0"/>
              </a:rPr>
              <a:t>mẫu</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6" name="Right Arrow 5"/>
          <p:cNvSpPr/>
          <p:nvPr/>
        </p:nvSpPr>
        <p:spPr>
          <a:xfrm>
            <a:off x="3173016" y="4417217"/>
            <a:ext cx="698425" cy="517932"/>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down)">
                                      <p:cBhvr>
                                        <p:cTn id="62" dur="500"/>
                                        <p:tgtEl>
                                          <p:spTgt spid="24"/>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233" y="2700960"/>
            <a:ext cx="3084262" cy="2176283"/>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2448" y="1196930"/>
            <a:ext cx="3084262" cy="2176283"/>
          </a:xfrm>
          <a:prstGeom prst="rect">
            <a:avLst/>
          </a:prstGeom>
        </p:spPr>
      </p:pic>
      <p:pic>
        <p:nvPicPr>
          <p:cNvPr id="4" name="图片 12"/>
          <p:cNvPicPr>
            <a:picLocks noChangeAspect="1"/>
          </p:cNvPicPr>
          <p:nvPr/>
        </p:nvPicPr>
        <p:blipFill>
          <a:blip r:embed="rId3"/>
          <a:stretch>
            <a:fillRect/>
          </a:stretch>
        </p:blipFill>
        <p:spPr>
          <a:xfrm>
            <a:off x="-1057" y="6085571"/>
            <a:ext cx="12193057" cy="1091279"/>
          </a:xfrm>
          <a:prstGeom prst="rect">
            <a:avLst/>
          </a:prstGeom>
        </p:spPr>
      </p:pic>
      <p:pic>
        <p:nvPicPr>
          <p:cNvPr id="5" name="图片 10"/>
          <p:cNvPicPr>
            <a:picLocks noChangeAspect="1"/>
          </p:cNvPicPr>
          <p:nvPr/>
        </p:nvPicPr>
        <p:blipFill>
          <a:blip r:embed="rId4"/>
          <a:stretch>
            <a:fillRect/>
          </a:stretch>
        </p:blipFill>
        <p:spPr>
          <a:xfrm>
            <a:off x="10871003" y="0"/>
            <a:ext cx="1608525" cy="172712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21795056"/>
              </p:ext>
            </p:extLst>
          </p:nvPr>
        </p:nvGraphicFramePr>
        <p:xfrm>
          <a:off x="1104901" y="1708603"/>
          <a:ext cx="7480299" cy="1152938"/>
        </p:xfrm>
        <a:graphic>
          <a:graphicData uri="http://schemas.openxmlformats.org/drawingml/2006/table">
            <a:tbl>
              <a:tblPr firstRow="1" bandRow="1">
                <a:tableStyleId>{5C22544A-7EE6-4342-B048-85BDC9FD1C3A}</a:tableStyleId>
              </a:tblPr>
              <a:tblGrid>
                <a:gridCol w="2493433">
                  <a:extLst>
                    <a:ext uri="{9D8B030D-6E8A-4147-A177-3AD203B41FA5}">
                      <a16:colId xmlns:a16="http://schemas.microsoft.com/office/drawing/2014/main" val="3854054055"/>
                    </a:ext>
                  </a:extLst>
                </a:gridCol>
                <a:gridCol w="2493433">
                  <a:extLst>
                    <a:ext uri="{9D8B030D-6E8A-4147-A177-3AD203B41FA5}">
                      <a16:colId xmlns:a16="http://schemas.microsoft.com/office/drawing/2014/main" val="346636349"/>
                    </a:ext>
                  </a:extLst>
                </a:gridCol>
                <a:gridCol w="2493433">
                  <a:extLst>
                    <a:ext uri="{9D8B030D-6E8A-4147-A177-3AD203B41FA5}">
                      <a16:colId xmlns:a16="http://schemas.microsoft.com/office/drawing/2014/main" val="2405385209"/>
                    </a:ext>
                  </a:extLst>
                </a:gridCol>
              </a:tblGrid>
              <a:tr h="115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894782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9775155"/>
              </p:ext>
            </p:extLst>
          </p:nvPr>
        </p:nvGraphicFramePr>
        <p:xfrm>
          <a:off x="1104372" y="3191126"/>
          <a:ext cx="7480828" cy="1111135"/>
        </p:xfrm>
        <a:graphic>
          <a:graphicData uri="http://schemas.openxmlformats.org/drawingml/2006/table">
            <a:tbl>
              <a:tblPr firstRow="1" bandRow="1">
                <a:tableStyleId>{5C22544A-7EE6-4342-B048-85BDC9FD1C3A}</a:tableStyleId>
              </a:tblPr>
              <a:tblGrid>
                <a:gridCol w="1870207">
                  <a:extLst>
                    <a:ext uri="{9D8B030D-6E8A-4147-A177-3AD203B41FA5}">
                      <a16:colId xmlns:a16="http://schemas.microsoft.com/office/drawing/2014/main" val="2052230582"/>
                    </a:ext>
                  </a:extLst>
                </a:gridCol>
                <a:gridCol w="1870207">
                  <a:extLst>
                    <a:ext uri="{9D8B030D-6E8A-4147-A177-3AD203B41FA5}">
                      <a16:colId xmlns:a16="http://schemas.microsoft.com/office/drawing/2014/main" val="2738145808"/>
                    </a:ext>
                  </a:extLst>
                </a:gridCol>
                <a:gridCol w="1870207">
                  <a:extLst>
                    <a:ext uri="{9D8B030D-6E8A-4147-A177-3AD203B41FA5}">
                      <a16:colId xmlns:a16="http://schemas.microsoft.com/office/drawing/2014/main" val="3800352489"/>
                    </a:ext>
                  </a:extLst>
                </a:gridCol>
                <a:gridCol w="1870207">
                  <a:extLst>
                    <a:ext uri="{9D8B030D-6E8A-4147-A177-3AD203B41FA5}">
                      <a16:colId xmlns:a16="http://schemas.microsoft.com/office/drawing/2014/main" val="4290728701"/>
                    </a:ext>
                  </a:extLst>
                </a:gridCol>
              </a:tblGrid>
              <a:tr h="1111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501980"/>
                  </a:ext>
                </a:extLst>
              </a:tr>
            </a:tbl>
          </a:graphicData>
        </a:graphic>
      </p:graphicFrame>
      <p:sp>
        <p:nvSpPr>
          <p:cNvPr id="8" name="TextBox 7"/>
          <p:cNvSpPr txBox="1"/>
          <p:nvPr/>
        </p:nvSpPr>
        <p:spPr>
          <a:xfrm>
            <a:off x="2059040" y="860674"/>
            <a:ext cx="2208160" cy="707886"/>
          </a:xfrm>
          <a:prstGeom prst="rect">
            <a:avLst/>
          </a:prstGeom>
          <a:noFill/>
        </p:spPr>
        <p:txBody>
          <a:bodyPr wrap="square" rtlCol="0">
            <a:spAutoFit/>
          </a:bodyPr>
          <a:lstStyle/>
          <a:p>
            <a:pPr algn="ctr"/>
            <a:r>
              <a:rPr lang="en-US" sz="4000" b="1" dirty="0" err="1">
                <a:solidFill>
                  <a:srgbClr val="FF0000"/>
                </a:solidFill>
                <a:effectLst/>
                <a:latin typeface="Arial" panose="020B0604020202020204" pitchFamily="34" charset="0"/>
                <a:cs typeface="Arial" panose="020B0604020202020204" pitchFamily="34" charset="0"/>
              </a:rPr>
              <a:t>Cách</a:t>
            </a:r>
            <a:r>
              <a:rPr lang="en-US" sz="4000" b="1" dirty="0">
                <a:solidFill>
                  <a:srgbClr val="FF0000"/>
                </a:solidFill>
                <a:effectLst/>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9" name="TextBox 8"/>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784579" y="1585101"/>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784579" y="1585101"/>
                <a:ext cx="423193" cy="12764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784579" y="3112448"/>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9784579" y="3112448"/>
                <a:ext cx="423193" cy="1268489"/>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5702300" y="4838700"/>
            <a:ext cx="1003300" cy="927561"/>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5983" y="4899809"/>
            <a:ext cx="3363684" cy="707886"/>
          </a:xfrm>
          <a:prstGeom prst="rect">
            <a:avLst/>
          </a:prstGeom>
          <a:noFill/>
        </p:spPr>
        <p:txBody>
          <a:bodyPr wrap="square" rtlCol="0">
            <a:spAutoFit/>
          </a:bodyPr>
          <a:lstStyle/>
          <a:p>
            <a:pPr algn="ctr"/>
            <a:r>
              <a:rPr lang="en-US" sz="4000" b="1" dirty="0">
                <a:solidFill>
                  <a:srgbClr val="FF0000"/>
                </a:solidFill>
                <a:latin typeface="UTM Guanine" panose="02040603050506020204" pitchFamily="18" charset="0"/>
              </a:rPr>
              <a:t>So </a:t>
            </a:r>
            <a:r>
              <a:rPr lang="en-US" sz="4000" b="1" dirty="0" err="1">
                <a:solidFill>
                  <a:srgbClr val="FF0000"/>
                </a:solidFill>
                <a:latin typeface="UTM Guanine" panose="02040603050506020204" pitchFamily="18" charset="0"/>
              </a:rPr>
              <a:t>sánh</a:t>
            </a:r>
            <a:r>
              <a:rPr lang="en-US" sz="4000" b="1" dirty="0">
                <a:solidFill>
                  <a:srgbClr val="FF0000"/>
                </a:solidFill>
                <a:latin typeface="UTM Guanine" panose="02040603050506020204" pitchFamily="18" charset="0"/>
              </a:rPr>
              <a:t>:</a:t>
            </a:r>
          </a:p>
        </p:txBody>
      </p:sp>
      <p:pic>
        <p:nvPicPr>
          <p:cNvPr id="8194" name="Picture 2" descr="Q A Girl Stock Illustration - Download Image Now - iStock"/>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ũi Tên Hồng PNG &amp;amp; Mũi Tên Hồng Transparent Clipart Miễn phí Tải về - Adobe  Hoạ Mũi Tên - Hồng mũi tên khung trang trí."/>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5596744" y="4956041"/>
            <a:ext cx="1214412" cy="73142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6072073" y="1727126"/>
            <a:ext cx="0" cy="2558445"/>
          </a:xfrm>
          <a:prstGeom prst="line">
            <a:avLst/>
          </a:prstGeom>
          <a:ln w="635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4" presetClass="entr" presetSubtype="1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42" presetClass="path" presetSubtype="0" accel="50000" decel="50000" fill="hold" grpId="1" nodeType="withEffect">
                                  <p:stCondLst>
                                    <p:cond delay="0"/>
                                  </p:stCondLst>
                                  <p:childTnLst>
                                    <p:animMotion origin="layout" path="M -1.875E-6 -4.07407E-6 L -0.41367 0.43334 " pathEditMode="relative" rAng="0" ptsTypes="AA">
                                      <p:cBhvr>
                                        <p:cTn id="37" dur="2000" fill="hold"/>
                                        <p:tgtEl>
                                          <p:spTgt spid="11"/>
                                        </p:tgtEl>
                                        <p:attrNameLst>
                                          <p:attrName>ppt_x</p:attrName>
                                          <p:attrName>ppt_y</p:attrName>
                                        </p:attrNameLst>
                                      </p:cBhvr>
                                      <p:rCtr x="-20690" y="21667"/>
                                    </p:animMotion>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42" presetClass="path" presetSubtype="0" accel="50000" decel="50000" fill="hold" grpId="1" nodeType="withEffect">
                                  <p:stCondLst>
                                    <p:cond delay="0"/>
                                  </p:stCondLst>
                                  <p:childTnLst>
                                    <p:animMotion origin="layout" path="M -1.875E-6 3.7037E-6 L -0.22096 0.2037 " pathEditMode="relative" rAng="0" ptsTypes="AA">
                                      <p:cBhvr>
                                        <p:cTn id="42" dur="2000" fill="hold"/>
                                        <p:tgtEl>
                                          <p:spTgt spid="12"/>
                                        </p:tgtEl>
                                        <p:attrNameLst>
                                          <p:attrName>ppt_x</p:attrName>
                                          <p:attrName>ppt_y</p:attrName>
                                        </p:attrNameLst>
                                      </p:cBhvr>
                                      <p:rCtr x="-11055" y="10185"/>
                                    </p:animMotion>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4" presetClass="entr" presetSubtype="1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Effect transition="in" filter="randombar(horizontal)">
                                      <p:cBhvr>
                                        <p:cTn id="51" dur="500"/>
                                        <p:tgtEl>
                                          <p:spTgt spid="819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randombar(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8196"/>
                                        </p:tgtEl>
                                        <p:attrNameLst>
                                          <p:attrName>style.visibility</p:attrName>
                                        </p:attrNameLst>
                                      </p:cBhvr>
                                      <p:to>
                                        <p:strVal val="visible"/>
                                      </p:to>
                                    </p:set>
                                    <p:animEffect transition="in" filter="randombar(horizontal)">
                                      <p:cBhvr>
                                        <p:cTn id="61" dur="500"/>
                                        <p:tgtEl>
                                          <p:spTgt spid="8196"/>
                                        </p:tgtEl>
                                      </p:cBhvr>
                                    </p:animEffect>
                                  </p:childTnLst>
                                </p:cTn>
                              </p:par>
                              <p:par>
                                <p:cTn id="62" presetID="14" presetClass="exit" presetSubtype="10" fill="hold" nodeType="withEffect">
                                  <p:stCondLst>
                                    <p:cond delay="0"/>
                                  </p:stCondLst>
                                  <p:childTnLst>
                                    <p:animEffect transition="out" filter="randombar(horizontal)">
                                      <p:cBhvr>
                                        <p:cTn id="63" dur="500"/>
                                        <p:tgtEl>
                                          <p:spTgt spid="8194"/>
                                        </p:tgtEl>
                                      </p:cBhvr>
                                    </p:animEffect>
                                    <p:set>
                                      <p:cBhvr>
                                        <p:cTn id="64"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12" grpId="0"/>
      <p:bldP spid="12" grpId="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275222" y="5526352"/>
            <a:ext cx="2307991" cy="636374"/>
          </a:xfrm>
          <a:prstGeom prst="round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59002" y="3100916"/>
            <a:ext cx="6573698" cy="636374"/>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12686" y="1285066"/>
            <a:ext cx="6097714" cy="636374"/>
          </a:xfrm>
          <a:prstGeom prst="roundRect">
            <a:avLst/>
          </a:prstGeom>
          <a:solidFill>
            <a:schemeClr val="accent4">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70844" y="736950"/>
            <a:ext cx="6830960" cy="954107"/>
          </a:xfrm>
          <a:prstGeom prst="rect">
            <a:avLst/>
          </a:prstGeom>
          <a:noFill/>
        </p:spPr>
        <p:txBody>
          <a:bodyPr wrap="square" rtlCol="0">
            <a:spAutoFit/>
          </a:bodyPr>
          <a:lstStyle/>
          <a:p>
            <a:pPr algn="ctr"/>
            <a:r>
              <a:rPr lang="en-US" sz="2800" b="1" dirty="0" err="1">
                <a:solidFill>
                  <a:srgbClr val="FF0000"/>
                </a:solidFill>
                <a:effectLst/>
                <a:latin typeface="Arial" panose="020B0604020202020204" pitchFamily="34" charset="0"/>
                <a:cs typeface="Arial" panose="020B0604020202020204" pitchFamily="34" charset="0"/>
              </a:rPr>
              <a:t>Cách</a:t>
            </a:r>
            <a:r>
              <a:rPr lang="en-US" sz="2800" b="1" dirty="0">
                <a:solidFill>
                  <a:srgbClr val="FF0000"/>
                </a:solidFill>
                <a:effectLst/>
                <a:latin typeface="Arial" panose="020B0604020202020204" pitchFamily="34" charset="0"/>
                <a:cs typeface="Arial" panose="020B0604020202020204" pitchFamily="34" charset="0"/>
              </a:rPr>
              <a:t> 2: </a:t>
            </a:r>
            <a:r>
              <a:rPr lang="en-US" sz="2800" b="1" dirty="0">
                <a:solidFill>
                  <a:srgbClr val="FF0000"/>
                </a:solidFill>
                <a:latin typeface="Arial" panose="020B0604020202020204" pitchFamily="34" charset="0"/>
                <a:cs typeface="Arial" panose="020B0604020202020204" pitchFamily="34" charset="0"/>
              </a:rPr>
              <a:t>Ta </a:t>
            </a:r>
            <a:r>
              <a:rPr lang="en-US" sz="2800" b="1" dirty="0" err="1">
                <a:solidFill>
                  <a:srgbClr val="FF0000"/>
                </a:solidFill>
                <a:latin typeface="Arial" panose="020B0604020202020204" pitchFamily="34" charset="0"/>
                <a:cs typeface="Arial" panose="020B0604020202020204" pitchFamily="34" charset="0"/>
              </a:rPr>
              <a:t>có</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thể</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như</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sau</a:t>
            </a:r>
            <a:r>
              <a:rPr lang="en-US" sz="2800" b="1" dirty="0">
                <a:solidFill>
                  <a:srgbClr val="FF0000"/>
                </a:solidFill>
                <a:latin typeface="Arial" panose="020B0604020202020204" pitchFamily="34" charset="0"/>
                <a:cs typeface="Arial" panose="020B0604020202020204" pitchFamily="34" charset="0"/>
              </a:rPr>
              <a:t>: </a:t>
            </a:r>
          </a:p>
          <a:p>
            <a:pPr algn="ctr"/>
            <a:endParaRPr lang="en-US" sz="2800" b="1" dirty="0">
              <a:solidFill>
                <a:srgbClr val="FF0000"/>
              </a:solidFill>
              <a:effectLst/>
              <a:latin typeface="Arial" panose="020B0604020202020204" pitchFamily="34" charset="0"/>
              <a:cs typeface="Arial" panose="020B0604020202020204" pitchFamily="34" charset="0"/>
            </a:endParaRPr>
          </a:p>
        </p:txBody>
      </p:sp>
      <p:sp>
        <p:nvSpPr>
          <p:cNvPr id="5" name="TextBox 4"/>
          <p:cNvSpPr txBox="1"/>
          <p:nvPr/>
        </p:nvSpPr>
        <p:spPr>
          <a:xfrm>
            <a:off x="1129948" y="13838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1. </a:t>
            </a:r>
            <a:r>
              <a:rPr lang="en-US" sz="2800" b="1" dirty="0" err="1">
                <a:solidFill>
                  <a:srgbClr val="FF0000"/>
                </a:solidFill>
                <a:effectLst/>
                <a:latin typeface="Arial" panose="020B0604020202020204" pitchFamily="34" charset="0"/>
                <a:cs typeface="Arial" panose="020B0604020202020204" pitchFamily="34" charset="0"/>
              </a:rPr>
              <a:t>Quy</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đồng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6" name="TextBox 5"/>
              <p:cNvSpPr txBox="1"/>
              <p:nvPr/>
            </p:nvSpPr>
            <p:spPr>
              <a:xfrm>
                <a:off x="27582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num>
                        <m:den>
                          <m:r>
                            <m:rPr>
                              <m:nor/>
                            </m:rPr>
                            <a:rPr lang="en-US" sz="2800" b="1" i="0" smtClean="0">
                              <a:solidFill>
                                <a:srgbClr val="002060"/>
                              </a:solidFill>
                              <a:latin typeface="Times New Roman" panose="02020603050405020304" pitchFamily="18" charset="0"/>
                              <a:cs typeface="Times New Roman" panose="02020603050405020304" pitchFamily="18" charset="0"/>
                            </a:rPr>
                            <m:t>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2</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4</m:t>
                          </m:r>
                        </m:num>
                        <m:den>
                          <m:r>
                            <m:rPr>
                              <m:nor/>
                            </m:rPr>
                            <a:rPr lang="en-US" sz="2800" b="1">
                              <a:solidFill>
                                <a:srgbClr val="002060"/>
                              </a:solidFill>
                              <a:latin typeface="Times New Roman" panose="02020603050405020304" pitchFamily="18" charset="0"/>
                              <a:cs typeface="Times New Roman" panose="02020603050405020304" pitchFamily="18" charset="0"/>
                            </a:rPr>
                            <m:t>3</m:t>
                          </m:r>
                          <m:r>
                            <a:rPr lang="en-US" sz="2800" b="1" i="1" smtClean="0">
                              <a:solidFill>
                                <a:srgbClr val="002060"/>
                              </a:solidFill>
                              <a:latin typeface="Cambria Math" panose="02040503050406030204" pitchFamily="18" charset="0"/>
                              <a:cs typeface="Times New Roman" panose="02020603050405020304" pitchFamily="18" charset="0"/>
                            </a:rPr>
                            <m:t>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8</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58274" y="2031773"/>
                <a:ext cx="1996187" cy="81227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01574" y="2031773"/>
                <a:ext cx="1996187" cy="8122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3</m:t>
                          </m:r>
                          <m:r>
                            <m:rPr>
                              <m:nor/>
                            </m:rPr>
                            <a:rPr lang="en-US" sz="2800" b="1">
                              <a:solidFill>
                                <a:srgbClr val="002060"/>
                              </a:solidFill>
                              <a:latin typeface="Times New Roman" panose="02020603050405020304" pitchFamily="18" charset="0"/>
                              <a:cs typeface="Times New Roman" panose="02020603050405020304" pitchFamily="18" charset="0"/>
                            </a:rPr>
                            <m:t> </m:t>
                          </m:r>
                          <m:r>
                            <m:rPr>
                              <m:nor/>
                            </m:rPr>
                            <a:rPr lang="en-US" sz="2800" b="1" i="0" smtClean="0">
                              <a:solidFill>
                                <a:srgbClr val="002060"/>
                              </a:solidFill>
                              <a:latin typeface="Times New Roman" panose="02020603050405020304" pitchFamily="18" charset="0"/>
                              <a:cs typeface="Times New Roman" panose="02020603050405020304" pitchFamily="18" charset="0"/>
                            </a:rPr>
                            <m:t>x</m:t>
                          </m:r>
                          <m:r>
                            <m:rPr>
                              <m:nor/>
                            </m:rPr>
                            <a:rPr lang="en-US" sz="2800" b="1" i="0" smtClean="0">
                              <a:solidFill>
                                <a:srgbClr val="002060"/>
                              </a:solidFill>
                              <a:latin typeface="Times New Roman" panose="02020603050405020304" pitchFamily="18" charset="0"/>
                              <a:cs typeface="Times New Roman" panose="02020603050405020304" pitchFamily="18" charset="0"/>
                            </a:rPr>
                            <m:t> 3</m:t>
                          </m:r>
                        </m:num>
                        <m:den>
                          <m:r>
                            <m:rPr>
                              <m:nor/>
                            </m:rPr>
                            <a:rPr lang="en-US" sz="2800" b="1" i="0" smtClean="0">
                              <a:solidFill>
                                <a:srgbClr val="002060"/>
                              </a:solidFill>
                              <a:latin typeface="Times New Roman" panose="02020603050405020304" pitchFamily="18" charset="0"/>
                              <a:cs typeface="Times New Roman" panose="02020603050405020304" pitchFamily="18" charset="0"/>
                            </a:rPr>
                            <m:t>4 </m:t>
                          </m:r>
                          <m:r>
                            <m:rPr>
                              <m:nor/>
                            </m:rPr>
                            <a:rPr lang="en-US" sz="2800" b="1">
                              <a:solidFill>
                                <a:srgbClr val="002060"/>
                              </a:solidFill>
                              <a:latin typeface="Times New Roman" panose="02020603050405020304" pitchFamily="18" charset="0"/>
                              <a:cs typeface="Times New Roman" panose="02020603050405020304" pitchFamily="18" charset="0"/>
                            </a:rPr>
                            <m:t>x</m:t>
                          </m:r>
                          <m:r>
                            <m:rPr>
                              <m:nor/>
                            </m:rPr>
                            <a:rPr lang="en-US" sz="2800" b="1">
                              <a:solidFill>
                                <a:srgbClr val="002060"/>
                              </a:solidFill>
                              <a:latin typeface="Times New Roman" panose="02020603050405020304" pitchFamily="18" charset="0"/>
                              <a:cs typeface="Times New Roman" panose="02020603050405020304" pitchFamily="18" charset="0"/>
                            </a:rPr>
                            <m:t> 3</m:t>
                          </m:r>
                        </m:den>
                      </m:f>
                      <m:r>
                        <m:rPr>
                          <m:nor/>
                        </m:rPr>
                        <a:rPr lang="en-US" sz="2800" b="1">
                          <a:solidFill>
                            <a:srgbClr val="002060"/>
                          </a:solidFill>
                          <a:latin typeface="Times New Roman" panose="02020603050405020304" pitchFamily="18" charset="0"/>
                          <a:cs typeface="Times New Roman" panose="02020603050405020304" pitchFamily="18" charset="0"/>
                        </a:rPr>
                        <m:t>=</m:t>
                      </m:r>
                      <m:f>
                        <m:fPr>
                          <m:ctrlPr>
                            <a:rPr lang="en-US" sz="2800" b="1" i="1">
                              <a:solidFill>
                                <a:srgbClr val="002060"/>
                              </a:solidFill>
                              <a:latin typeface="Cambria Math" panose="02040503050406030204" pitchFamily="18" charset="0"/>
                            </a:rPr>
                          </m:ctrlPr>
                        </m:fPr>
                        <m:num>
                          <m:r>
                            <m:rPr>
                              <m:nor/>
                            </m:rPr>
                            <a:rPr lang="en-US" sz="2800" b="1" i="0" smtClean="0">
                              <a:solidFill>
                                <a:srgbClr val="002060"/>
                              </a:solidFill>
                              <a:latin typeface="Times New Roman" panose="02020603050405020304" pitchFamily="18" charset="0"/>
                              <a:cs typeface="Times New Roman" panose="02020603050405020304" pitchFamily="18" charset="0"/>
                            </a:rPr>
                            <m:t>9</m:t>
                          </m:r>
                        </m:num>
                        <m:den>
                          <m:r>
                            <m:rPr>
                              <m:nor/>
                            </m:rPr>
                            <a:rPr lang="en-US" sz="28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301574" y="2031773"/>
                <a:ext cx="1996187" cy="812274"/>
              </a:xfrm>
              <a:prstGeom prst="rect">
                <a:avLst/>
              </a:prstGeom>
              <a:blipFill>
                <a:blip r:embed="rId3"/>
                <a:stretch>
                  <a:fillRect/>
                </a:stretch>
              </a:blipFill>
            </p:spPr>
            <p:txBody>
              <a:bodyPr/>
              <a:lstStyle/>
              <a:p>
                <a:r>
                  <a:rPr lang="en-US">
                    <a:noFill/>
                  </a:rPr>
                  <a:t> </a:t>
                </a:r>
              </a:p>
            </p:txBody>
          </p:sp>
        </mc:Fallback>
      </mc:AlternateContent>
      <p:sp>
        <p:nvSpPr>
          <p:cNvPr id="8" name="Rectangle 7"/>
          <p:cNvSpPr/>
          <p:nvPr/>
        </p:nvSpPr>
        <p:spPr>
          <a:xfrm>
            <a:off x="3294496" y="2048411"/>
            <a:ext cx="1942419" cy="87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10355" y="2043113"/>
            <a:ext cx="2300988" cy="78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29948" y="3199994"/>
            <a:ext cx="10795352"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2. So </a:t>
            </a:r>
            <a:r>
              <a:rPr lang="en-US" sz="2800" b="1" dirty="0" err="1">
                <a:solidFill>
                  <a:srgbClr val="FF0000"/>
                </a:solidFill>
                <a:effectLst/>
                <a:latin typeface="Arial" panose="020B0604020202020204" pitchFamily="34" charset="0"/>
                <a:cs typeface="Arial" panose="020B0604020202020204" pitchFamily="34" charset="0"/>
              </a:rPr>
              <a:t>sánh</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hai</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phân</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cùng</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mẫu</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số</a:t>
            </a:r>
            <a:r>
              <a:rPr lang="en-US" sz="2800" b="1" dirty="0">
                <a:solidFill>
                  <a:srgbClr val="FF0000"/>
                </a:solidFill>
                <a:effectLst/>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p:cNvSpPr txBox="1"/>
              <p:nvPr/>
            </p:nvSpPr>
            <p:spPr>
              <a:xfrm>
                <a:off x="4305620" y="2042370"/>
                <a:ext cx="577081" cy="1036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8</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305620" y="2042370"/>
                <a:ext cx="577081" cy="10366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8920" y="2073782"/>
                <a:ext cx="577081" cy="10378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002060"/>
                              </a:solidFill>
                              <a:latin typeface="Cambria Math" panose="02040503050406030204" pitchFamily="18" charset="0"/>
                            </a:rPr>
                          </m:ctrlPr>
                        </m:fPr>
                        <m:num>
                          <m:r>
                            <m:rPr>
                              <m:nor/>
                            </m:rPr>
                            <a:rPr lang="en-US" sz="3600" b="1" i="0" smtClean="0">
                              <a:solidFill>
                                <a:srgbClr val="002060"/>
                              </a:solidFill>
                              <a:latin typeface="Times New Roman" panose="02020603050405020304" pitchFamily="18" charset="0"/>
                              <a:cs typeface="Times New Roman" panose="02020603050405020304" pitchFamily="18" charset="0"/>
                            </a:rPr>
                            <m:t>9</m:t>
                          </m:r>
                        </m:num>
                        <m:den>
                          <m:r>
                            <m:rPr>
                              <m:nor/>
                            </m:rPr>
                            <a:rPr lang="en-US" sz="3600" b="1" i="0" smtClean="0">
                              <a:solidFill>
                                <a:srgbClr val="002060"/>
                              </a:solidFill>
                              <a:latin typeface="Times New Roman" panose="02020603050405020304" pitchFamily="18" charset="0"/>
                              <a:cs typeface="Times New Roman" panose="02020603050405020304" pitchFamily="18" charset="0"/>
                            </a:rPr>
                            <m:t>12</m:t>
                          </m:r>
                        </m:den>
                      </m:f>
                    </m:oMath>
                  </m:oMathPara>
                </a14:m>
                <a:endParaRPr lang="en-US" sz="36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848920" y="2073782"/>
                <a:ext cx="577081" cy="1037848"/>
              </a:xfrm>
              <a:prstGeom prst="rect">
                <a:avLst/>
              </a:prstGeom>
              <a:blipFill>
                <a:blip r:embed="rId5"/>
                <a:stretch>
                  <a:fillRect/>
                </a:stretch>
              </a:blipFill>
            </p:spPr>
            <p:txBody>
              <a:bodyPr/>
              <a:lstStyle/>
              <a:p>
                <a:r>
                  <a:rPr lang="en-US">
                    <a:noFill/>
                  </a:rPr>
                  <a:t> </a:t>
                </a:r>
              </a:p>
            </p:txBody>
          </p:sp>
        </mc:Fallback>
      </mc:AlternateContent>
      <p:sp>
        <p:nvSpPr>
          <p:cNvPr id="13" name="Rectangle 12"/>
          <p:cNvSpPr/>
          <p:nvPr/>
        </p:nvSpPr>
        <p:spPr>
          <a:xfrm>
            <a:off x="3141536" y="4074527"/>
            <a:ext cx="582303" cy="495418"/>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ũi Tên Hồng PNG &amp;amp; Mũi Tên Hồng Transparent Clipart Miễn phí Tải về - Adobe  Hoạ Mũi Tên - Hồng mũi tên khung trang tr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3035980" y="4145436"/>
            <a:ext cx="704830" cy="4245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44292" y="5566665"/>
            <a:ext cx="2453104" cy="523220"/>
          </a:xfrm>
          <a:prstGeom prst="rect">
            <a:avLst/>
          </a:prstGeom>
          <a:noFill/>
        </p:spPr>
        <p:txBody>
          <a:bodyPr wrap="square" rtlCol="0">
            <a:spAutoFit/>
          </a:bodyPr>
          <a:lstStyle/>
          <a:p>
            <a:r>
              <a:rPr lang="en-US" sz="2800" b="1" dirty="0">
                <a:solidFill>
                  <a:srgbClr val="FF0000"/>
                </a:solidFill>
                <a:effectLst/>
                <a:latin typeface="Arial" panose="020B0604020202020204" pitchFamily="34" charset="0"/>
                <a:cs typeface="Arial" panose="020B0604020202020204" pitchFamily="34" charset="0"/>
              </a:rPr>
              <a:t>3. </a:t>
            </a:r>
            <a:r>
              <a:rPr lang="en-US" sz="2800" b="1" dirty="0" err="1">
                <a:solidFill>
                  <a:srgbClr val="FF0000"/>
                </a:solidFill>
                <a:effectLst/>
                <a:latin typeface="Arial" panose="020B0604020202020204" pitchFamily="34" charset="0"/>
                <a:cs typeface="Arial" panose="020B0604020202020204" pitchFamily="34" charset="0"/>
              </a:rPr>
              <a:t>Kết</a:t>
            </a:r>
            <a:r>
              <a:rPr lang="en-US" sz="2800" b="1" dirty="0">
                <a:solidFill>
                  <a:srgbClr val="FF0000"/>
                </a:solidFill>
                <a:effectLst/>
                <a:latin typeface="Arial" panose="020B0604020202020204" pitchFamily="34" charset="0"/>
                <a:cs typeface="Arial" panose="020B0604020202020204" pitchFamily="34" charset="0"/>
              </a:rPr>
              <a:t> </a:t>
            </a:r>
            <a:r>
              <a:rPr lang="en-US" sz="2800" b="1" dirty="0" err="1">
                <a:solidFill>
                  <a:srgbClr val="FF0000"/>
                </a:solidFill>
                <a:effectLst/>
                <a:latin typeface="Arial" panose="020B0604020202020204" pitchFamily="34" charset="0"/>
                <a:cs typeface="Arial" panose="020B0604020202020204" pitchFamily="34" charset="0"/>
              </a:rPr>
              <a:t>luận</a:t>
            </a:r>
            <a:endParaRPr lang="en-US" sz="2800" b="1" dirty="0">
              <a:solidFill>
                <a:srgbClr val="FF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4107859" y="5206319"/>
                <a:ext cx="423193" cy="12764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2</m:t>
                          </m:r>
                        </m:num>
                        <m:den>
                          <m:r>
                            <m:rPr>
                              <m:nor/>
                            </m:rPr>
                            <a:rPr lang="en-US" sz="4400" b="1" i="0" smtClean="0">
                              <a:solidFill>
                                <a:srgbClr val="002060"/>
                              </a:solidFill>
                              <a:latin typeface="Times New Roman" panose="02020603050405020304" pitchFamily="18" charset="0"/>
                              <a:cs typeface="Times New Roman" panose="02020603050405020304" pitchFamily="18" charset="0"/>
                            </a:rPr>
                            <m:t>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07859" y="5206319"/>
                <a:ext cx="423193" cy="127644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977" y="5210295"/>
                <a:ext cx="423193" cy="1268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3</m:t>
                          </m:r>
                        </m:num>
                        <m:den>
                          <m:r>
                            <m:rPr>
                              <m:nor/>
                            </m:rPr>
                            <a:rPr lang="en-US" sz="4400" b="1" i="0" smtClean="0">
                              <a:solidFill>
                                <a:srgbClr val="002060"/>
                              </a:solidFill>
                              <a:latin typeface="Times New Roman" panose="02020603050405020304" pitchFamily="18" charset="0"/>
                              <a:cs typeface="Times New Roman" panose="02020603050405020304" pitchFamily="18" charset="0"/>
                            </a:rPr>
                            <m:t>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089977" y="5210295"/>
                <a:ext cx="423193" cy="1268489"/>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5055698" y="5575300"/>
            <a:ext cx="599274" cy="514585"/>
          </a:xfrm>
          <a:prstGeom prst="rect">
            <a:avLst/>
          </a:prstGeom>
          <a:noFill/>
          <a:ln w="6032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Mũi Tên Hồng PNG &amp;amp; Mũi Tên Hồng Transparent Clipart Miễn phí Tải về - Adobe  Hoạ Mũi Tên - Hồng mũi tên khung trang trí."/>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flipH="1">
            <a:off x="4992198" y="5613400"/>
            <a:ext cx="725372" cy="436881"/>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2"/>
          <p:cNvPicPr>
            <a:picLocks noChangeAspect="1"/>
          </p:cNvPicPr>
          <p:nvPr/>
        </p:nvPicPr>
        <p:blipFill>
          <a:blip r:embed="rId12"/>
          <a:stretch>
            <a:fillRect/>
          </a:stretch>
        </p:blipFill>
        <p:spPr>
          <a:xfrm>
            <a:off x="-1057" y="6312360"/>
            <a:ext cx="12193057" cy="1091279"/>
          </a:xfrm>
          <a:prstGeom prst="rect">
            <a:avLst/>
          </a:prstGeom>
        </p:spPr>
      </p:pic>
      <p:sp>
        <p:nvSpPr>
          <p:cNvPr id="24" name="TextBox 23"/>
          <p:cNvSpPr txBox="1"/>
          <p:nvPr/>
        </p:nvSpPr>
        <p:spPr>
          <a:xfrm>
            <a:off x="4992198" y="4066660"/>
            <a:ext cx="6496956" cy="584775"/>
          </a:xfrm>
          <a:prstGeom prst="rect">
            <a:avLst/>
          </a:prstGeom>
          <a:noFill/>
        </p:spPr>
        <p:txBody>
          <a:bodyPr wrap="square" rtlCol="0">
            <a:spAutoFit/>
          </a:bodyPr>
          <a:lstStyle/>
          <a:p>
            <a:r>
              <a:rPr lang="en-US" sz="3200" b="1" dirty="0">
                <a:solidFill>
                  <a:srgbClr val="FF0000"/>
                </a:solidFill>
                <a:effectLst/>
                <a:latin typeface="Arial" panose="020B0604020202020204" pitchFamily="34" charset="0"/>
                <a:cs typeface="Arial" panose="020B0604020202020204" pitchFamily="34" charset="0"/>
              </a:rPr>
              <a:t>(</a:t>
            </a:r>
            <a:r>
              <a:rPr lang="en-US" sz="3200" b="1" dirty="0" err="1">
                <a:solidFill>
                  <a:srgbClr val="FF0000"/>
                </a:solidFill>
                <a:effectLst/>
                <a:latin typeface="Arial" panose="020B0604020202020204" pitchFamily="34" charset="0"/>
                <a:cs typeface="Arial" panose="020B0604020202020204" pitchFamily="34" charset="0"/>
              </a:rPr>
              <a:t>Vì</a:t>
            </a:r>
            <a:r>
              <a:rPr lang="en-US" sz="3200" b="1" dirty="0">
                <a:solidFill>
                  <a:srgbClr val="FF0000"/>
                </a:solidFill>
                <a:effectLst/>
                <a:latin typeface="Arial" panose="020B0604020202020204" pitchFamily="34" charset="0"/>
                <a:cs typeface="Arial" panose="020B0604020202020204" pitchFamily="34" charset="0"/>
              </a:rPr>
              <a:t> 8 &lt; 9)</a:t>
            </a:r>
          </a:p>
        </p:txBody>
      </p:sp>
    </p:spTree>
    <p:extLst>
      <p:ext uri="{BB962C8B-B14F-4D97-AF65-F5344CB8AC3E}">
        <p14:creationId xmlns:p14="http://schemas.microsoft.com/office/powerpoint/2010/main" val="25481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par>
                                <p:cTn id="41" presetID="42" presetClass="path" presetSubtype="0" accel="50000" decel="50000" fill="hold" grpId="1" nodeType="withEffect">
                                  <p:stCondLst>
                                    <p:cond delay="0"/>
                                  </p:stCondLst>
                                  <p:childTnLst>
                                    <p:animMotion origin="layout" path="M -0.00312 -0.01296 L -0.16106 0.2713 " pathEditMode="relative" rAng="0" ptsTypes="AA">
                                      <p:cBhvr>
                                        <p:cTn id="42" dur="2000" fill="hold"/>
                                        <p:tgtEl>
                                          <p:spTgt spid="11"/>
                                        </p:tgtEl>
                                        <p:attrNameLst>
                                          <p:attrName>ppt_x</p:attrName>
                                          <p:attrName>ppt_y</p:attrName>
                                        </p:attrNameLst>
                                      </p:cBhvr>
                                      <p:rCtr x="-7904" y="14213"/>
                                    </p:animMotion>
                                  </p:childTnLst>
                                </p:cTn>
                              </p:par>
                              <p:par>
                                <p:cTn id="43" presetID="16" presetClass="entr" presetSubtype="2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par>
                                <p:cTn id="46" presetID="42" presetClass="path" presetSubtype="0" accel="50000" decel="50000" fill="hold" grpId="1" nodeType="withEffect">
                                  <p:stCondLst>
                                    <p:cond delay="0"/>
                                  </p:stCondLst>
                                  <p:childTnLst>
                                    <p:animMotion origin="layout" path="M 0.0125 -0.00926 L -0.32044 0.26296 " pathEditMode="relative" rAng="0" ptsTypes="AA">
                                      <p:cBhvr>
                                        <p:cTn id="47" dur="2000" fill="hold"/>
                                        <p:tgtEl>
                                          <p:spTgt spid="12"/>
                                        </p:tgtEl>
                                        <p:attrNameLst>
                                          <p:attrName>ppt_x</p:attrName>
                                          <p:attrName>ppt_y</p:attrName>
                                        </p:attrNameLst>
                                      </p:cBhvr>
                                      <p:rCtr x="-16654" y="13611"/>
                                    </p:animMotion>
                                  </p:childTnLst>
                                </p:cTn>
                              </p:par>
                              <p:par>
                                <p:cTn id="48" presetID="14"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randombar(horizontal)">
                                      <p:cBhvr>
                                        <p:cTn id="70" dur="500"/>
                                        <p:tgtEl>
                                          <p:spTgt spid="1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randombar(horizontal)">
                                      <p:cBhvr>
                                        <p:cTn id="73" dur="500"/>
                                        <p:tgtEl>
                                          <p:spTgt spid="18"/>
                                        </p:tgtEl>
                                      </p:cBhvr>
                                    </p:animEffect>
                                  </p:childTnLst>
                                </p:cTn>
                              </p:par>
                              <p:par>
                                <p:cTn id="74" presetID="14" presetClass="entr" presetSubtype="10"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randombar(horizontal)">
                                      <p:cBhvr>
                                        <p:cTn id="76" dur="500"/>
                                        <p:tgtEl>
                                          <p:spTgt spid="1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5" grpId="0"/>
      <p:bldP spid="6" grpId="0"/>
      <p:bldP spid="7" grpId="0"/>
      <p:bldP spid="8" grpId="0" animBg="1"/>
      <p:bldP spid="9" grpId="0" animBg="1"/>
      <p:bldP spid="10" grpId="0"/>
      <p:bldP spid="11" grpId="0"/>
      <p:bldP spid="11" grpId="1"/>
      <p:bldP spid="12" grpId="0"/>
      <p:bldP spid="12" grpId="1"/>
      <p:bldP spid="13" grpId="0" animBg="1"/>
      <p:bldP spid="15" grpId="0"/>
      <p:bldP spid="16" grpId="0"/>
      <p:bldP spid="17" grpId="0"/>
      <p:bldP spid="18" grpId="0" animBg="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339</TotalTime>
  <Words>379</Words>
  <Application>Microsoft Office PowerPoint</Application>
  <PresentationFormat>Widescreen</PresentationFormat>
  <Paragraphs>92</Paragraphs>
  <Slides>23</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等线</vt:lpstr>
      <vt:lpstr>等线 Light</vt:lpstr>
      <vt:lpstr>#9Slide07 Stormtrooper</vt:lpstr>
      <vt:lpstr>Arial</vt:lpstr>
      <vt:lpstr>Cambria Math</vt:lpstr>
      <vt:lpstr>Times New Roman</vt:lpstr>
      <vt:lpstr>UTM Alba Matter</vt:lpstr>
      <vt:lpstr>UTM American Sans</vt:lpstr>
      <vt:lpstr>UTM Bell</vt:lpstr>
      <vt:lpstr>UTM Brewers KT</vt:lpstr>
      <vt:lpstr>UTM Cookies</vt:lpstr>
      <vt:lpstr>UTM Gradoo</vt:lpstr>
      <vt:lpstr>UTM Guanine</vt:lpstr>
      <vt:lpstr>UTM NguyenHa 02</vt:lpstr>
      <vt:lpstr>UTM ViceroyJF</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卡通海洋风PPT</dc:title>
  <dc:creator>lenovo</dc:creator>
  <cp:lastModifiedBy>Ngọc Phạm</cp:lastModifiedBy>
  <cp:revision>481</cp:revision>
  <dcterms:created xsi:type="dcterms:W3CDTF">2017-05-26T02:40:00Z</dcterms:created>
  <dcterms:modified xsi:type="dcterms:W3CDTF">2022-01-24T13:06:43Z</dcterms:modified>
  <cp:version>U09</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