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7"/>
  </p:notesMasterIdLst>
  <p:sldIdLst>
    <p:sldId id="258" r:id="rId2"/>
    <p:sldId id="259" r:id="rId3"/>
    <p:sldId id="256" r:id="rId4"/>
    <p:sldId id="260" r:id="rId5"/>
    <p:sldId id="261" r:id="rId6"/>
    <p:sldId id="294" r:id="rId7"/>
    <p:sldId id="295" r:id="rId8"/>
    <p:sldId id="296" r:id="rId9"/>
    <p:sldId id="297" r:id="rId10"/>
    <p:sldId id="298" r:id="rId11"/>
    <p:sldId id="262" r:id="rId12"/>
    <p:sldId id="299" r:id="rId13"/>
    <p:sldId id="300" r:id="rId14"/>
    <p:sldId id="302" r:id="rId15"/>
    <p:sldId id="290" r:id="rId16"/>
  </p:sldIdLst>
  <p:sldSz cx="9144000" cy="5143500" type="screen16x9"/>
  <p:notesSz cx="6858000" cy="9144000"/>
  <p:embeddedFontLst>
    <p:embeddedFont>
      <p:font typeface="Gothic A1" pitchFamily="2" charset="-127"/>
      <p:regular r:id="rId18"/>
      <p:bold r:id="rId19"/>
    </p:embeddedFont>
    <p:embeddedFont>
      <p:font typeface="Life Savers ExtraBold" panose="03050902040302000004" pitchFamily="66" charset="0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34BB6D-5AA6-4EA8-AB74-A02AFF0F56C4}">
  <a:tblStyle styleId="{1034BB6D-5AA6-4EA8-AB74-A02AFF0F56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48"/>
  </p:normalViewPr>
  <p:slideViewPr>
    <p:cSldViewPr snapToGrid="0">
      <p:cViewPr>
        <p:scale>
          <a:sx n="61" d="100"/>
          <a:sy n="61" d="100"/>
        </p:scale>
        <p:origin x="1920" y="18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05242b838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05242b838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05242b838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05242b838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2540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03d294e98b_0_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03d294e98b_0_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1062db063de_0_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1062db063de_0_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05242b83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05242b83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05242b838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05242b838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3d294e98b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03d294e98b_0_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3d294e98b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03d294e98b_0_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221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3d294e98b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03d294e98b_0_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957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05242b838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05242b838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100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3d294e98b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03d294e98b_0_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463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993818" y="684488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993818" y="684463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80575" y="806800"/>
            <a:ext cx="6982885" cy="3571315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080575" y="1460738"/>
            <a:ext cx="6982800" cy="1597800"/>
          </a:xfrm>
          <a:prstGeom prst="rect">
            <a:avLst/>
          </a:prstGeom>
          <a:effectLst>
            <a:outerShdw dist="19050" dir="5400000" algn="bl" rotWithShape="0">
              <a:schemeClr val="accent2"/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570950" y="3332363"/>
            <a:ext cx="4002000" cy="25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ONE_COLUMN_TEXT_1_2_1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/>
          <p:nvPr/>
        </p:nvSpPr>
        <p:spPr>
          <a:xfrm flipH="1">
            <a:off x="314050" y="32595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8"/>
          <p:cNvSpPr/>
          <p:nvPr/>
        </p:nvSpPr>
        <p:spPr>
          <a:xfrm flipH="1">
            <a:off x="314050" y="32592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8"/>
          <p:cNvSpPr/>
          <p:nvPr/>
        </p:nvSpPr>
        <p:spPr>
          <a:xfrm flipH="1">
            <a:off x="417156" y="420150"/>
            <a:ext cx="8309669" cy="4301138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993818" y="684488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993818" y="684463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1080575" y="806800"/>
            <a:ext cx="6982885" cy="3571315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938912" y="2517050"/>
            <a:ext cx="23472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816537" y="3400488"/>
            <a:ext cx="2592000" cy="40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451487" y="1505513"/>
            <a:ext cx="1322100" cy="91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userDrawn="1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314050" y="32595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314050" y="32592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417294" y="420150"/>
            <a:ext cx="8309669" cy="4301138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 userDrawn="1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 userDrawn="1"/>
        </p:nvSpPr>
        <p:spPr>
          <a:xfrm flipH="1">
            <a:off x="314050" y="32592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 cap="flat" cmpd="sng">
            <a:solidFill>
              <a:schemeClr val="accent1"/>
            </a:solidFill>
            <a:prstDash val="sys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 flipH="1">
            <a:off x="993818" y="684488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/>
          <p:nvPr/>
        </p:nvSpPr>
        <p:spPr>
          <a:xfrm flipH="1">
            <a:off x="993818" y="684463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9"/>
          <p:cNvSpPr/>
          <p:nvPr/>
        </p:nvSpPr>
        <p:spPr>
          <a:xfrm flipH="1">
            <a:off x="1080534" y="806800"/>
            <a:ext cx="6982885" cy="3571315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3758563" y="1423975"/>
            <a:ext cx="3682200" cy="121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63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3758563" y="2803075"/>
            <a:ext cx="3682200" cy="9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ITLE_AND_BODY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/>
          <p:nvPr/>
        </p:nvSpPr>
        <p:spPr>
          <a:xfrm>
            <a:off x="314050" y="32595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314050" y="32592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417294" y="420150"/>
            <a:ext cx="8309669" cy="4301138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720000" y="7498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2118113" y="1685750"/>
            <a:ext cx="2348400" cy="345600"/>
          </a:xfrm>
          <a:prstGeom prst="rect">
            <a:avLst/>
          </a:prstGeom>
          <a:effectLst>
            <a:outerShdw dist="19050" dir="5400000" algn="bl" rotWithShape="0">
              <a:schemeClr val="lt1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2"/>
          </p:nvPr>
        </p:nvSpPr>
        <p:spPr>
          <a:xfrm>
            <a:off x="2118113" y="2031350"/>
            <a:ext cx="2348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3" hasCustomPrompt="1"/>
          </p:nvPr>
        </p:nvSpPr>
        <p:spPr>
          <a:xfrm>
            <a:off x="943538" y="1800710"/>
            <a:ext cx="1031700" cy="6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4"/>
          </p:nvPr>
        </p:nvSpPr>
        <p:spPr>
          <a:xfrm>
            <a:off x="2118113" y="3130850"/>
            <a:ext cx="2348400" cy="345600"/>
          </a:xfrm>
          <a:prstGeom prst="rect">
            <a:avLst/>
          </a:prstGeom>
          <a:effectLst>
            <a:outerShdw dist="19050" dir="5400000" algn="bl" rotWithShape="0">
              <a:schemeClr val="lt1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5"/>
          </p:nvPr>
        </p:nvSpPr>
        <p:spPr>
          <a:xfrm>
            <a:off x="2118113" y="3476450"/>
            <a:ext cx="2348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6" hasCustomPrompt="1"/>
          </p:nvPr>
        </p:nvSpPr>
        <p:spPr>
          <a:xfrm>
            <a:off x="943538" y="3251450"/>
            <a:ext cx="1031700" cy="6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7"/>
          </p:nvPr>
        </p:nvSpPr>
        <p:spPr>
          <a:xfrm>
            <a:off x="5852063" y="1685750"/>
            <a:ext cx="2348400" cy="345600"/>
          </a:xfrm>
          <a:prstGeom prst="rect">
            <a:avLst/>
          </a:prstGeom>
          <a:effectLst>
            <a:outerShdw dist="19050" dir="5400000" algn="bl" rotWithShape="0">
              <a:schemeClr val="lt1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8"/>
          </p:nvPr>
        </p:nvSpPr>
        <p:spPr>
          <a:xfrm>
            <a:off x="5852063" y="2031350"/>
            <a:ext cx="2348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9" hasCustomPrompt="1"/>
          </p:nvPr>
        </p:nvSpPr>
        <p:spPr>
          <a:xfrm>
            <a:off x="4677488" y="1800710"/>
            <a:ext cx="1031700" cy="6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3"/>
          </p:nvPr>
        </p:nvSpPr>
        <p:spPr>
          <a:xfrm>
            <a:off x="5852063" y="3130850"/>
            <a:ext cx="2348400" cy="345600"/>
          </a:xfrm>
          <a:prstGeom prst="rect">
            <a:avLst/>
          </a:prstGeom>
          <a:effectLst>
            <a:outerShdw dist="19050" dir="5400000" algn="bl" rotWithShape="0">
              <a:schemeClr val="lt1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4"/>
          </p:nvPr>
        </p:nvSpPr>
        <p:spPr>
          <a:xfrm>
            <a:off x="5852063" y="3476450"/>
            <a:ext cx="2348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15" hasCustomPrompt="1"/>
          </p:nvPr>
        </p:nvSpPr>
        <p:spPr>
          <a:xfrm>
            <a:off x="4677488" y="3251450"/>
            <a:ext cx="1031700" cy="6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ITLE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/>
          <p:nvPr/>
        </p:nvSpPr>
        <p:spPr>
          <a:xfrm>
            <a:off x="993818" y="684488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6"/>
          <p:cNvSpPr/>
          <p:nvPr/>
        </p:nvSpPr>
        <p:spPr>
          <a:xfrm>
            <a:off x="993818" y="684463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6"/>
          <p:cNvSpPr/>
          <p:nvPr/>
        </p:nvSpPr>
        <p:spPr>
          <a:xfrm>
            <a:off x="1080575" y="806800"/>
            <a:ext cx="6982885" cy="3571315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ctrTitle"/>
          </p:nvPr>
        </p:nvSpPr>
        <p:spPr>
          <a:xfrm>
            <a:off x="1080600" y="1202574"/>
            <a:ext cx="6982800" cy="828600"/>
          </a:xfrm>
          <a:prstGeom prst="rect">
            <a:avLst/>
          </a:prstGeom>
          <a:effectLst>
            <a:outerShdw dist="19050" dir="5400000" algn="bl" rotWithShape="0">
              <a:schemeClr val="accent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subTitle" idx="1"/>
          </p:nvPr>
        </p:nvSpPr>
        <p:spPr>
          <a:xfrm>
            <a:off x="2454900" y="2287325"/>
            <a:ext cx="4234200" cy="75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26"/>
          <p:cNvSpPr txBox="1">
            <a:spLocks noGrp="1"/>
          </p:cNvSpPr>
          <p:nvPr>
            <p:ph type="subTitle" idx="2"/>
          </p:nvPr>
        </p:nvSpPr>
        <p:spPr>
          <a:xfrm>
            <a:off x="2454900" y="1936950"/>
            <a:ext cx="4234200" cy="255000"/>
          </a:xfrm>
          <a:prstGeom prst="rect">
            <a:avLst/>
          </a:prstGeom>
          <a:effectLst>
            <a:outerShdw dist="19050" dir="5400000" algn="bl" rotWithShape="0">
              <a:schemeClr val="lt1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ife Savers ExtraBold"/>
              <a:buNone/>
              <a:defRPr sz="180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fe Savers ExtraBold"/>
              <a:buNone/>
              <a:defRPr sz="1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fe Savers ExtraBold"/>
              <a:buNone/>
              <a:defRPr sz="1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fe Savers ExtraBold"/>
              <a:buNone/>
              <a:defRPr sz="1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fe Savers ExtraBold"/>
              <a:buNone/>
              <a:defRPr sz="1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fe Savers ExtraBold"/>
              <a:buNone/>
              <a:defRPr sz="1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fe Savers ExtraBold"/>
              <a:buNone/>
              <a:defRPr sz="1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fe Savers ExtraBold"/>
              <a:buNone/>
              <a:defRPr sz="1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fe Savers ExtraBold"/>
              <a:buNone/>
              <a:defRPr sz="1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">
  <p:cSld name="TITLE_AND_TWO_COLUMNS_2_1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/>
          <p:nvPr/>
        </p:nvSpPr>
        <p:spPr>
          <a:xfrm>
            <a:off x="314050" y="32595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7"/>
          <p:cNvSpPr/>
          <p:nvPr/>
        </p:nvSpPr>
        <p:spPr>
          <a:xfrm>
            <a:off x="314050" y="32592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7"/>
          <p:cNvSpPr/>
          <p:nvPr/>
        </p:nvSpPr>
        <p:spPr>
          <a:xfrm>
            <a:off x="417294" y="420150"/>
            <a:ext cx="8309669" cy="4301138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749825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●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○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■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●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○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■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●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○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■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5F0584-2962-44A8-80CC-F32921BE757C}"/>
              </a:ext>
            </a:extLst>
          </p:cNvPr>
          <p:cNvGrpSpPr/>
          <p:nvPr userDrawn="1"/>
        </p:nvGrpSpPr>
        <p:grpSpPr>
          <a:xfrm>
            <a:off x="-3360419" y="-1066801"/>
            <a:ext cx="16436339" cy="8337317"/>
            <a:chOff x="-4152899" y="-1004803"/>
            <a:chExt cx="19907250" cy="96774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02F342F-0789-478A-A3D5-2E49E7FA7F6C}"/>
                </a:ext>
              </a:extLst>
            </p:cNvPr>
            <p:cNvSpPr>
              <a:spLocks noChangeAspect="1"/>
            </p:cNvSpPr>
            <p:nvPr userDrawn="1">
              <p:custDataLst>
                <p:tags r:id="rId12"/>
              </p:custDataLst>
            </p:nvPr>
          </p:nvSpPr>
          <p:spPr>
            <a:xfrm>
              <a:off x="-4152899" y="7643897"/>
              <a:ext cx="1028700" cy="1028700"/>
            </a:xfrm>
            <a:prstGeom prst="ellipse">
              <a:avLst/>
            </a:prstGeom>
            <a:blipFill dpi="0" rotWithShape="0">
              <a:blip r:embed="rId1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066ACB2-8786-43AA-A48A-6D5F9259D503}"/>
                </a:ext>
              </a:extLst>
            </p:cNvPr>
            <p:cNvSpPr>
              <a:spLocks noChangeAspect="1"/>
            </p:cNvSpPr>
            <p:nvPr userDrawn="1">
              <p:custDataLst>
                <p:tags r:id="rId13"/>
              </p:custDataLst>
            </p:nvPr>
          </p:nvSpPr>
          <p:spPr>
            <a:xfrm>
              <a:off x="14725651" y="-1004803"/>
              <a:ext cx="1028700" cy="1028700"/>
            </a:xfrm>
            <a:prstGeom prst="ellipse">
              <a:avLst/>
            </a:prstGeom>
            <a:blipFill dpi="0" rotWithShape="0">
              <a:blip r:embed="rId1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8" r:id="rId6"/>
    <p:sldLayoutId id="2147483659" r:id="rId7"/>
    <p:sldLayoutId id="2147483672" r:id="rId8"/>
    <p:sldLayoutId id="2147483673" r:id="rId9"/>
    <p:sldLayoutId id="21474836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/>
          <p:nvPr/>
        </p:nvSpPr>
        <p:spPr>
          <a:xfrm>
            <a:off x="4702864" y="1609550"/>
            <a:ext cx="980956" cy="1005658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6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4"/>
          <p:cNvSpPr/>
          <p:nvPr/>
        </p:nvSpPr>
        <p:spPr>
          <a:xfrm>
            <a:off x="968889" y="3054625"/>
            <a:ext cx="980956" cy="1005658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6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4"/>
          <p:cNvSpPr/>
          <p:nvPr/>
        </p:nvSpPr>
        <p:spPr>
          <a:xfrm>
            <a:off x="4702864" y="3054625"/>
            <a:ext cx="980956" cy="1005658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4"/>
          <p:cNvSpPr/>
          <p:nvPr/>
        </p:nvSpPr>
        <p:spPr>
          <a:xfrm>
            <a:off x="968889" y="1609550"/>
            <a:ext cx="980956" cy="1005658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4"/>
          <p:cNvSpPr txBox="1">
            <a:spLocks noGrp="1"/>
          </p:cNvSpPr>
          <p:nvPr>
            <p:ph type="subTitle" idx="1"/>
          </p:nvPr>
        </p:nvSpPr>
        <p:spPr>
          <a:xfrm>
            <a:off x="2118113" y="1685750"/>
            <a:ext cx="2348400" cy="34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Hiểu thế nào là câu ghép thể hiện quan hệ tương phản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8" name="Google Shape;248;p34"/>
          <p:cNvSpPr txBox="1">
            <a:spLocks noGrp="1"/>
          </p:cNvSpPr>
          <p:nvPr>
            <p:ph type="title" idx="3"/>
          </p:nvPr>
        </p:nvSpPr>
        <p:spPr>
          <a:xfrm>
            <a:off x="943538" y="1800710"/>
            <a:ext cx="1031700" cy="6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49" name="Google Shape;249;p34"/>
          <p:cNvSpPr txBox="1">
            <a:spLocks noGrp="1"/>
          </p:cNvSpPr>
          <p:nvPr>
            <p:ph type="subTitle" idx="4"/>
          </p:nvPr>
        </p:nvSpPr>
        <p:spPr>
          <a:xfrm>
            <a:off x="2118113" y="3130850"/>
            <a:ext cx="2348400" cy="34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hêm được một vế câu ghép để tạo thành câu ghép chỉ quan hệ tương phản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1" name="Google Shape;251;p34"/>
          <p:cNvSpPr txBox="1">
            <a:spLocks noGrp="1"/>
          </p:cNvSpPr>
          <p:nvPr>
            <p:ph type="title" idx="6"/>
          </p:nvPr>
        </p:nvSpPr>
        <p:spPr>
          <a:xfrm>
            <a:off x="943538" y="3251450"/>
            <a:ext cx="1031700" cy="6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52" name="Google Shape;252;p34"/>
          <p:cNvSpPr txBox="1">
            <a:spLocks noGrp="1"/>
          </p:cNvSpPr>
          <p:nvPr>
            <p:ph type="subTitle" idx="7"/>
          </p:nvPr>
        </p:nvSpPr>
        <p:spPr>
          <a:xfrm>
            <a:off x="5852063" y="1685750"/>
            <a:ext cx="2348400" cy="34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Biết phân tích cấu tạo câu ghép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Google Shape;254;p34"/>
          <p:cNvSpPr txBox="1">
            <a:spLocks noGrp="1"/>
          </p:cNvSpPr>
          <p:nvPr>
            <p:ph type="title" idx="9"/>
          </p:nvPr>
        </p:nvSpPr>
        <p:spPr>
          <a:xfrm>
            <a:off x="4677488" y="1800710"/>
            <a:ext cx="1031700" cy="6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55" name="Google Shape;255;p34"/>
          <p:cNvSpPr txBox="1">
            <a:spLocks noGrp="1"/>
          </p:cNvSpPr>
          <p:nvPr>
            <p:ph type="subTitle" idx="13"/>
          </p:nvPr>
        </p:nvSpPr>
        <p:spPr>
          <a:xfrm>
            <a:off x="5852063" y="3130850"/>
            <a:ext cx="2348400" cy="34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Biết xác định chủ ngữ, vị ngữ của mỗi vế câu ghép trong mẫu chuyện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7" name="Google Shape;257;p34"/>
          <p:cNvSpPr txBox="1">
            <a:spLocks noGrp="1"/>
          </p:cNvSpPr>
          <p:nvPr>
            <p:ph type="title" idx="15"/>
          </p:nvPr>
        </p:nvSpPr>
        <p:spPr>
          <a:xfrm>
            <a:off x="4677488" y="3251450"/>
            <a:ext cx="1031700" cy="6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cxnSp>
        <p:nvCxnSpPr>
          <p:cNvPr id="258" name="Google Shape;258;p34"/>
          <p:cNvCxnSpPr/>
          <p:nvPr/>
        </p:nvCxnSpPr>
        <p:spPr>
          <a:xfrm>
            <a:off x="1108950" y="1225700"/>
            <a:ext cx="692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5622D6B-2961-4817-9B82-CAEB34597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82" y="222724"/>
            <a:ext cx="7706012" cy="1304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build="p"/>
      <p:bldP spid="249" grpId="0" build="p"/>
      <p:bldP spid="252" grpId="0" build="p"/>
      <p:bldP spid="25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/>
          <p:nvPr/>
        </p:nvSpPr>
        <p:spPr>
          <a:xfrm>
            <a:off x="5567097" y="1204760"/>
            <a:ext cx="1322091" cy="1355385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6"/>
          <p:cNvSpPr txBox="1">
            <a:spLocks noGrp="1"/>
          </p:cNvSpPr>
          <p:nvPr>
            <p:ph type="title" idx="2"/>
          </p:nvPr>
        </p:nvSpPr>
        <p:spPr>
          <a:xfrm>
            <a:off x="5567088" y="1446367"/>
            <a:ext cx="1322100" cy="91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75" name="Google Shape;275;p36"/>
          <p:cNvSpPr/>
          <p:nvPr/>
        </p:nvSpPr>
        <p:spPr>
          <a:xfrm>
            <a:off x="1692265" y="3547625"/>
            <a:ext cx="2879735" cy="54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582;p48">
            <a:extLst>
              <a:ext uri="{FF2B5EF4-FFF2-40B4-BE49-F238E27FC236}">
                <a16:creationId xmlns:a16="http://schemas.microsoft.com/office/drawing/2014/main" id="{6841D0F1-9170-4E92-A6B5-E9162AF7ED0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2265" y="663721"/>
            <a:ext cx="2370251" cy="3227576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/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A12441-502E-4BBE-BFCF-926AF95AF0CF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3791788" y="2651312"/>
            <a:ext cx="4869345" cy="135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6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"/>
          <p:cNvSpPr/>
          <p:nvPr/>
        </p:nvSpPr>
        <p:spPr>
          <a:xfrm>
            <a:off x="381595" y="168175"/>
            <a:ext cx="739308" cy="745801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chemeClr val="accent2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305" name="Google Shape;305;p38"/>
          <p:cNvSpPr txBox="1">
            <a:spLocks noGrp="1"/>
          </p:cNvSpPr>
          <p:nvPr>
            <p:ph type="title" idx="4294967295"/>
          </p:nvPr>
        </p:nvSpPr>
        <p:spPr>
          <a:xfrm>
            <a:off x="610356" y="341276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cấu tạo của các câu ghép sau:</a:t>
            </a:r>
            <a:endParaRPr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0" name="Google Shape;310;p38"/>
          <p:cNvCxnSpPr/>
          <p:nvPr/>
        </p:nvCxnSpPr>
        <p:spPr>
          <a:xfrm>
            <a:off x="1075356" y="792038"/>
            <a:ext cx="692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3E7A537-6784-4CA9-80D7-7ACA805D8275}"/>
              </a:ext>
            </a:extLst>
          </p:cNvPr>
          <p:cNvSpPr/>
          <p:nvPr/>
        </p:nvSpPr>
        <p:spPr>
          <a:xfrm>
            <a:off x="292750" y="79410"/>
            <a:ext cx="88310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7" name="Text Box 3">
            <a:extLst>
              <a:ext uri="{FF2B5EF4-FFF2-40B4-BE49-F238E27FC236}">
                <a16:creationId xmlns:a16="http://schemas.microsoft.com/office/drawing/2014/main" id="{31E92E61-0916-45BE-8D8E-0E3018596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06" y="570363"/>
            <a:ext cx="8839200" cy="519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250000"/>
              </a:lnSpc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a) </a:t>
            </a:r>
            <a:r>
              <a:rPr lang="en-US" sz="2400" b="1" dirty="0" err="1">
                <a:latin typeface="Arial" charset="0"/>
              </a:rPr>
              <a:t>Mặc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dù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giặc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Tây</a:t>
            </a:r>
            <a:r>
              <a:rPr lang="en-US" sz="2400" b="1" dirty="0">
                <a:latin typeface="Arial" charset="0"/>
              </a:rPr>
              <a:t> hung </a:t>
            </a:r>
            <a:r>
              <a:rPr lang="en-US" sz="2400" b="1" dirty="0" err="1">
                <a:latin typeface="Arial" charset="0"/>
              </a:rPr>
              <a:t>tàn</a:t>
            </a:r>
            <a:r>
              <a:rPr lang="en-US" sz="2400" b="1" dirty="0">
                <a:latin typeface="Arial" charset="0"/>
              </a:rPr>
              <a:t>  </a:t>
            </a:r>
            <a:r>
              <a:rPr lang="en-US" sz="2400" b="1" dirty="0" err="1">
                <a:latin typeface="Arial" charset="0"/>
              </a:rPr>
              <a:t>nhưng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chúng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không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thể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ngăn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cản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các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cháu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học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tập</a:t>
            </a:r>
            <a:r>
              <a:rPr lang="en-US" sz="2400" b="1" dirty="0">
                <a:latin typeface="Arial" charset="0"/>
              </a:rPr>
              <a:t>, </a:t>
            </a:r>
            <a:r>
              <a:rPr lang="en-US" sz="2400" b="1" dirty="0" err="1">
                <a:latin typeface="Arial" charset="0"/>
              </a:rPr>
              <a:t>vui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tươi</a:t>
            </a:r>
            <a:r>
              <a:rPr lang="en-US" sz="2400" b="1" dirty="0">
                <a:latin typeface="Arial" charset="0"/>
              </a:rPr>
              <a:t>, </a:t>
            </a:r>
            <a:r>
              <a:rPr lang="en-US" sz="2400" b="1" dirty="0" err="1">
                <a:latin typeface="Arial" charset="0"/>
              </a:rPr>
              <a:t>đoàn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kết</a:t>
            </a:r>
            <a:r>
              <a:rPr lang="en-US" sz="2400" b="1" dirty="0">
                <a:latin typeface="Arial" charset="0"/>
              </a:rPr>
              <a:t>, </a:t>
            </a:r>
            <a:r>
              <a:rPr lang="en-US" sz="2400" b="1" dirty="0" err="1">
                <a:latin typeface="Arial" charset="0"/>
              </a:rPr>
              <a:t>tiến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bộ</a:t>
            </a:r>
            <a:r>
              <a:rPr lang="en-US" sz="2400" b="1" dirty="0">
                <a:latin typeface="Arial" charset="0"/>
              </a:rPr>
              <a:t> .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                                                           </a:t>
            </a:r>
            <a:r>
              <a:rPr lang="en-US" sz="1600" b="1" dirty="0">
                <a:latin typeface="Arial" charset="0"/>
              </a:rPr>
              <a:t>HỒ CHÍ MINH</a:t>
            </a:r>
          </a:p>
          <a:p>
            <a:pPr eaLnBrk="0" hangingPunct="0">
              <a:lnSpc>
                <a:spcPct val="200000"/>
              </a:lnSpc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   b) </a:t>
            </a:r>
            <a:r>
              <a:rPr lang="en-US" sz="2400" b="1" dirty="0" err="1">
                <a:latin typeface="Arial" charset="0"/>
              </a:rPr>
              <a:t>Tuy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rét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vẫn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kéo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dài</a:t>
            </a:r>
            <a:r>
              <a:rPr lang="en-US" sz="2400" b="1" dirty="0">
                <a:latin typeface="Arial" charset="0"/>
              </a:rPr>
              <a:t>,  </a:t>
            </a:r>
            <a:r>
              <a:rPr lang="en-US" sz="2400" b="1" dirty="0" err="1">
                <a:latin typeface="Arial" charset="0"/>
              </a:rPr>
              <a:t>mùa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xuân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đã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đến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bên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bờ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sông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Lương</a:t>
            </a:r>
            <a:r>
              <a:rPr lang="en-US" sz="2400" b="1" dirty="0">
                <a:latin typeface="Arial" charset="0"/>
              </a:rPr>
              <a:t>.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sz="1600" b="1" dirty="0">
                <a:latin typeface="Arial" charset="0"/>
              </a:rPr>
              <a:t>NGUYỄN ĐÌNH THI</a:t>
            </a:r>
            <a:endParaRPr lang="en-US" sz="1800" b="1" dirty="0">
              <a:latin typeface="Arial" charset="0"/>
            </a:endParaRPr>
          </a:p>
          <a:p>
            <a:pPr eaLnBrk="0" hangingPunct="0">
              <a:lnSpc>
                <a:spcPct val="200000"/>
              </a:lnSpc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                                                                                                                  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65A8EA9-4D09-F64C-9D8E-873A7209E020}"/>
              </a:ext>
            </a:extLst>
          </p:cNvPr>
          <p:cNvSpPr/>
          <p:nvPr/>
        </p:nvSpPr>
        <p:spPr>
          <a:xfrm>
            <a:off x="381595" y="874151"/>
            <a:ext cx="1294805" cy="6554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64120D7-80C1-3541-BE3B-AD6ACF98AC67}"/>
              </a:ext>
            </a:extLst>
          </p:cNvPr>
          <p:cNvSpPr/>
          <p:nvPr/>
        </p:nvSpPr>
        <p:spPr>
          <a:xfrm>
            <a:off x="4427232" y="971136"/>
            <a:ext cx="1062929" cy="6683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2E77BA3-A406-F643-BC35-F8719BEA4C38}"/>
              </a:ext>
            </a:extLst>
          </p:cNvPr>
          <p:cNvCxnSpPr>
            <a:cxnSpLocks/>
          </p:cNvCxnSpPr>
          <p:nvPr/>
        </p:nvCxnSpPr>
        <p:spPr>
          <a:xfrm flipH="1">
            <a:off x="4271533" y="913976"/>
            <a:ext cx="155699" cy="712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90705A-EE03-B046-8552-C021D5FC0C7A}"/>
              </a:ext>
            </a:extLst>
          </p:cNvPr>
          <p:cNvCxnSpPr>
            <a:cxnSpLocks/>
          </p:cNvCxnSpPr>
          <p:nvPr/>
        </p:nvCxnSpPr>
        <p:spPr>
          <a:xfrm flipH="1">
            <a:off x="1791572" y="1402027"/>
            <a:ext cx="99319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38C4142-1BEA-C246-80EC-017763646A8A}"/>
              </a:ext>
            </a:extLst>
          </p:cNvPr>
          <p:cNvGrpSpPr/>
          <p:nvPr/>
        </p:nvGrpSpPr>
        <p:grpSpPr>
          <a:xfrm>
            <a:off x="2996917" y="1402027"/>
            <a:ext cx="1274616" cy="58317"/>
            <a:chOff x="2996917" y="1485157"/>
            <a:chExt cx="1274616" cy="5831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1E129E-28F3-3640-96B9-1BDD8505AE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10772" y="1485157"/>
              <a:ext cx="1260761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AD1C0EB-D6CD-AD40-8095-2D853A9724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6917" y="1543474"/>
              <a:ext cx="1260761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238D0C4-9935-AB48-A21C-020F96017D2D}"/>
              </a:ext>
            </a:extLst>
          </p:cNvPr>
          <p:cNvCxnSpPr>
            <a:cxnSpLocks/>
          </p:cNvCxnSpPr>
          <p:nvPr/>
        </p:nvCxnSpPr>
        <p:spPr>
          <a:xfrm flipH="1">
            <a:off x="5490161" y="1418602"/>
            <a:ext cx="85522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2A4CBE5-2A14-E049-ABF1-1959AB5DABBC}"/>
              </a:ext>
            </a:extLst>
          </p:cNvPr>
          <p:cNvGrpSpPr/>
          <p:nvPr/>
        </p:nvGrpSpPr>
        <p:grpSpPr>
          <a:xfrm>
            <a:off x="6553089" y="1372868"/>
            <a:ext cx="2209315" cy="81840"/>
            <a:chOff x="2996917" y="1485157"/>
            <a:chExt cx="1274616" cy="58317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204B4C6-B7E8-7642-BF8E-54CD8BE922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10772" y="1485157"/>
              <a:ext cx="1260761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DB05805-4FC0-F749-83D1-9CA0FBFD5A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6917" y="1543474"/>
              <a:ext cx="1260761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E50E0EE-882A-0344-992C-8B46D7554AC9}"/>
              </a:ext>
            </a:extLst>
          </p:cNvPr>
          <p:cNvGrpSpPr/>
          <p:nvPr/>
        </p:nvGrpSpPr>
        <p:grpSpPr>
          <a:xfrm>
            <a:off x="237330" y="2320387"/>
            <a:ext cx="7022452" cy="80032"/>
            <a:chOff x="2996917" y="1485157"/>
            <a:chExt cx="1274616" cy="5831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41A9050-C22A-7144-BBAB-D177CE6FAC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10772" y="1485157"/>
              <a:ext cx="1260761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47905B0-9C31-F84E-899F-3386C58AE5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6917" y="1543474"/>
              <a:ext cx="1260761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24D3B695-1245-E443-83F1-89FEC804CE9A}"/>
              </a:ext>
            </a:extLst>
          </p:cNvPr>
          <p:cNvSpPr/>
          <p:nvPr/>
        </p:nvSpPr>
        <p:spPr>
          <a:xfrm>
            <a:off x="751249" y="3167612"/>
            <a:ext cx="731187" cy="5591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23BDFD3-63F6-C241-A5C1-A7BE8F15FDB9}"/>
              </a:ext>
            </a:extLst>
          </p:cNvPr>
          <p:cNvCxnSpPr>
            <a:cxnSpLocks/>
          </p:cNvCxnSpPr>
          <p:nvPr/>
        </p:nvCxnSpPr>
        <p:spPr>
          <a:xfrm flipH="1">
            <a:off x="3641152" y="3167612"/>
            <a:ext cx="155699" cy="712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124F515-AB0F-A14E-8376-74D465C6D82E}"/>
              </a:ext>
            </a:extLst>
          </p:cNvPr>
          <p:cNvCxnSpPr>
            <a:cxnSpLocks/>
          </p:cNvCxnSpPr>
          <p:nvPr/>
        </p:nvCxnSpPr>
        <p:spPr>
          <a:xfrm flipH="1">
            <a:off x="1482436" y="3685227"/>
            <a:ext cx="30913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5CFAA2F-4875-D642-97E9-7F21C194ED2B}"/>
              </a:ext>
            </a:extLst>
          </p:cNvPr>
          <p:cNvCxnSpPr>
            <a:cxnSpLocks/>
          </p:cNvCxnSpPr>
          <p:nvPr/>
        </p:nvCxnSpPr>
        <p:spPr>
          <a:xfrm flipH="1">
            <a:off x="3852786" y="3685227"/>
            <a:ext cx="135652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108A033-EFF4-2C4E-BD85-458D8A0ED0F0}"/>
              </a:ext>
            </a:extLst>
          </p:cNvPr>
          <p:cNvGrpSpPr/>
          <p:nvPr/>
        </p:nvGrpSpPr>
        <p:grpSpPr>
          <a:xfrm>
            <a:off x="1941894" y="3656068"/>
            <a:ext cx="1699257" cy="70720"/>
            <a:chOff x="2996917" y="1485157"/>
            <a:chExt cx="1274616" cy="58317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D626FAC-950C-7A40-9068-F1602A7142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10772" y="1485157"/>
              <a:ext cx="1260761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ACA3C59-6B08-A641-ABDF-3FE7729FC3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6917" y="1543474"/>
              <a:ext cx="1260761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3181E68-F48A-6F4B-B10E-BF22E7209E5F}"/>
              </a:ext>
            </a:extLst>
          </p:cNvPr>
          <p:cNvGrpSpPr/>
          <p:nvPr/>
        </p:nvGrpSpPr>
        <p:grpSpPr>
          <a:xfrm>
            <a:off x="5347151" y="3676608"/>
            <a:ext cx="2868594" cy="50180"/>
            <a:chOff x="2996917" y="1485157"/>
            <a:chExt cx="1274616" cy="58317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CBE1E59-7D90-2A44-800B-F8AF0ADEB5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10772" y="1485157"/>
              <a:ext cx="1260761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8A2BA2A-75C5-4C4B-9120-9756A98634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6917" y="1543474"/>
              <a:ext cx="1260761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A98736B-10D9-7F4B-A3DB-21E5A230A852}"/>
              </a:ext>
            </a:extLst>
          </p:cNvPr>
          <p:cNvGrpSpPr/>
          <p:nvPr/>
        </p:nvGrpSpPr>
        <p:grpSpPr>
          <a:xfrm>
            <a:off x="292750" y="4435668"/>
            <a:ext cx="883109" cy="58316"/>
            <a:chOff x="2996917" y="1485157"/>
            <a:chExt cx="1274616" cy="5831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BF20C71-E624-1147-AE31-1BBF2440A2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10772" y="1485157"/>
              <a:ext cx="1260761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A9EC2B9-18ED-B84F-BA18-DD703B93B3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6917" y="1543474"/>
              <a:ext cx="1260761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D38734D-0992-A246-AD17-A94522E3F574}"/>
              </a:ext>
            </a:extLst>
          </p:cNvPr>
          <p:cNvSpPr txBox="1"/>
          <p:nvPr/>
        </p:nvSpPr>
        <p:spPr>
          <a:xfrm>
            <a:off x="1960365" y="1426371"/>
            <a:ext cx="1057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CN</a:t>
            </a:r>
            <a:r>
              <a:rPr lang="en-VN" sz="2400" baseline="-25000" dirty="0"/>
              <a:t>1</a:t>
            </a:r>
            <a:endParaRPr lang="en-VN" sz="24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304F7AA-BB55-A248-96BE-97A3F22A2671}"/>
              </a:ext>
            </a:extLst>
          </p:cNvPr>
          <p:cNvSpPr txBox="1"/>
          <p:nvPr/>
        </p:nvSpPr>
        <p:spPr>
          <a:xfrm>
            <a:off x="5558507" y="1413047"/>
            <a:ext cx="1057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CN</a:t>
            </a:r>
            <a:r>
              <a:rPr lang="en-VN" sz="2400" baseline="-25000" dirty="0"/>
              <a:t>2</a:t>
            </a:r>
            <a:endParaRPr lang="en-VN" sz="24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E33A8DE-35BD-D54D-ABD4-2EFD20952CF4}"/>
              </a:ext>
            </a:extLst>
          </p:cNvPr>
          <p:cNvSpPr txBox="1"/>
          <p:nvPr/>
        </p:nvSpPr>
        <p:spPr>
          <a:xfrm>
            <a:off x="3301608" y="1466490"/>
            <a:ext cx="1057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VN</a:t>
            </a:r>
            <a:r>
              <a:rPr lang="en-VN" sz="2400" baseline="-25000" dirty="0"/>
              <a:t>1</a:t>
            </a:r>
            <a:endParaRPr lang="en-VN" sz="24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2EF4C40-AAAA-D644-9EBA-430D523DC4D1}"/>
              </a:ext>
            </a:extLst>
          </p:cNvPr>
          <p:cNvSpPr txBox="1"/>
          <p:nvPr/>
        </p:nvSpPr>
        <p:spPr>
          <a:xfrm>
            <a:off x="7566687" y="1433986"/>
            <a:ext cx="1057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VN</a:t>
            </a:r>
            <a:r>
              <a:rPr lang="en-VN" sz="2400" baseline="-25000" dirty="0"/>
              <a:t>2</a:t>
            </a:r>
            <a:endParaRPr lang="en-VN" sz="24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9AF1B6B-94EF-294B-9B0D-3793E3B1BC16}"/>
              </a:ext>
            </a:extLst>
          </p:cNvPr>
          <p:cNvSpPr txBox="1"/>
          <p:nvPr/>
        </p:nvSpPr>
        <p:spPr>
          <a:xfrm>
            <a:off x="2516183" y="3730931"/>
            <a:ext cx="1057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VN</a:t>
            </a:r>
            <a:r>
              <a:rPr lang="en-VN" sz="2400" baseline="-25000" dirty="0"/>
              <a:t>1</a:t>
            </a:r>
            <a:endParaRPr lang="en-VN" sz="24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A6F4B09-918C-064B-A3CE-546E4AC770A4}"/>
              </a:ext>
            </a:extLst>
          </p:cNvPr>
          <p:cNvSpPr txBox="1"/>
          <p:nvPr/>
        </p:nvSpPr>
        <p:spPr>
          <a:xfrm>
            <a:off x="6345382" y="3675533"/>
            <a:ext cx="1057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VN</a:t>
            </a:r>
            <a:r>
              <a:rPr lang="en-VN" sz="2400" baseline="-25000" dirty="0"/>
              <a:t>2</a:t>
            </a:r>
            <a:endParaRPr lang="en-VN" sz="24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53E9115-B561-B448-A248-90A86187D654}"/>
              </a:ext>
            </a:extLst>
          </p:cNvPr>
          <p:cNvSpPr txBox="1"/>
          <p:nvPr/>
        </p:nvSpPr>
        <p:spPr>
          <a:xfrm>
            <a:off x="1280085" y="3720241"/>
            <a:ext cx="1057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CN</a:t>
            </a:r>
            <a:r>
              <a:rPr lang="en-VN" sz="2400" baseline="-25000" dirty="0"/>
              <a:t>1</a:t>
            </a:r>
            <a:endParaRPr lang="en-VN" sz="24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2221D3C-AC4E-E74C-A967-EEDA2B2D3F7C}"/>
              </a:ext>
            </a:extLst>
          </p:cNvPr>
          <p:cNvSpPr txBox="1"/>
          <p:nvPr/>
        </p:nvSpPr>
        <p:spPr>
          <a:xfrm>
            <a:off x="4152031" y="3720964"/>
            <a:ext cx="1057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CN</a:t>
            </a:r>
            <a:r>
              <a:rPr lang="en-VN" sz="2400" baseline="-25000" dirty="0"/>
              <a:t>2</a:t>
            </a:r>
            <a:endParaRPr lang="en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4" grpId="0" animBg="1"/>
      <p:bldP spid="25" grpId="0" animBg="1"/>
      <p:bldP spid="61" grpId="0" animBg="1"/>
      <p:bldP spid="12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4;p38">
            <a:extLst>
              <a:ext uri="{FF2B5EF4-FFF2-40B4-BE49-F238E27FC236}">
                <a16:creationId xmlns:a16="http://schemas.microsoft.com/office/drawing/2014/main" id="{078C4D54-3500-4E93-8635-BB71A5C8976F}"/>
              </a:ext>
            </a:extLst>
          </p:cNvPr>
          <p:cNvSpPr/>
          <p:nvPr/>
        </p:nvSpPr>
        <p:spPr>
          <a:xfrm>
            <a:off x="183493" y="489567"/>
            <a:ext cx="919208" cy="745801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chemeClr val="accent2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05;p38">
            <a:extLst>
              <a:ext uri="{FF2B5EF4-FFF2-40B4-BE49-F238E27FC236}">
                <a16:creationId xmlns:a16="http://schemas.microsoft.com/office/drawing/2014/main" id="{9909843E-73D4-4528-BCE8-E5DEF188E83F}"/>
              </a:ext>
            </a:extLst>
          </p:cNvPr>
          <p:cNvSpPr txBox="1">
            <a:spLocks/>
          </p:cNvSpPr>
          <p:nvPr/>
        </p:nvSpPr>
        <p:spPr>
          <a:xfrm>
            <a:off x="1080226" y="279509"/>
            <a:ext cx="7835174" cy="1257355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r>
              <a:rPr lang="vi-VN">
                <a:latin typeface="+mj-lt"/>
              </a:rPr>
              <a:t>Thêm một vế câu vào chỗ trống để tạo thành câu</a:t>
            </a:r>
            <a:r>
              <a:rPr lang="en-US">
                <a:latin typeface="+mj-lt"/>
              </a:rPr>
              <a:t> </a:t>
            </a:r>
            <a:r>
              <a:rPr lang="vi-VN">
                <a:latin typeface="+mj-lt"/>
              </a:rPr>
              <a:t>ghép chỉ quan hệ tương phản</a:t>
            </a:r>
            <a:r>
              <a:rPr lang="en-US">
                <a:latin typeface="+mj-lt"/>
              </a:rPr>
              <a:t>:</a:t>
            </a:r>
          </a:p>
        </p:txBody>
      </p:sp>
      <p:cxnSp>
        <p:nvCxnSpPr>
          <p:cNvPr id="4" name="Google Shape;310;p38">
            <a:extLst>
              <a:ext uri="{FF2B5EF4-FFF2-40B4-BE49-F238E27FC236}">
                <a16:creationId xmlns:a16="http://schemas.microsoft.com/office/drawing/2014/main" id="{60DA472A-9EAA-439A-94BE-D4D700AE34F4}"/>
              </a:ext>
            </a:extLst>
          </p:cNvPr>
          <p:cNvCxnSpPr>
            <a:cxnSpLocks/>
          </p:cNvCxnSpPr>
          <p:nvPr/>
        </p:nvCxnSpPr>
        <p:spPr>
          <a:xfrm>
            <a:off x="877254" y="1159150"/>
            <a:ext cx="861147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1E7B7C2-915C-4E6A-B656-F1C892F57499}"/>
              </a:ext>
            </a:extLst>
          </p:cNvPr>
          <p:cNvSpPr/>
          <p:nvPr/>
        </p:nvSpPr>
        <p:spPr>
          <a:xfrm>
            <a:off x="94648" y="400802"/>
            <a:ext cx="10980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72C56-B427-4396-B622-A31CED69D472}"/>
              </a:ext>
            </a:extLst>
          </p:cNvPr>
          <p:cNvSpPr txBox="1"/>
          <p:nvPr/>
        </p:nvSpPr>
        <p:spPr>
          <a:xfrm>
            <a:off x="183493" y="1516564"/>
            <a:ext cx="8960507" cy="2896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0" hangingPunct="0">
              <a:lnSpc>
                <a:spcPct val="200000"/>
              </a:lnSpc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………………………….</a:t>
            </a:r>
          </a:p>
          <a:p>
            <a:pPr marL="342900" indent="-342900" algn="just" eaLnBrk="0" hangingPunct="0">
              <a:lnSpc>
                <a:spcPct val="200000"/>
              </a:lnSpc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.........................................................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777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4;p38">
            <a:extLst>
              <a:ext uri="{FF2B5EF4-FFF2-40B4-BE49-F238E27FC236}">
                <a16:creationId xmlns:a16="http://schemas.microsoft.com/office/drawing/2014/main" id="{078C4D54-3500-4E93-8635-BB71A5C8976F}"/>
              </a:ext>
            </a:extLst>
          </p:cNvPr>
          <p:cNvSpPr/>
          <p:nvPr/>
        </p:nvSpPr>
        <p:spPr>
          <a:xfrm>
            <a:off x="363329" y="500242"/>
            <a:ext cx="739308" cy="745801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chemeClr val="accent2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05;p38">
            <a:extLst>
              <a:ext uri="{FF2B5EF4-FFF2-40B4-BE49-F238E27FC236}">
                <a16:creationId xmlns:a16="http://schemas.microsoft.com/office/drawing/2014/main" id="{9909843E-73D4-4528-BCE8-E5DEF188E83F}"/>
              </a:ext>
            </a:extLst>
          </p:cNvPr>
          <p:cNvSpPr txBox="1">
            <a:spLocks/>
          </p:cNvSpPr>
          <p:nvPr/>
        </p:nvSpPr>
        <p:spPr>
          <a:xfrm>
            <a:off x="826858" y="335732"/>
            <a:ext cx="8042658" cy="1257355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r>
              <a:rPr lang="vi-VN" dirty="0">
                <a:latin typeface="+mj-lt"/>
              </a:rPr>
              <a:t>Thêm một vế câu vào chỗ trống để tạo thành câu</a:t>
            </a:r>
            <a:r>
              <a:rPr lang="en-US" dirty="0">
                <a:latin typeface="+mj-lt"/>
              </a:rPr>
              <a:t> </a:t>
            </a:r>
            <a:r>
              <a:rPr lang="vi-VN" dirty="0">
                <a:latin typeface="+mj-lt"/>
              </a:rPr>
              <a:t>ghép chỉ quan hệ tương phản</a:t>
            </a:r>
            <a:r>
              <a:rPr lang="en-US" dirty="0">
                <a:latin typeface="+mj-lt"/>
              </a:rPr>
              <a:t>:</a:t>
            </a:r>
          </a:p>
        </p:txBody>
      </p:sp>
      <p:cxnSp>
        <p:nvCxnSpPr>
          <p:cNvPr id="4" name="Google Shape;310;p38">
            <a:extLst>
              <a:ext uri="{FF2B5EF4-FFF2-40B4-BE49-F238E27FC236}">
                <a16:creationId xmlns:a16="http://schemas.microsoft.com/office/drawing/2014/main" id="{60DA472A-9EAA-439A-94BE-D4D700AE34F4}"/>
              </a:ext>
            </a:extLst>
          </p:cNvPr>
          <p:cNvCxnSpPr/>
          <p:nvPr/>
        </p:nvCxnSpPr>
        <p:spPr>
          <a:xfrm>
            <a:off x="1132471" y="1246043"/>
            <a:ext cx="692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1E7B7C2-915C-4E6A-B656-F1C892F57499}"/>
              </a:ext>
            </a:extLst>
          </p:cNvPr>
          <p:cNvSpPr/>
          <p:nvPr/>
        </p:nvSpPr>
        <p:spPr>
          <a:xfrm>
            <a:off x="274484" y="411477"/>
            <a:ext cx="8831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FE4BC4-5814-4C71-AA18-D90801CA6714}"/>
              </a:ext>
            </a:extLst>
          </p:cNvPr>
          <p:cNvSpPr txBox="1"/>
          <p:nvPr/>
        </p:nvSpPr>
        <p:spPr>
          <a:xfrm>
            <a:off x="177086" y="1420719"/>
            <a:ext cx="723210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i="0" dirty="0">
                <a:solidFill>
                  <a:srgbClr val="000000"/>
                </a:solidFill>
                <a:effectLst/>
                <a:latin typeface="+mj-lt"/>
              </a:rPr>
              <a:t>Chủ ngữ ở đâu ?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Cô giáo viết lên bảng một câu ghép:</a:t>
            </a:r>
          </a:p>
          <a:p>
            <a:pPr algn="l"/>
            <a:r>
              <a:rPr lang="en-US" sz="2400" dirty="0">
                <a:latin typeface="+mj-lt"/>
              </a:rPr>
              <a:t>“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Mặc dù tên cướp rất hung hăng, gian xảo nhưng cuối cùng hắn vẫn phải đưa hai tay vào còng số 8.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”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Rồi cô hỏi: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-  Em nào cho cô biết chủ ngữ của câu trên ở đâu?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Hùng nhanh nhảu: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-  Thưa cô, chủ ngữ đang ở trong nhà giam ạ.</a:t>
            </a:r>
          </a:p>
          <a:p>
            <a:pPr algn="r"/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PHẠM HÁI LÊ CHÂU</a:t>
            </a:r>
          </a:p>
          <a:p>
            <a:b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</a:br>
            <a:b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</a:br>
            <a:endParaRPr lang="en-US" sz="2400" dirty="0">
              <a:latin typeface="+mj-lt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7BDD91F-538F-4586-BB13-8765C34A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25456" y="1319290"/>
            <a:ext cx="2151780" cy="215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13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4;p38">
            <a:extLst>
              <a:ext uri="{FF2B5EF4-FFF2-40B4-BE49-F238E27FC236}">
                <a16:creationId xmlns:a16="http://schemas.microsoft.com/office/drawing/2014/main" id="{078C4D54-3500-4E93-8635-BB71A5C8976F}"/>
              </a:ext>
            </a:extLst>
          </p:cNvPr>
          <p:cNvSpPr/>
          <p:nvPr/>
        </p:nvSpPr>
        <p:spPr>
          <a:xfrm>
            <a:off x="1118675" y="839823"/>
            <a:ext cx="739308" cy="745801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chemeClr val="accent2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05;p38">
            <a:extLst>
              <a:ext uri="{FF2B5EF4-FFF2-40B4-BE49-F238E27FC236}">
                <a16:creationId xmlns:a16="http://schemas.microsoft.com/office/drawing/2014/main" id="{9909843E-73D4-4528-BCE8-E5DEF188E83F}"/>
              </a:ext>
            </a:extLst>
          </p:cNvPr>
          <p:cNvSpPr txBox="1">
            <a:spLocks/>
          </p:cNvSpPr>
          <p:nvPr/>
        </p:nvSpPr>
        <p:spPr>
          <a:xfrm>
            <a:off x="2015408" y="629765"/>
            <a:ext cx="6301734" cy="1257355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r>
              <a:rPr lang="vi-VN">
                <a:latin typeface="+mj-lt"/>
              </a:rPr>
              <a:t>Tìm chủ ngữ, vị ngữ của mỗi vế câu ghép trong mẩu chuyện vui</a:t>
            </a:r>
            <a:r>
              <a:rPr lang="en-US">
                <a:latin typeface="+mj-lt"/>
              </a:rPr>
              <a:t>:</a:t>
            </a:r>
          </a:p>
        </p:txBody>
      </p:sp>
      <p:cxnSp>
        <p:nvCxnSpPr>
          <p:cNvPr id="4" name="Google Shape;310;p38">
            <a:extLst>
              <a:ext uri="{FF2B5EF4-FFF2-40B4-BE49-F238E27FC236}">
                <a16:creationId xmlns:a16="http://schemas.microsoft.com/office/drawing/2014/main" id="{60DA472A-9EAA-439A-94BE-D4D700AE34F4}"/>
              </a:ext>
            </a:extLst>
          </p:cNvPr>
          <p:cNvCxnSpPr/>
          <p:nvPr/>
        </p:nvCxnSpPr>
        <p:spPr>
          <a:xfrm>
            <a:off x="1812436" y="1509406"/>
            <a:ext cx="692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1E7B7C2-915C-4E6A-B656-F1C892F57499}"/>
              </a:ext>
            </a:extLst>
          </p:cNvPr>
          <p:cNvSpPr/>
          <p:nvPr/>
        </p:nvSpPr>
        <p:spPr>
          <a:xfrm>
            <a:off x="1029830" y="751058"/>
            <a:ext cx="8831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FE4BC4-5814-4C71-AA18-D90801CA6714}"/>
              </a:ext>
            </a:extLst>
          </p:cNvPr>
          <p:cNvSpPr txBox="1"/>
          <p:nvPr/>
        </p:nvSpPr>
        <p:spPr>
          <a:xfrm>
            <a:off x="119921" y="2372311"/>
            <a:ext cx="848443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0" i="0">
                <a:solidFill>
                  <a:srgbClr val="000000"/>
                </a:solidFill>
                <a:effectLst/>
                <a:latin typeface="+mj-lt"/>
              </a:rPr>
              <a:t>Mặc dù tên cướp rất hung hăng, gian xảo</a:t>
            </a:r>
            <a:r>
              <a:rPr lang="en-US" sz="2800" b="0" i="0">
                <a:solidFill>
                  <a:srgbClr val="000000"/>
                </a:solidFill>
                <a:effectLst/>
                <a:latin typeface="+mj-lt"/>
              </a:rPr>
              <a:t>  </a:t>
            </a:r>
            <a:r>
              <a:rPr lang="vi-VN" sz="2800" b="0" i="0">
                <a:solidFill>
                  <a:srgbClr val="000000"/>
                </a:solidFill>
                <a:effectLst/>
                <a:latin typeface="+mj-lt"/>
              </a:rPr>
              <a:t>nhưng </a:t>
            </a:r>
            <a:endParaRPr lang="en-US" sz="2800" b="0" i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en-US" sz="2800">
              <a:latin typeface="+mj-lt"/>
            </a:endParaRPr>
          </a:p>
          <a:p>
            <a:pPr algn="ctr"/>
            <a:r>
              <a:rPr lang="vi-VN" sz="2800" b="0" i="0">
                <a:solidFill>
                  <a:srgbClr val="000000"/>
                </a:solidFill>
                <a:effectLst/>
                <a:latin typeface="+mj-lt"/>
              </a:rPr>
              <a:t>cuối cùng hắn vẫn phải đưa hai tay vào còng số 8.</a:t>
            </a:r>
            <a:br>
              <a:rPr lang="vi-VN" sz="2800" b="0" i="0">
                <a:solidFill>
                  <a:srgbClr val="000000"/>
                </a:solidFill>
                <a:effectLst/>
                <a:latin typeface="+mj-lt"/>
              </a:rPr>
            </a:br>
            <a:br>
              <a:rPr lang="vi-VN" sz="2800" b="0" i="0">
                <a:solidFill>
                  <a:srgbClr val="000000"/>
                </a:solidFill>
                <a:effectLst/>
                <a:latin typeface="+mj-lt"/>
              </a:rPr>
            </a:br>
            <a:endParaRPr lang="en-US" sz="280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2BE356-C510-49C7-810D-94BA19D37E29}"/>
              </a:ext>
            </a:extLst>
          </p:cNvPr>
          <p:cNvSpPr txBox="1"/>
          <p:nvPr/>
        </p:nvSpPr>
        <p:spPr>
          <a:xfrm>
            <a:off x="808675" y="2372311"/>
            <a:ext cx="21893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 dù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D8B005-AF22-4294-AF07-BBE39B3937D5}"/>
              </a:ext>
            </a:extLst>
          </p:cNvPr>
          <p:cNvSpPr txBox="1"/>
          <p:nvPr/>
        </p:nvSpPr>
        <p:spPr>
          <a:xfrm>
            <a:off x="6836416" y="2375878"/>
            <a:ext cx="21893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A953C7-FC35-402C-A404-8781559417F0}"/>
              </a:ext>
            </a:extLst>
          </p:cNvPr>
          <p:cNvCxnSpPr/>
          <p:nvPr/>
        </p:nvCxnSpPr>
        <p:spPr>
          <a:xfrm>
            <a:off x="2113611" y="2895531"/>
            <a:ext cx="118422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E535BE-E8D0-4AFE-A333-74B6CB6E9DED}"/>
              </a:ext>
            </a:extLst>
          </p:cNvPr>
          <p:cNvCxnSpPr>
            <a:cxnSpLocks/>
          </p:cNvCxnSpPr>
          <p:nvPr/>
        </p:nvCxnSpPr>
        <p:spPr>
          <a:xfrm>
            <a:off x="2243530" y="3797439"/>
            <a:ext cx="55963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AE10D8D-3FBA-4F38-A2E7-E7EFC8ADEEEC}"/>
              </a:ext>
            </a:extLst>
          </p:cNvPr>
          <p:cNvCxnSpPr>
            <a:cxnSpLocks/>
          </p:cNvCxnSpPr>
          <p:nvPr/>
        </p:nvCxnSpPr>
        <p:spPr>
          <a:xfrm flipH="1">
            <a:off x="3316470" y="2372311"/>
            <a:ext cx="97436" cy="46867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3F7AE6-D952-40F8-B6D7-E9238309E479}"/>
              </a:ext>
            </a:extLst>
          </p:cNvPr>
          <p:cNvCxnSpPr>
            <a:cxnSpLocks/>
          </p:cNvCxnSpPr>
          <p:nvPr/>
        </p:nvCxnSpPr>
        <p:spPr>
          <a:xfrm flipH="1">
            <a:off x="2825547" y="3184413"/>
            <a:ext cx="97436" cy="46867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81BD9BD-A607-4663-A888-ABC588CE624B}"/>
              </a:ext>
            </a:extLst>
          </p:cNvPr>
          <p:cNvGrpSpPr/>
          <p:nvPr/>
        </p:nvGrpSpPr>
        <p:grpSpPr>
          <a:xfrm>
            <a:off x="6714481" y="2426262"/>
            <a:ext cx="175824" cy="477701"/>
            <a:chOff x="3813644" y="2515686"/>
            <a:chExt cx="175824" cy="47770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505A5C2-4304-46C6-ADF9-C056D7A299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13644" y="2524711"/>
              <a:ext cx="97436" cy="46867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9B4E5DE-5DFE-491D-A474-0E38B8BAD9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2032" y="2515686"/>
              <a:ext cx="97436" cy="46867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4E83141-E151-40BF-B298-D360232160C5}"/>
              </a:ext>
            </a:extLst>
          </p:cNvPr>
          <p:cNvGrpSpPr/>
          <p:nvPr/>
        </p:nvGrpSpPr>
        <p:grpSpPr>
          <a:xfrm>
            <a:off x="3413906" y="2894938"/>
            <a:ext cx="3300575" cy="45719"/>
            <a:chOff x="3413906" y="2894938"/>
            <a:chExt cx="3300575" cy="7745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3EB36B3-6ED1-4F15-8F4E-8E66635C3CA8}"/>
                </a:ext>
              </a:extLst>
            </p:cNvPr>
            <p:cNvCxnSpPr>
              <a:cxnSpLocks/>
            </p:cNvCxnSpPr>
            <p:nvPr/>
          </p:nvCxnSpPr>
          <p:spPr>
            <a:xfrm>
              <a:off x="3413906" y="2894938"/>
              <a:ext cx="330057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8FC4813-B2FF-4695-9D4B-A1D7428ADBD5}"/>
                </a:ext>
              </a:extLst>
            </p:cNvPr>
            <p:cNvCxnSpPr>
              <a:cxnSpLocks/>
            </p:cNvCxnSpPr>
            <p:nvPr/>
          </p:nvCxnSpPr>
          <p:spPr>
            <a:xfrm>
              <a:off x="3413906" y="2972388"/>
              <a:ext cx="330057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39CC8B7-B874-4C4F-B98C-B54A85D4F74B}"/>
              </a:ext>
            </a:extLst>
          </p:cNvPr>
          <p:cNvGrpSpPr/>
          <p:nvPr/>
        </p:nvGrpSpPr>
        <p:grpSpPr>
          <a:xfrm>
            <a:off x="2921712" y="3797439"/>
            <a:ext cx="4843193" cy="45719"/>
            <a:chOff x="3413906" y="2894938"/>
            <a:chExt cx="3300575" cy="7745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F99FDE4-04F2-4496-80FC-6B2FEAF126D4}"/>
                </a:ext>
              </a:extLst>
            </p:cNvPr>
            <p:cNvCxnSpPr>
              <a:cxnSpLocks/>
            </p:cNvCxnSpPr>
            <p:nvPr/>
          </p:nvCxnSpPr>
          <p:spPr>
            <a:xfrm>
              <a:off x="3413906" y="2894938"/>
              <a:ext cx="330057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B7066BC-D673-49D6-82A2-DEAD2CD71571}"/>
                </a:ext>
              </a:extLst>
            </p:cNvPr>
            <p:cNvCxnSpPr>
              <a:cxnSpLocks/>
            </p:cNvCxnSpPr>
            <p:nvPr/>
          </p:nvCxnSpPr>
          <p:spPr>
            <a:xfrm>
              <a:off x="3413906" y="2972388"/>
              <a:ext cx="330057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6745E06-7A73-44BC-A401-A10DE09FEC1D}"/>
              </a:ext>
            </a:extLst>
          </p:cNvPr>
          <p:cNvSpPr/>
          <p:nvPr/>
        </p:nvSpPr>
        <p:spPr>
          <a:xfrm>
            <a:off x="2165406" y="2815435"/>
            <a:ext cx="9044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CN1</a:t>
            </a:r>
            <a:endParaRPr lang="en-US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993062-5321-45C5-B129-08CEEF1A88C9}"/>
              </a:ext>
            </a:extLst>
          </p:cNvPr>
          <p:cNvSpPr/>
          <p:nvPr/>
        </p:nvSpPr>
        <p:spPr>
          <a:xfrm>
            <a:off x="4683373" y="2842767"/>
            <a:ext cx="8835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VN1</a:t>
            </a:r>
            <a:endParaRPr lang="en-US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FDA0846-E3D2-40F8-9BE2-68C9665C1325}"/>
              </a:ext>
            </a:extLst>
          </p:cNvPr>
          <p:cNvSpPr/>
          <p:nvPr/>
        </p:nvSpPr>
        <p:spPr>
          <a:xfrm>
            <a:off x="2165406" y="3882792"/>
            <a:ext cx="9044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CN2</a:t>
            </a:r>
            <a:endParaRPr lang="en-US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4BF24C0-99B5-4B7A-8D7B-C49114BDD457}"/>
              </a:ext>
            </a:extLst>
          </p:cNvPr>
          <p:cNvSpPr/>
          <p:nvPr/>
        </p:nvSpPr>
        <p:spPr>
          <a:xfrm>
            <a:off x="4683372" y="3910124"/>
            <a:ext cx="8835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VN2</a:t>
            </a:r>
            <a:endParaRPr lang="en-US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854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2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0" name="Google Shape;1390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099" y="1823575"/>
            <a:ext cx="1947276" cy="3120502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/>
            </a:outerShdw>
          </a:effectLst>
        </p:spPr>
      </p:pic>
      <p:pic>
        <p:nvPicPr>
          <p:cNvPr id="1391" name="Google Shape;1391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2720" y="3160892"/>
            <a:ext cx="1346776" cy="1653562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/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1DE007-1A98-4E1B-A8D8-0F00B42D3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70838" y="494532"/>
            <a:ext cx="6986622" cy="13290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50AA319-E8B1-438D-ACB3-6793F7CC017E}"/>
              </a:ext>
            </a:extLst>
          </p:cNvPr>
          <p:cNvSpPr/>
          <p:nvPr/>
        </p:nvSpPr>
        <p:spPr>
          <a:xfrm>
            <a:off x="2157378" y="494532"/>
            <a:ext cx="698662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54)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>
            <a:extLst>
              <a:ext uri="{FF2B5EF4-FFF2-40B4-BE49-F238E27FC236}">
                <a16:creationId xmlns:a16="http://schemas.microsoft.com/office/drawing/2014/main" id="{14F14CD3-BC5F-4509-9F52-E3EB9D231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18642" y="155951"/>
            <a:ext cx="6761916" cy="3024560"/>
          </a:xfrm>
          <a:prstGeom prst="rect">
            <a:avLst/>
          </a:prstGeom>
        </p:spPr>
      </p:pic>
      <p:sp>
        <p:nvSpPr>
          <p:cNvPr id="264" name="Google Shape;264;p35"/>
          <p:cNvSpPr txBox="1">
            <a:spLocks noGrp="1"/>
          </p:cNvSpPr>
          <p:nvPr>
            <p:ph type="subTitle" idx="1"/>
          </p:nvPr>
        </p:nvSpPr>
        <p:spPr>
          <a:xfrm>
            <a:off x="4114800" y="700410"/>
            <a:ext cx="4684126" cy="261247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65" name="Google Shape;26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074" y="1336681"/>
            <a:ext cx="1741175" cy="368766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B8CD5B-823B-DE4E-B45F-8800599BC1A1}"/>
              </a:ext>
            </a:extLst>
          </p:cNvPr>
          <p:cNvSpPr/>
          <p:nvPr/>
        </p:nvSpPr>
        <p:spPr>
          <a:xfrm>
            <a:off x="685800" y="609350"/>
            <a:ext cx="7838338" cy="29534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3" name="Google Shape;223;p32"/>
          <p:cNvSpPr/>
          <p:nvPr/>
        </p:nvSpPr>
        <p:spPr>
          <a:xfrm>
            <a:off x="7238250" y="142925"/>
            <a:ext cx="1402434" cy="1437751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6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2"/>
          <p:cNvSpPr/>
          <p:nvPr/>
        </p:nvSpPr>
        <p:spPr>
          <a:xfrm>
            <a:off x="7354713" y="262350"/>
            <a:ext cx="1169475" cy="1198925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2"/>
          <p:cNvSpPr txBox="1"/>
          <p:nvPr/>
        </p:nvSpPr>
        <p:spPr>
          <a:xfrm>
            <a:off x="7354738" y="609350"/>
            <a:ext cx="11694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rPr>
              <a:t>Tuần 22</a:t>
            </a:r>
            <a:endParaRPr lang="en-US" sz="100">
              <a:solidFill>
                <a:schemeClr val="dk2"/>
              </a:solidFill>
            </a:endParaRPr>
          </a:p>
        </p:txBody>
      </p:sp>
      <p:cxnSp>
        <p:nvCxnSpPr>
          <p:cNvPr id="229" name="Google Shape;229;p32"/>
          <p:cNvCxnSpPr/>
          <p:nvPr/>
        </p:nvCxnSpPr>
        <p:spPr>
          <a:xfrm>
            <a:off x="1393800" y="3045650"/>
            <a:ext cx="6356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1FBEE6E-C98C-472B-A425-8368E8511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384" y="720115"/>
            <a:ext cx="3109229" cy="10729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BF5D8A-63ED-3A40-A159-B61FB0BEDCE6}"/>
              </a:ext>
            </a:extLst>
          </p:cNvPr>
          <p:cNvSpPr txBox="1"/>
          <p:nvPr/>
        </p:nvSpPr>
        <p:spPr>
          <a:xfrm>
            <a:off x="1036673" y="1613546"/>
            <a:ext cx="70706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b="1" dirty="0">
                <a:solidFill>
                  <a:schemeClr val="accent6">
                    <a:lumMod val="75000"/>
                  </a:schemeClr>
                </a:solidFill>
              </a:rPr>
              <a:t>Nối các vế câu ghép </a:t>
            </a:r>
          </a:p>
          <a:p>
            <a:pPr algn="ctr"/>
            <a:r>
              <a:rPr lang="en-VN" sz="4400" b="1" dirty="0">
                <a:solidFill>
                  <a:schemeClr val="accent6">
                    <a:lumMod val="75000"/>
                  </a:schemeClr>
                </a:solidFill>
              </a:rPr>
              <a:t>bằng quan hệ từ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/>
          <p:nvPr/>
        </p:nvSpPr>
        <p:spPr>
          <a:xfrm>
            <a:off x="4960516" y="768674"/>
            <a:ext cx="1322091" cy="1355385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6"/>
          <p:cNvSpPr txBox="1">
            <a:spLocks noGrp="1"/>
          </p:cNvSpPr>
          <p:nvPr>
            <p:ph type="title" idx="2"/>
          </p:nvPr>
        </p:nvSpPr>
        <p:spPr>
          <a:xfrm>
            <a:off x="4960516" y="1072050"/>
            <a:ext cx="1322100" cy="91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75" name="Google Shape;275;p36"/>
          <p:cNvSpPr/>
          <p:nvPr/>
        </p:nvSpPr>
        <p:spPr>
          <a:xfrm>
            <a:off x="1692265" y="3547625"/>
            <a:ext cx="2879735" cy="54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Google Shape;1285;p62">
            <a:extLst>
              <a:ext uri="{FF2B5EF4-FFF2-40B4-BE49-F238E27FC236}">
                <a16:creationId xmlns:a16="http://schemas.microsoft.com/office/drawing/2014/main" id="{761A84EC-6E1B-42F6-963D-9444E17F720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7812" y="1025805"/>
            <a:ext cx="2588640" cy="2977953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/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8EDBED-20D5-437B-AC54-094C90F0085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71228" y="2124059"/>
            <a:ext cx="2804403" cy="993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7"/>
          <p:cNvSpPr txBox="1">
            <a:spLocks noGrp="1"/>
          </p:cNvSpPr>
          <p:nvPr>
            <p:ph type="title" idx="4294967295"/>
          </p:nvPr>
        </p:nvSpPr>
        <p:spPr>
          <a:xfrm>
            <a:off x="331050" y="165860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91" name="Google Shape;291;p37"/>
          <p:cNvCxnSpPr/>
          <p:nvPr/>
        </p:nvCxnSpPr>
        <p:spPr>
          <a:xfrm>
            <a:off x="1108950" y="1444775"/>
            <a:ext cx="692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B1C81CA-F2E8-452B-985E-4C58B0388C91}"/>
              </a:ext>
            </a:extLst>
          </p:cNvPr>
          <p:cNvSpPr txBox="1"/>
          <p:nvPr/>
        </p:nvSpPr>
        <p:spPr>
          <a:xfrm>
            <a:off x="96371" y="1059678"/>
            <a:ext cx="4752974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ạ Long - Sửng Sốt - Titop 2 ngày 1 đêm - BestPrice">
            <a:extLst>
              <a:ext uri="{FF2B5EF4-FFF2-40B4-BE49-F238E27FC236}">
                <a16:creationId xmlns:a16="http://schemas.microsoft.com/office/drawing/2014/main" id="{B3ECB3B5-291B-4FF0-822E-7F89AF1CE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45" y="1059677"/>
            <a:ext cx="4198284" cy="340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7"/>
          <p:cNvSpPr txBox="1">
            <a:spLocks noGrp="1"/>
          </p:cNvSpPr>
          <p:nvPr>
            <p:ph type="title" idx="4294967295"/>
          </p:nvPr>
        </p:nvSpPr>
        <p:spPr>
          <a:xfrm>
            <a:off x="720000" y="255379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91" name="Google Shape;291;p37"/>
          <p:cNvCxnSpPr/>
          <p:nvPr/>
        </p:nvCxnSpPr>
        <p:spPr>
          <a:xfrm>
            <a:off x="1108950" y="1444775"/>
            <a:ext cx="692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B1C81CA-F2E8-452B-985E-4C58B0388C91}"/>
              </a:ext>
            </a:extLst>
          </p:cNvPr>
          <p:cNvSpPr txBox="1"/>
          <p:nvPr/>
        </p:nvSpPr>
        <p:spPr>
          <a:xfrm>
            <a:off x="73161" y="1141323"/>
            <a:ext cx="8748109" cy="198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200000"/>
              </a:lnSpc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EF4697-4D98-4C15-A431-2B526597A1FE}"/>
              </a:ext>
            </a:extLst>
          </p:cNvPr>
          <p:cNvSpPr/>
          <p:nvPr/>
        </p:nvSpPr>
        <p:spPr>
          <a:xfrm>
            <a:off x="837487" y="1430272"/>
            <a:ext cx="823913" cy="42897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1D4265-7102-411C-A1AD-E1401CCDAEA3}"/>
              </a:ext>
            </a:extLst>
          </p:cNvPr>
          <p:cNvSpPr/>
          <p:nvPr/>
        </p:nvSpPr>
        <p:spPr>
          <a:xfrm>
            <a:off x="3748087" y="1425014"/>
            <a:ext cx="971831" cy="52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549670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7"/>
          <p:cNvSpPr txBox="1">
            <a:spLocks noGrp="1"/>
          </p:cNvSpPr>
          <p:nvPr>
            <p:ph type="title" idx="4294967295"/>
          </p:nvPr>
        </p:nvSpPr>
        <p:spPr>
          <a:xfrm>
            <a:off x="720000" y="590471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âu ghép có quan hệ từ tương phản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1" name="Google Shape;291;p37"/>
          <p:cNvCxnSpPr/>
          <p:nvPr/>
        </p:nvCxnSpPr>
        <p:spPr>
          <a:xfrm>
            <a:off x="1108950" y="1225700"/>
            <a:ext cx="692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046FBC-28FA-46A3-A046-88499F99D0BC}"/>
              </a:ext>
            </a:extLst>
          </p:cNvPr>
          <p:cNvGrpSpPr/>
          <p:nvPr/>
        </p:nvGrpSpPr>
        <p:grpSpPr>
          <a:xfrm>
            <a:off x="1842715" y="2394404"/>
            <a:ext cx="6727754" cy="1807867"/>
            <a:chOff x="1842715" y="2394404"/>
            <a:chExt cx="6727754" cy="1807867"/>
          </a:xfrm>
        </p:grpSpPr>
        <p:sp>
          <p:nvSpPr>
            <p:cNvPr id="19" name="Thought Bubble: Cloud 18">
              <a:extLst>
                <a:ext uri="{FF2B5EF4-FFF2-40B4-BE49-F238E27FC236}">
                  <a16:creationId xmlns:a16="http://schemas.microsoft.com/office/drawing/2014/main" id="{2A6640F3-1459-484D-903A-1EC43D8B70DC}"/>
                </a:ext>
              </a:extLst>
            </p:cNvPr>
            <p:cNvSpPr/>
            <p:nvPr/>
          </p:nvSpPr>
          <p:spPr>
            <a:xfrm>
              <a:off x="1842715" y="2394404"/>
              <a:ext cx="6581285" cy="919972"/>
            </a:xfrm>
            <a:prstGeom prst="cloudCallout">
              <a:avLst>
                <a:gd name="adj1" fmla="val 15458"/>
                <a:gd name="adj2" fmla="val 72599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oogle Shape;2196;p68">
              <a:extLst>
                <a:ext uri="{FF2B5EF4-FFF2-40B4-BE49-F238E27FC236}">
                  <a16:creationId xmlns:a16="http://schemas.microsoft.com/office/drawing/2014/main" id="{26DC8EA5-984B-47D5-8EF9-79BD20D0F0E5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475018" y="3145573"/>
              <a:ext cx="1095451" cy="1056698"/>
            </a:xfrm>
            <a:prstGeom prst="rect">
              <a:avLst/>
            </a:prstGeom>
            <a:noFill/>
            <a:ln>
              <a:noFill/>
            </a:ln>
            <a:effectLst>
              <a:outerShdw dist="19050" dir="5400000" algn="bl" rotWithShape="0">
                <a:schemeClr val="dk1"/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A38551-1EE0-4FF1-BE5F-4ED4EA94A02D}"/>
                </a:ext>
              </a:extLst>
            </p:cNvPr>
            <p:cNvSpPr txBox="1"/>
            <p:nvPr/>
          </p:nvSpPr>
          <p:spPr>
            <a:xfrm>
              <a:off x="2566988" y="2501796"/>
              <a:ext cx="513397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b="1" u="sng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Tuy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dịch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bệnh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khăn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luôn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nhường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cơm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áo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2BE51A-BA54-4FBD-9A6E-13C082CA0AE5}"/>
              </a:ext>
            </a:extLst>
          </p:cNvPr>
          <p:cNvGrpSpPr/>
          <p:nvPr/>
        </p:nvGrpSpPr>
        <p:grpSpPr>
          <a:xfrm>
            <a:off x="253444" y="1296688"/>
            <a:ext cx="7047838" cy="1225253"/>
            <a:chOff x="891555" y="1215037"/>
            <a:chExt cx="4230588" cy="1419813"/>
          </a:xfrm>
        </p:grpSpPr>
        <p:pic>
          <p:nvPicPr>
            <p:cNvPr id="8" name="Google Shape;2204;p68">
              <a:extLst>
                <a:ext uri="{FF2B5EF4-FFF2-40B4-BE49-F238E27FC236}">
                  <a16:creationId xmlns:a16="http://schemas.microsoft.com/office/drawing/2014/main" id="{10836F84-8DE3-494B-9CDF-6A3B6B3ABF4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1555" y="1503534"/>
              <a:ext cx="714076" cy="1131316"/>
            </a:xfrm>
            <a:prstGeom prst="rect">
              <a:avLst/>
            </a:prstGeom>
            <a:noFill/>
            <a:ln>
              <a:noFill/>
            </a:ln>
            <a:effectLst>
              <a:outerShdw dist="19050" dir="5400000" algn="bl" rotWithShape="0">
                <a:schemeClr val="dk1"/>
              </a:outerShdw>
            </a:effectLst>
          </p:spPr>
        </p:pic>
        <p:sp>
          <p:nvSpPr>
            <p:cNvPr id="3" name="Thought Bubble: Cloud 2">
              <a:extLst>
                <a:ext uri="{FF2B5EF4-FFF2-40B4-BE49-F238E27FC236}">
                  <a16:creationId xmlns:a16="http://schemas.microsoft.com/office/drawing/2014/main" id="{22B74116-8364-47F2-B782-C592D21854DD}"/>
                </a:ext>
              </a:extLst>
            </p:cNvPr>
            <p:cNvSpPr/>
            <p:nvPr/>
          </p:nvSpPr>
          <p:spPr>
            <a:xfrm>
              <a:off x="1845543" y="1215037"/>
              <a:ext cx="3276600" cy="1169551"/>
            </a:xfrm>
            <a:prstGeom prst="cloudCallout">
              <a:avLst>
                <a:gd name="adj1" fmla="val -57357"/>
                <a:gd name="adj2" fmla="val 49469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157755-3787-4750-A754-0D258FE4BF96}"/>
                </a:ext>
              </a:extLst>
            </p:cNvPr>
            <p:cNvSpPr txBox="1"/>
            <p:nvPr/>
          </p:nvSpPr>
          <p:spPr>
            <a:xfrm>
              <a:off x="2226623" y="1376487"/>
              <a:ext cx="2505075" cy="1015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kumimoji="0" lang="en-US" sz="2000" b="1" i="0" u="sng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Dù</a:t>
              </a:r>
              <a:r>
                <a: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0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trời</a:t>
              </a:r>
              <a:r>
                <a: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0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rất</a:t>
              </a:r>
              <a:r>
                <a: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0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rét</a:t>
              </a:r>
              <a:r>
                <a: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US" sz="20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tớ</a:t>
              </a:r>
              <a:r>
                <a: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0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vẫn</a:t>
              </a:r>
              <a:r>
                <a: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0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thức</a:t>
              </a:r>
              <a:r>
                <a: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0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dậy</a:t>
              </a:r>
              <a:r>
                <a: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0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sớm</a:t>
              </a:r>
              <a:r>
                <a: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0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báo</a:t>
              </a:r>
              <a:r>
                <a: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0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thức</a:t>
              </a:r>
              <a:r>
                <a: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0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cho</a:t>
              </a:r>
              <a:r>
                <a: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0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mọi</a:t>
              </a:r>
              <a:r>
                <a: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0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người</a:t>
              </a:r>
              <a:r>
                <a: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33EF0E-E283-449D-B660-520A19CBCDE0}"/>
              </a:ext>
            </a:extLst>
          </p:cNvPr>
          <p:cNvGrpSpPr/>
          <p:nvPr/>
        </p:nvGrpSpPr>
        <p:grpSpPr>
          <a:xfrm>
            <a:off x="286417" y="3359067"/>
            <a:ext cx="7014865" cy="1577860"/>
            <a:chOff x="908699" y="3032046"/>
            <a:chExt cx="7014865" cy="1577860"/>
          </a:xfrm>
        </p:grpSpPr>
        <p:sp>
          <p:nvSpPr>
            <p:cNvPr id="18" name="Thought Bubble: Cloud 17">
              <a:extLst>
                <a:ext uri="{FF2B5EF4-FFF2-40B4-BE49-F238E27FC236}">
                  <a16:creationId xmlns:a16="http://schemas.microsoft.com/office/drawing/2014/main" id="{22A13B05-4BA4-4609-B483-67B2C49A59D9}"/>
                </a:ext>
              </a:extLst>
            </p:cNvPr>
            <p:cNvSpPr/>
            <p:nvPr/>
          </p:nvSpPr>
          <p:spPr>
            <a:xfrm>
              <a:off x="1981200" y="3379190"/>
              <a:ext cx="5942364" cy="1230716"/>
            </a:xfrm>
            <a:prstGeom prst="cloudCallout">
              <a:avLst>
                <a:gd name="adj1" fmla="val -57357"/>
                <a:gd name="adj2" fmla="val 49469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oogle Shape;2200;p68">
              <a:extLst>
                <a:ext uri="{FF2B5EF4-FFF2-40B4-BE49-F238E27FC236}">
                  <a16:creationId xmlns:a16="http://schemas.microsoft.com/office/drawing/2014/main" id="{6474176A-7277-4D4A-8ECD-D31FD14B6DB3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08699" y="3032046"/>
              <a:ext cx="1111876" cy="1577860"/>
            </a:xfrm>
            <a:prstGeom prst="rect">
              <a:avLst/>
            </a:prstGeom>
            <a:noFill/>
            <a:ln>
              <a:noFill/>
            </a:ln>
            <a:effectLst>
              <a:outerShdw dist="19050" dir="5400000" algn="bl" rotWithShape="0">
                <a:schemeClr val="dk1"/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62034E8-DEEC-4890-874C-0DF3B9E5362D}"/>
                </a:ext>
              </a:extLst>
            </p:cNvPr>
            <p:cNvSpPr txBox="1"/>
            <p:nvPr/>
          </p:nvSpPr>
          <p:spPr>
            <a:xfrm>
              <a:off x="2515992" y="3590779"/>
              <a:ext cx="535657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vi-VN" sz="20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Mặc dù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nông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vất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vả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nhưng</a:t>
              </a:r>
              <a:r>
                <a: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nông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vẫn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hăng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say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505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/>
          <p:nvPr/>
        </p:nvSpPr>
        <p:spPr>
          <a:xfrm>
            <a:off x="5647779" y="161594"/>
            <a:ext cx="1322091" cy="1355385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6"/>
          <p:cNvSpPr txBox="1">
            <a:spLocks noGrp="1"/>
          </p:cNvSpPr>
          <p:nvPr>
            <p:ph type="title" idx="2"/>
          </p:nvPr>
        </p:nvSpPr>
        <p:spPr>
          <a:xfrm>
            <a:off x="5647770" y="403201"/>
            <a:ext cx="1322100" cy="91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75" name="Google Shape;275;p36"/>
          <p:cNvSpPr/>
          <p:nvPr/>
        </p:nvSpPr>
        <p:spPr>
          <a:xfrm>
            <a:off x="1692265" y="3547625"/>
            <a:ext cx="2879735" cy="54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569;p47">
            <a:extLst>
              <a:ext uri="{FF2B5EF4-FFF2-40B4-BE49-F238E27FC236}">
                <a16:creationId xmlns:a16="http://schemas.microsoft.com/office/drawing/2014/main" id="{17DA1DD1-E42F-4417-B2D8-D1FC1FC359D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8950" y="445927"/>
            <a:ext cx="2061101" cy="3374198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/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87222E-F654-4989-AC4F-6FCB32D7363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02634" y="1516979"/>
            <a:ext cx="3600502" cy="135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9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6421094-4BAE-4B11-BB3D-7112142BEBDC}"/>
              </a:ext>
            </a:extLst>
          </p:cNvPr>
          <p:cNvSpPr txBox="1"/>
          <p:nvPr/>
        </p:nvSpPr>
        <p:spPr>
          <a:xfrm>
            <a:off x="-107577" y="443239"/>
            <a:ext cx="93591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eaLnBrk="0" hangingPunct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i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11353C-94B2-4F5B-94E9-0D5CF7B9E639}"/>
              </a:ext>
            </a:extLst>
          </p:cNvPr>
          <p:cNvSpPr txBox="1"/>
          <p:nvPr/>
        </p:nvSpPr>
        <p:spPr>
          <a:xfrm>
            <a:off x="5325711" y="2423891"/>
            <a:ext cx="335779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1800" b="1" dirty="0">
                <a:solidFill>
                  <a:schemeClr val="bg1">
                    <a:lumMod val="10000"/>
                  </a:schemeClr>
                </a:solidFill>
              </a:rPr>
              <a:t>MỘT CẶP QUAN HỆ TỪ </a:t>
            </a:r>
            <a:endParaRPr lang="en-US" sz="18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A89F10-F618-4118-8458-2D16D4C46F58}"/>
              </a:ext>
            </a:extLst>
          </p:cNvPr>
          <p:cNvSpPr txBox="1"/>
          <p:nvPr/>
        </p:nvSpPr>
        <p:spPr>
          <a:xfrm>
            <a:off x="128986" y="2476485"/>
            <a:ext cx="302507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 MỘT QUAN HỆ TỪ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417676-C140-4BC7-B09D-CB6B47319D40}"/>
              </a:ext>
            </a:extLst>
          </p:cNvPr>
          <p:cNvSpPr txBox="1"/>
          <p:nvPr/>
        </p:nvSpPr>
        <p:spPr>
          <a:xfrm>
            <a:off x="5494132" y="4232530"/>
            <a:ext cx="28891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latin typeface="+mj-lt"/>
              </a:rPr>
              <a:t>dù … nhưng…</a:t>
            </a:r>
            <a:endParaRPr lang="en-US" sz="2400" b="1" dirty="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19C058-838C-4AE0-BDB1-229E29B729B3}"/>
              </a:ext>
            </a:extLst>
          </p:cNvPr>
          <p:cNvSpPr txBox="1"/>
          <p:nvPr/>
        </p:nvSpPr>
        <p:spPr>
          <a:xfrm>
            <a:off x="5494131" y="3310416"/>
            <a:ext cx="30877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latin typeface="+mj-lt"/>
              </a:rPr>
              <a:t>tuy … nhưng… </a:t>
            </a:r>
            <a:endParaRPr lang="en-US" sz="2400" b="1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401226-09F4-4169-847B-FC7175B96B7A}"/>
              </a:ext>
            </a:extLst>
          </p:cNvPr>
          <p:cNvSpPr txBox="1"/>
          <p:nvPr/>
        </p:nvSpPr>
        <p:spPr>
          <a:xfrm>
            <a:off x="5494132" y="3771473"/>
            <a:ext cx="28891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>
                <a:latin typeface="+mj-lt"/>
              </a:rPr>
              <a:t>mặc dù … nhưng…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4AFE27-4501-4D7E-BBD2-C4358287F0EF}"/>
              </a:ext>
            </a:extLst>
          </p:cNvPr>
          <p:cNvSpPr txBox="1"/>
          <p:nvPr/>
        </p:nvSpPr>
        <p:spPr>
          <a:xfrm>
            <a:off x="562125" y="3131209"/>
            <a:ext cx="1391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31818C-C0B4-4536-935E-4FC29DECBFA7}"/>
              </a:ext>
            </a:extLst>
          </p:cNvPr>
          <p:cNvSpPr txBox="1"/>
          <p:nvPr/>
        </p:nvSpPr>
        <p:spPr>
          <a:xfrm>
            <a:off x="598745" y="3500338"/>
            <a:ext cx="1391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EAA789-ABC8-4B1A-A2F8-E3C0CBD94587}"/>
              </a:ext>
            </a:extLst>
          </p:cNvPr>
          <p:cNvSpPr txBox="1"/>
          <p:nvPr/>
        </p:nvSpPr>
        <p:spPr>
          <a:xfrm>
            <a:off x="598745" y="3869467"/>
            <a:ext cx="1391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mặc dù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EEBF30-271F-4EB5-925B-B9882B16603F}"/>
              </a:ext>
            </a:extLst>
          </p:cNvPr>
          <p:cNvSpPr txBox="1"/>
          <p:nvPr/>
        </p:nvSpPr>
        <p:spPr>
          <a:xfrm>
            <a:off x="598745" y="4238596"/>
            <a:ext cx="1391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11">
            <a:extLst>
              <a:ext uri="{FF2B5EF4-FFF2-40B4-BE49-F238E27FC236}">
                <a16:creationId xmlns:a16="http://schemas.microsoft.com/office/drawing/2014/main" id="{CD8A3440-CD68-4DD2-BB90-D23D12981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98413" y="1627875"/>
            <a:ext cx="956603" cy="707886"/>
          </a:xfrm>
          <a:prstGeom prst="rect">
            <a:avLst/>
          </a:prstGeom>
        </p:spPr>
      </p:pic>
      <p:pic>
        <p:nvPicPr>
          <p:cNvPr id="36" name="Picture 11">
            <a:extLst>
              <a:ext uri="{FF2B5EF4-FFF2-40B4-BE49-F238E27FC236}">
                <a16:creationId xmlns:a16="http://schemas.microsoft.com/office/drawing/2014/main" id="{DB62C141-6668-49F5-8C40-6E7DDD802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5710684" y="1648420"/>
            <a:ext cx="956603" cy="707886"/>
          </a:xfrm>
          <a:prstGeom prst="rect">
            <a:avLst/>
          </a:prstGeom>
        </p:spPr>
      </p:pic>
      <p:pic>
        <p:nvPicPr>
          <p:cNvPr id="37" name="Google Shape;546;p44">
            <a:extLst>
              <a:ext uri="{FF2B5EF4-FFF2-40B4-BE49-F238E27FC236}">
                <a16:creationId xmlns:a16="http://schemas.microsoft.com/office/drawing/2014/main" id="{A07A37E0-5E38-49DD-A87C-F4F6E938914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5983" y="2297064"/>
            <a:ext cx="2067802" cy="2517526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/>
            </a:outerShdw>
          </a:effectLst>
        </p:spPr>
      </p:pic>
    </p:spTree>
    <p:extLst>
      <p:ext uri="{BB962C8B-B14F-4D97-AF65-F5344CB8AC3E}">
        <p14:creationId xmlns:p14="http://schemas.microsoft.com/office/powerpoint/2010/main" val="297676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2" grpId="0"/>
      <p:bldP spid="24" grpId="0"/>
      <p:bldP spid="26" grpId="0"/>
      <p:bldP spid="28" grpId="0"/>
      <p:bldP spid="30" grpId="0"/>
      <p:bldP spid="32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Math Subject for Pre-K: Measuring with non-standard units by Slidesgo">
  <a:themeElements>
    <a:clrScheme name="Simple Light">
      <a:dk1>
        <a:srgbClr val="895430"/>
      </a:dk1>
      <a:lt1>
        <a:srgbClr val="FFF9F0"/>
      </a:lt1>
      <a:dk2>
        <a:srgbClr val="FFF2DE"/>
      </a:dk2>
      <a:lt2>
        <a:srgbClr val="A4C441"/>
      </a:lt2>
      <a:accent1>
        <a:srgbClr val="FF645C"/>
      </a:accent1>
      <a:accent2>
        <a:srgbClr val="EEDCC1"/>
      </a:accent2>
      <a:accent3>
        <a:srgbClr val="FFC76E"/>
      </a:accent3>
      <a:accent4>
        <a:srgbClr val="F0B860"/>
      </a:accent4>
      <a:accent5>
        <a:srgbClr val="91AD3A"/>
      </a:accent5>
      <a:accent6>
        <a:srgbClr val="E85B54"/>
      </a:accent6>
      <a:hlink>
        <a:srgbClr val="8954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ttruonghoc</Template>
  <TotalTime>347</TotalTime>
  <Words>640</Words>
  <Application>Microsoft Macintosh PowerPoint</Application>
  <PresentationFormat>On-screen Show (16:9)</PresentationFormat>
  <Paragraphs>80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Gothic A1</vt:lpstr>
      <vt:lpstr>Times New Roman</vt:lpstr>
      <vt:lpstr>Life Savers ExtraBold</vt:lpstr>
      <vt:lpstr>Math Subject for Pre-K: Measuring with non-standard units by Slidesgo</vt:lpstr>
      <vt:lpstr>04</vt:lpstr>
      <vt:lpstr>PowerPoint Presentation</vt:lpstr>
      <vt:lpstr>PowerPoint Presentation</vt:lpstr>
      <vt:lpstr>01</vt:lpstr>
      <vt:lpstr>1. Tìm câu ghép trong hai đoạn văn và cho biết các vế câu  được nối với nhau bằng những từ nào?</vt:lpstr>
      <vt:lpstr>1. Tìm câu ghép trong hai đoạn văn và cho biết các vế câu  được nối với nhau bằng những từ nào?</vt:lpstr>
      <vt:lpstr>2. Tìm thêm câu ghép có quan hệ từ tương phản</vt:lpstr>
      <vt:lpstr>02</vt:lpstr>
      <vt:lpstr>PowerPoint Presentation</vt:lpstr>
      <vt:lpstr>03</vt:lpstr>
      <vt:lpstr>Phân tích cấu tạo của các câu ghép sau: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EduFive</dc:title>
  <dc:creator>EduFive</dc:creator>
  <cp:lastModifiedBy>Nguyễn Thu Ngân</cp:lastModifiedBy>
  <cp:revision>25</cp:revision>
  <dcterms:modified xsi:type="dcterms:W3CDTF">2023-02-15T05:02:24Z</dcterms:modified>
</cp:coreProperties>
</file>