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7" r:id="rId2"/>
    <p:sldId id="273" r:id="rId3"/>
    <p:sldId id="278" r:id="rId4"/>
    <p:sldId id="274" r:id="rId5"/>
    <p:sldId id="256" r:id="rId6"/>
    <p:sldId id="258" r:id="rId7"/>
    <p:sldId id="259" r:id="rId8"/>
    <p:sldId id="277" r:id="rId9"/>
    <p:sldId id="266" r:id="rId10"/>
    <p:sldId id="268" r:id="rId11"/>
    <p:sldId id="260" r:id="rId12"/>
    <p:sldId id="261" r:id="rId13"/>
    <p:sldId id="263" r:id="rId14"/>
    <p:sldId id="262" r:id="rId15"/>
    <p:sldId id="271" r:id="rId16"/>
    <p:sldId id="264" r:id="rId17"/>
    <p:sldId id="270" r:id="rId18"/>
    <p:sldId id="265" r:id="rId19"/>
    <p:sldId id="269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67D"/>
    <a:srgbClr val="FF0075"/>
    <a:srgbClr val="13C3EC"/>
    <a:srgbClr val="FF7E79"/>
    <a:srgbClr val="929292"/>
    <a:srgbClr val="D883FF"/>
    <a:srgbClr val="FF85FF"/>
    <a:srgbClr val="F9F6EB"/>
    <a:srgbClr val="F3E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05" autoAdjust="0"/>
    <p:restoredTop sz="94550" autoAdjust="0"/>
  </p:normalViewPr>
  <p:slideViewPr>
    <p:cSldViewPr>
      <p:cViewPr varScale="1">
        <p:scale>
          <a:sx n="48" d="100"/>
          <a:sy n="48" d="100"/>
        </p:scale>
        <p:origin x="216" y="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33C0D-61B7-6B49-85EB-D08C753347F7}" type="datetimeFigureOut">
              <a:rPr lang="en-VN" smtClean="0"/>
              <a:t>18/10/2022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94656-06AC-C241-A85C-7A45E46916A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1039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94656-06AC-C241-A85C-7A45E46916A1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2432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19.sv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1.png"/><Relationship Id="rId4" Type="http://schemas.openxmlformats.org/officeDocument/2006/relationships/image" Target="../media/image1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6.sv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9.svg"/><Relationship Id="rId7" Type="http://schemas.openxmlformats.org/officeDocument/2006/relationships/image" Target="../media/image18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2.svg"/><Relationship Id="rId10" Type="http://schemas.openxmlformats.org/officeDocument/2006/relationships/image" Target="../media/image220.png"/><Relationship Id="rId4" Type="http://schemas.openxmlformats.org/officeDocument/2006/relationships/image" Target="../media/image1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9.sv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3045" y="522281"/>
            <a:ext cx="16761909" cy="1811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53"/>
              </a:lnSpc>
              <a:spcBef>
                <a:spcPct val="0"/>
              </a:spcBef>
            </a:pPr>
            <a:r>
              <a:rPr lang="en-US" sz="11000" b="1" dirty="0" err="1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11000" b="1" dirty="0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0" b="1" dirty="0" err="1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11000" b="1" dirty="0">
              <a:solidFill>
                <a:srgbClr val="C45C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58" y="6116737"/>
            <a:ext cx="4240207" cy="4240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86225" y="1692298"/>
            <a:ext cx="3677459" cy="367745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63045" y="2774705"/>
            <a:ext cx="16761908" cy="7141721"/>
            <a:chOff x="0" y="0"/>
            <a:chExt cx="3842941" cy="12595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2941" cy="1259579"/>
            </a:xfrm>
            <a:custGeom>
              <a:avLst/>
              <a:gdLst/>
              <a:ahLst/>
              <a:cxnLst/>
              <a:rect l="l" t="t" r="r" b="b"/>
              <a:pathLst>
                <a:path w="3842941" h="1259579">
                  <a:moveTo>
                    <a:pt x="41386" y="0"/>
                  </a:moveTo>
                  <a:lnTo>
                    <a:pt x="3801555" y="0"/>
                  </a:lnTo>
                  <a:cubicBezTo>
                    <a:pt x="3812531" y="0"/>
                    <a:pt x="3823058" y="4360"/>
                    <a:pt x="3830819" y="12122"/>
                  </a:cubicBezTo>
                  <a:cubicBezTo>
                    <a:pt x="3838580" y="19883"/>
                    <a:pt x="3842941" y="30410"/>
                    <a:pt x="3842941" y="41386"/>
                  </a:cubicBezTo>
                  <a:lnTo>
                    <a:pt x="3842941" y="1218193"/>
                  </a:lnTo>
                  <a:cubicBezTo>
                    <a:pt x="3842941" y="1229169"/>
                    <a:pt x="3838580" y="1239696"/>
                    <a:pt x="3830819" y="1247457"/>
                  </a:cubicBezTo>
                  <a:cubicBezTo>
                    <a:pt x="3823058" y="1255219"/>
                    <a:pt x="3812531" y="1259579"/>
                    <a:pt x="3801555" y="1259579"/>
                  </a:cubicBezTo>
                  <a:lnTo>
                    <a:pt x="41386" y="1259579"/>
                  </a:lnTo>
                  <a:cubicBezTo>
                    <a:pt x="30410" y="1259579"/>
                    <a:pt x="19883" y="1255219"/>
                    <a:pt x="12122" y="1247457"/>
                  </a:cubicBezTo>
                  <a:cubicBezTo>
                    <a:pt x="4360" y="1239696"/>
                    <a:pt x="0" y="1229169"/>
                    <a:pt x="0" y="1218193"/>
                  </a:cubicBezTo>
                  <a:lnTo>
                    <a:pt x="0" y="41386"/>
                  </a:lnTo>
                  <a:cubicBezTo>
                    <a:pt x="0" y="30410"/>
                    <a:pt x="4360" y="19883"/>
                    <a:pt x="12122" y="12122"/>
                  </a:cubicBezTo>
                  <a:cubicBezTo>
                    <a:pt x="19883" y="4360"/>
                    <a:pt x="30410" y="0"/>
                    <a:pt x="41386" y="0"/>
                  </a:cubicBezTo>
                  <a:close/>
                </a:path>
              </a:pathLst>
            </a:custGeom>
            <a:solidFill>
              <a:srgbClr val="FFE8E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00000">
            <a:off x="-117096" y="1382734"/>
            <a:ext cx="3048326" cy="9330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4739">
            <a:off x="15313550" y="7261483"/>
            <a:ext cx="1676525" cy="2492973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FE1D07B-C8F9-E243-BBB7-746FBB026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9"/>
          <a:stretch/>
        </p:blipFill>
        <p:spPr bwMode="auto">
          <a:xfrm>
            <a:off x="4336247" y="1692298"/>
            <a:ext cx="9312196" cy="86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">
            <a:extLst>
              <a:ext uri="{FF2B5EF4-FFF2-40B4-BE49-F238E27FC236}">
                <a16:creationId xmlns:a16="http://schemas.microsoft.com/office/drawing/2014/main" id="{AC09649C-4F9B-A040-B4B3-CC002F92E03A}"/>
              </a:ext>
            </a:extLst>
          </p:cNvPr>
          <p:cNvGrpSpPr/>
          <p:nvPr/>
        </p:nvGrpSpPr>
        <p:grpSpPr>
          <a:xfrm>
            <a:off x="6248400" y="2178519"/>
            <a:ext cx="11963400" cy="6165381"/>
            <a:chOff x="0" y="-38100"/>
            <a:chExt cx="2525488" cy="1138032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AAA6E737-C067-4344-9F66-DFA4478A1F4E}"/>
                </a:ext>
              </a:extLst>
            </p:cNvPr>
            <p:cNvSpPr/>
            <p:nvPr/>
          </p:nvSpPr>
          <p:spPr>
            <a:xfrm>
              <a:off x="0" y="0"/>
              <a:ext cx="2525488" cy="1099932"/>
            </a:xfrm>
            <a:custGeom>
              <a:avLst/>
              <a:gdLst/>
              <a:ahLst/>
              <a:cxnLst/>
              <a:rect l="l" t="t" r="r" b="b"/>
              <a:pathLst>
                <a:path w="2525488" h="1292515">
                  <a:moveTo>
                    <a:pt x="62975" y="0"/>
                  </a:moveTo>
                  <a:lnTo>
                    <a:pt x="2462513" y="0"/>
                  </a:lnTo>
                  <a:cubicBezTo>
                    <a:pt x="2497293" y="0"/>
                    <a:pt x="2525488" y="28195"/>
                    <a:pt x="2525488" y="62975"/>
                  </a:cubicBezTo>
                  <a:lnTo>
                    <a:pt x="2525488" y="1229540"/>
                  </a:lnTo>
                  <a:cubicBezTo>
                    <a:pt x="2525488" y="1264320"/>
                    <a:pt x="2497293" y="1292515"/>
                    <a:pt x="2462513" y="1292515"/>
                  </a:cubicBezTo>
                  <a:lnTo>
                    <a:pt x="62975" y="1292515"/>
                  </a:lnTo>
                  <a:cubicBezTo>
                    <a:pt x="46273" y="1292515"/>
                    <a:pt x="30255" y="1285881"/>
                    <a:pt x="18445" y="1274070"/>
                  </a:cubicBezTo>
                  <a:cubicBezTo>
                    <a:pt x="6635" y="1262260"/>
                    <a:pt x="0" y="1246242"/>
                    <a:pt x="0" y="1229540"/>
                  </a:cubicBezTo>
                  <a:lnTo>
                    <a:pt x="0" y="62975"/>
                  </a:lnTo>
                  <a:cubicBezTo>
                    <a:pt x="0" y="46273"/>
                    <a:pt x="6635" y="30255"/>
                    <a:pt x="18445" y="18445"/>
                  </a:cubicBezTo>
                  <a:cubicBezTo>
                    <a:pt x="30255" y="6635"/>
                    <a:pt x="46273" y="0"/>
                    <a:pt x="62975" y="0"/>
                  </a:cubicBezTo>
                  <a:close/>
                </a:path>
              </a:pathLst>
            </a:custGeom>
            <a:solidFill>
              <a:srgbClr val="FFE8EB"/>
            </a:solidFill>
          </p:spPr>
        </p:sp>
        <p:sp>
          <p:nvSpPr>
            <p:cNvPr id="22" name="TextBox 6">
              <a:extLst>
                <a:ext uri="{FF2B5EF4-FFF2-40B4-BE49-F238E27FC236}">
                  <a16:creationId xmlns:a16="http://schemas.microsoft.com/office/drawing/2014/main" id="{85A2477D-4AEB-A44D-9FA6-07B0E23EA70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9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7">
            <a:extLst>
              <a:ext uri="{FF2B5EF4-FFF2-40B4-BE49-F238E27FC236}">
                <a16:creationId xmlns:a16="http://schemas.microsoft.com/office/drawing/2014/main" id="{91E2F0C4-EA2E-1E43-A073-D45AF7B5B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832686" y="7630360"/>
            <a:ext cx="4987570" cy="5989439"/>
          </a:xfrm>
          <a:prstGeom prst="rect">
            <a:avLst/>
          </a:prstGeom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86F1D6B1-EF8F-7E43-BBF4-87E259750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421660" y="568470"/>
            <a:ext cx="1082759" cy="1610050"/>
          </a:xfrm>
          <a:prstGeom prst="rect">
            <a:avLst/>
          </a:prstGeom>
        </p:spPr>
      </p:pic>
      <p:graphicFrame>
        <p:nvGraphicFramePr>
          <p:cNvPr id="25" name="Table 9">
            <a:extLst>
              <a:ext uri="{FF2B5EF4-FFF2-40B4-BE49-F238E27FC236}">
                <a16:creationId xmlns:a16="http://schemas.microsoft.com/office/drawing/2014/main" id="{DF299CC3-8D95-3C4C-9C7B-DDFE3370D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158203"/>
              </p:ext>
            </p:extLst>
          </p:nvPr>
        </p:nvGraphicFramePr>
        <p:xfrm>
          <a:off x="228600" y="2375431"/>
          <a:ext cx="5873216" cy="5275835"/>
        </p:xfrm>
        <a:graphic>
          <a:graphicData uri="http://schemas.openxmlformats.org/drawingml/2006/table">
            <a:tbl>
              <a:tblPr/>
              <a:tblGrid>
                <a:gridCol w="1468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8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166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en-US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lang="en-US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72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4722"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4722"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B50D609-83EF-4440-818D-8A6944B57D62}"/>
                  </a:ext>
                </a:extLst>
              </p:cNvPr>
              <p:cNvSpPr txBox="1"/>
              <p:nvPr/>
            </p:nvSpPr>
            <p:spPr>
              <a:xfrm>
                <a:off x="6324600" y="3132041"/>
                <a:ext cx="4964463" cy="1416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* 5dm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B50D609-83EF-4440-818D-8A6944B57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132041"/>
                <a:ext cx="4964463" cy="1416926"/>
              </a:xfrm>
              <a:prstGeom prst="rect">
                <a:avLst/>
              </a:prstGeom>
              <a:blipFill>
                <a:blip r:embed="rId6"/>
                <a:stretch>
                  <a:fillRect l="-5627" b="-796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8DDFBD-1904-5546-826A-67D662D75F58}"/>
                  </a:ext>
                </a:extLst>
              </p:cNvPr>
              <p:cNvSpPr txBox="1"/>
              <p:nvPr/>
            </p:nvSpPr>
            <p:spPr>
              <a:xfrm>
                <a:off x="6324599" y="4700554"/>
                <a:ext cx="4964463" cy="1398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* 7cm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6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8DDFBD-1904-5546-826A-67D662D75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599" y="4700554"/>
                <a:ext cx="4964463" cy="1398588"/>
              </a:xfrm>
              <a:prstGeom prst="rect">
                <a:avLst/>
              </a:prstGeom>
              <a:blipFill>
                <a:blip r:embed="rId7"/>
                <a:stretch>
                  <a:fillRect l="-5357" b="-810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75DE89-C6EE-ED49-88DE-E21351BDC013}"/>
                  </a:ext>
                </a:extLst>
              </p:cNvPr>
              <p:cNvSpPr txBox="1"/>
              <p:nvPr/>
            </p:nvSpPr>
            <p:spPr>
              <a:xfrm>
                <a:off x="6248400" y="6294474"/>
                <a:ext cx="5555395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* </a:t>
                </a:r>
                <a:r>
                  <a:rPr lang="en-VN" sz="4800" spc="-150" dirty="0">
                    <a:latin typeface="Arial" panose="020B0604020202020204" pitchFamily="34" charset="0"/>
                    <a:cs typeface="Arial" panose="020B0604020202020204" pitchFamily="34" charset="0"/>
                  </a:rPr>
                  <a:t>9mm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i="1" spc="-15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pc="-15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6000" b="0" i="1" spc="-150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VN" sz="4800" spc="-150" dirty="0"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75DE89-C6EE-ED49-88DE-E21351BDC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6294474"/>
                <a:ext cx="5555395" cy="1403782"/>
              </a:xfrm>
              <a:prstGeom prst="rect">
                <a:avLst/>
              </a:prstGeom>
              <a:blipFill>
                <a:blip r:embed="rId8"/>
                <a:stretch>
                  <a:fillRect l="-5251" b="-803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4E03BD6-CCEE-6248-B2F3-54C468FB9EA2}"/>
              </a:ext>
            </a:extLst>
          </p:cNvPr>
          <p:cNvSpPr txBox="1"/>
          <p:nvPr/>
        </p:nvSpPr>
        <p:spPr>
          <a:xfrm>
            <a:off x="10820400" y="3445859"/>
            <a:ext cx="884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còn được viết thành 0,5 m</a:t>
            </a:r>
            <a:endParaRPr lang="en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B9F715-8056-2144-8420-99AC0163CD82}"/>
              </a:ext>
            </a:extLst>
          </p:cNvPr>
          <p:cNvSpPr txBox="1"/>
          <p:nvPr/>
        </p:nvSpPr>
        <p:spPr>
          <a:xfrm>
            <a:off x="10817352" y="4970242"/>
            <a:ext cx="884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spc="-150" dirty="0">
                <a:latin typeface="Arial" panose="020B0604020202020204" pitchFamily="34" charset="0"/>
                <a:cs typeface="Arial" panose="020B0604020202020204" pitchFamily="34" charset="0"/>
              </a:rPr>
              <a:t>còn được viết thành 0,07 m</a:t>
            </a:r>
            <a:endParaRPr lang="en-VN" sz="48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CAF4EE-1C4E-444E-887D-7BA375676AFD}"/>
              </a:ext>
            </a:extLst>
          </p:cNvPr>
          <p:cNvSpPr txBox="1"/>
          <p:nvPr/>
        </p:nvSpPr>
        <p:spPr>
          <a:xfrm>
            <a:off x="10844784" y="6640435"/>
            <a:ext cx="884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spc="-150" dirty="0">
                <a:latin typeface="Arial" panose="020B0604020202020204" pitchFamily="34" charset="0"/>
                <a:cs typeface="Arial" panose="020B0604020202020204" pitchFamily="34" charset="0"/>
              </a:rPr>
              <a:t>còn được viết thành 0,009 m</a:t>
            </a:r>
            <a:endParaRPr lang="en-VN" sz="48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id="{3621F90F-91C1-7C47-BC1C-A07EE9870F2E}"/>
              </a:ext>
            </a:extLst>
          </p:cNvPr>
          <p:cNvSpPr txBox="1"/>
          <p:nvPr/>
        </p:nvSpPr>
        <p:spPr>
          <a:xfrm>
            <a:off x="-4343400" y="462834"/>
            <a:ext cx="13996723" cy="1614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13"/>
              </a:lnSpc>
              <a:spcBef>
                <a:spcPct val="0"/>
              </a:spcBef>
            </a:pPr>
            <a:r>
              <a:rPr lang="en-US" sz="7200" b="1" dirty="0" err="1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7200" b="1" dirty="0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7200" b="1" dirty="0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</a:p>
        </p:txBody>
      </p:sp>
    </p:spTree>
    <p:extLst>
      <p:ext uri="{BB962C8B-B14F-4D97-AF65-F5344CB8AC3E}">
        <p14:creationId xmlns:p14="http://schemas.microsoft.com/office/powerpoint/2010/main" val="120945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559954">
            <a:off x="5520460" y="-5329062"/>
            <a:ext cx="7247081" cy="16452814"/>
          </a:xfrm>
          <a:prstGeom prst="rect">
            <a:avLst/>
          </a:prstGeom>
        </p:spPr>
      </p:pic>
      <p:pic>
        <p:nvPicPr>
          <p:cNvPr id="1032" name="Picture 8" descr="Happy cute kid boy learning in school">
            <a:extLst>
              <a:ext uri="{FF2B5EF4-FFF2-40B4-BE49-F238E27FC236}">
                <a16:creationId xmlns:a16="http://schemas.microsoft.com/office/drawing/2014/main" id="{8A0AF23D-2A51-404E-9F08-EA2D6F618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145536"/>
            <a:ext cx="9715500" cy="544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58AE91C8-240C-5C45-B418-4C7FCDA764A3}"/>
              </a:ext>
            </a:extLst>
          </p:cNvPr>
          <p:cNvSpPr txBox="1"/>
          <p:nvPr/>
        </p:nvSpPr>
        <p:spPr>
          <a:xfrm>
            <a:off x="757957" y="2476500"/>
            <a:ext cx="16761909" cy="1811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53"/>
              </a:lnSpc>
              <a:spcBef>
                <a:spcPct val="0"/>
              </a:spcBef>
            </a:pPr>
            <a:r>
              <a:rPr lang="en-US" sz="11000" b="1" dirty="0" err="1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1000" b="1" dirty="0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0" b="1" dirty="0" err="1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11000" b="1" dirty="0">
              <a:solidFill>
                <a:srgbClr val="C45C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0C45FF3-3686-114A-9AF6-1B71330AB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4" y="7120011"/>
            <a:ext cx="16567726" cy="32812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72D3B5-8DE0-8A41-83AE-B5EC637B09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14639" r="6850" b="2718"/>
          <a:stretch/>
        </p:blipFill>
        <p:spPr>
          <a:xfrm>
            <a:off x="0" y="2090836"/>
            <a:ext cx="16931640" cy="55813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AB3C14-4B7C-0C49-92CE-C2FD7432EFB2}"/>
              </a:ext>
            </a:extLst>
          </p:cNvPr>
          <p:cNvSpPr txBox="1"/>
          <p:nvPr/>
        </p:nvSpPr>
        <p:spPr>
          <a:xfrm>
            <a:off x="577274" y="156508"/>
            <a:ext cx="17118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000" b="1" dirty="0"/>
              <a:t>Bài 1:  Đọc các phân số thập phân và số thập phân trên các vạch của tia số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55E4445-86F1-104F-9368-77FEE6EF6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6" b="89655" l="6915" r="93972">
                        <a14:foregroundMark x1="36170" y1="55419" x2="51418" y2="55911"/>
                        <a14:foregroundMark x1="89894" y1="59360" x2="93972" y2="59606"/>
                        <a14:foregroundMark x1="92730" y1="65517" x2="92730" y2="65517"/>
                        <a14:foregroundMark x1="6915" y1="61330" x2="12766" y2="61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918" y="2541143"/>
            <a:ext cx="10982164" cy="770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C36B37F-CF23-DB4C-AA9F-9153B0BE7711}"/>
              </a:ext>
            </a:extLst>
          </p:cNvPr>
          <p:cNvSpPr txBox="1"/>
          <p:nvPr/>
        </p:nvSpPr>
        <p:spPr>
          <a:xfrm>
            <a:off x="577275" y="156508"/>
            <a:ext cx="17024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000" b="1" dirty="0"/>
              <a:t>Bài 2: Viết số thập phân thích hợp vào chỗ chấm (theo mẫu)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1A7760-D441-6945-9BAD-D4522835A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50"/>
          <a:stretch/>
        </p:blipFill>
        <p:spPr>
          <a:xfrm>
            <a:off x="1" y="2095500"/>
            <a:ext cx="9372599" cy="8191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2111F7-0437-9B40-A4C8-A1A677F5BA29}"/>
              </a:ext>
            </a:extLst>
          </p:cNvPr>
          <p:cNvSpPr txBox="1"/>
          <p:nvPr/>
        </p:nvSpPr>
        <p:spPr>
          <a:xfrm>
            <a:off x="5105400" y="4635668"/>
            <a:ext cx="1981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0,5 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0A94D5-D87C-2E4E-8D14-995F6668954A}"/>
              </a:ext>
            </a:extLst>
          </p:cNvPr>
          <p:cNvSpPr txBox="1"/>
          <p:nvPr/>
        </p:nvSpPr>
        <p:spPr>
          <a:xfrm>
            <a:off x="5867400" y="6819900"/>
            <a:ext cx="2819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0,002 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DE1BB6-94F4-6E42-B8AD-7748B74AE3CE}"/>
              </a:ext>
            </a:extLst>
          </p:cNvPr>
          <p:cNvSpPr txBox="1"/>
          <p:nvPr/>
        </p:nvSpPr>
        <p:spPr>
          <a:xfrm>
            <a:off x="5334000" y="9015770"/>
            <a:ext cx="2819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0,004 kg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CADBB3F-55A1-2B42-92D1-CC2320BDC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4"/>
          <a:stretch/>
        </p:blipFill>
        <p:spPr>
          <a:xfrm>
            <a:off x="10058400" y="2232468"/>
            <a:ext cx="7040882" cy="80926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13ECF1A-4AE5-C64D-8B70-54D98281493D}"/>
              </a:ext>
            </a:extLst>
          </p:cNvPr>
          <p:cNvSpPr txBox="1"/>
          <p:nvPr/>
        </p:nvSpPr>
        <p:spPr>
          <a:xfrm>
            <a:off x="15270482" y="4806255"/>
            <a:ext cx="2819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0,03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DF9DFF-24E3-874A-92CD-D5215C4F8018}"/>
              </a:ext>
            </a:extLst>
          </p:cNvPr>
          <p:cNvSpPr txBox="1"/>
          <p:nvPr/>
        </p:nvSpPr>
        <p:spPr>
          <a:xfrm>
            <a:off x="15689582" y="6834293"/>
            <a:ext cx="2819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0,008 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C3863E-F923-4042-903D-018D05CF828E}"/>
              </a:ext>
            </a:extLst>
          </p:cNvPr>
          <p:cNvSpPr txBox="1"/>
          <p:nvPr/>
        </p:nvSpPr>
        <p:spPr>
          <a:xfrm>
            <a:off x="15270482" y="9015770"/>
            <a:ext cx="2819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0,006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5" grpId="1" animBg="1"/>
      <p:bldP spid="16" grpId="1" animBg="1"/>
      <p:bldP spid="20" grpId="1" animBg="1"/>
      <p:bldP spid="21" grpId="1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A11141-7275-9F44-B81A-DCF6FB48D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0"/>
            <a:ext cx="18288000" cy="819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9489AC-3BA9-B648-A47C-3E16B70A7555}"/>
              </a:ext>
            </a:extLst>
          </p:cNvPr>
          <p:cNvSpPr txBox="1"/>
          <p:nvPr/>
        </p:nvSpPr>
        <p:spPr>
          <a:xfrm>
            <a:off x="228600" y="156508"/>
            <a:ext cx="18059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000" b="1" dirty="0"/>
              <a:t>Bài 3: Viết phân số thập phân và số thập phân thích hợp vào chỗ chấm (theo mẫu)</a:t>
            </a:r>
          </a:p>
        </p:txBody>
      </p:sp>
    </p:spTree>
    <p:extLst>
      <p:ext uri="{BB962C8B-B14F-4D97-AF65-F5344CB8AC3E}">
        <p14:creationId xmlns:p14="http://schemas.microsoft.com/office/powerpoint/2010/main" val="2817586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9">
            <a:extLst>
              <a:ext uri="{FF2B5EF4-FFF2-40B4-BE49-F238E27FC236}">
                <a16:creationId xmlns:a16="http://schemas.microsoft.com/office/drawing/2014/main" id="{B7AFBF44-139E-1C46-8713-4F85C8DF4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343633"/>
              </p:ext>
            </p:extLst>
          </p:nvPr>
        </p:nvGraphicFramePr>
        <p:xfrm>
          <a:off x="228600" y="2242024"/>
          <a:ext cx="17983204" cy="7854474"/>
        </p:xfrm>
        <a:graphic>
          <a:graphicData uri="http://schemas.openxmlformats.org/drawingml/2006/table">
            <a:tbl>
              <a:tblPr/>
              <a:tblGrid>
                <a:gridCol w="1593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5550">
                  <a:extLst>
                    <a:ext uri="{9D8B030D-6E8A-4147-A177-3AD203B41FA5}">
                      <a16:colId xmlns:a16="http://schemas.microsoft.com/office/drawing/2014/main" val="4020631089"/>
                    </a:ext>
                  </a:extLst>
                </a:gridCol>
                <a:gridCol w="5083858">
                  <a:extLst>
                    <a:ext uri="{9D8B030D-6E8A-4147-A177-3AD203B41FA5}">
                      <a16:colId xmlns:a16="http://schemas.microsoft.com/office/drawing/2014/main" val="2432770041"/>
                    </a:ext>
                  </a:extLst>
                </a:gridCol>
              </a:tblGrid>
              <a:tr h="103442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spc="-300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4800" b="1" spc="-3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spc="-300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4800" b="1" spc="-3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spc="-300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800" b="1" spc="-3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spc="-300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thập</a:t>
                      </a:r>
                      <a:r>
                        <a:rPr lang="en-US" sz="4800" b="1" spc="-3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spc="-300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4800" b="1" spc="-3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spc="-300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4800" b="1" spc="-3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spc="-300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800" b="1" spc="-3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spc="-300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thập</a:t>
                      </a:r>
                      <a:r>
                        <a:rPr lang="en-US" sz="4800" b="1" spc="-3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spc="-300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endParaRPr lang="en-US" sz="4800" b="1" spc="-300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501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5013"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013"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548510"/>
                  </a:ext>
                </a:extLst>
              </a:tr>
              <a:tr h="1705013"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2721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3FE743-AB92-0C47-BBBF-75B7BB92BF28}"/>
                  </a:ext>
                </a:extLst>
              </p:cNvPr>
              <p:cNvSpPr txBox="1"/>
              <p:nvPr/>
            </p:nvSpPr>
            <p:spPr>
              <a:xfrm>
                <a:off x="8686800" y="3347548"/>
                <a:ext cx="8622063" cy="1416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vi-VN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VN" sz="5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					0,35 m		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3FE743-AB92-0C47-BBBF-75B7BB92B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3347548"/>
                <a:ext cx="8622063" cy="1416926"/>
              </a:xfrm>
              <a:prstGeom prst="rect">
                <a:avLst/>
              </a:prstGeom>
              <a:blipFill>
                <a:blip r:embed="rId2"/>
                <a:stretch>
                  <a:fillRect l="-1178" b="-796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68BD6A-4A30-5C49-B1E3-12BCEA17D1C8}"/>
                  </a:ext>
                </a:extLst>
              </p:cNvPr>
              <p:cNvSpPr txBox="1"/>
              <p:nvPr/>
            </p:nvSpPr>
            <p:spPr>
              <a:xfrm>
                <a:off x="8717281" y="5093519"/>
                <a:ext cx="8622063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VN" sz="5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					0,09 m		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68BD6A-4A30-5C49-B1E3-12BCEA17D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281" y="5093519"/>
                <a:ext cx="8622063" cy="1403782"/>
              </a:xfrm>
              <a:prstGeom prst="rect">
                <a:avLst/>
              </a:prstGeom>
              <a:blipFill>
                <a:blip r:embed="rId3"/>
                <a:stretch>
                  <a:fillRect l="-1029" b="-900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0E8CAC-E621-9B45-B7D9-375E7EE0B5BD}"/>
                  </a:ext>
                </a:extLst>
              </p:cNvPr>
              <p:cNvSpPr txBox="1"/>
              <p:nvPr/>
            </p:nvSpPr>
            <p:spPr>
              <a:xfrm>
                <a:off x="8717281" y="6826346"/>
                <a:ext cx="8622063" cy="1398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VN" sz="5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					  0,7 m		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0E8CAC-E621-9B45-B7D9-375E7EE0B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281" y="6826346"/>
                <a:ext cx="8622063" cy="1398588"/>
              </a:xfrm>
              <a:prstGeom prst="rect">
                <a:avLst/>
              </a:prstGeom>
              <a:blipFill>
                <a:blip r:embed="rId4"/>
                <a:stretch>
                  <a:fillRect l="-1029" b="-810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B7689DA-8800-7741-95AE-684A33C4C0DC}"/>
                  </a:ext>
                </a:extLst>
              </p:cNvPr>
              <p:cNvSpPr txBox="1"/>
              <p:nvPr/>
            </p:nvSpPr>
            <p:spPr>
              <a:xfrm>
                <a:off x="8686799" y="8553979"/>
                <a:ext cx="8622063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68</m:t>
                        </m:r>
                      </m:num>
                      <m:den>
                        <m:r>
                          <a:rPr lang="vi-VN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VN" sz="5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					0,68 m		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B7689DA-8800-7741-95AE-684A33C4C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799" y="8553979"/>
                <a:ext cx="8622063" cy="1403782"/>
              </a:xfrm>
              <a:prstGeom prst="rect">
                <a:avLst/>
              </a:prstGeom>
              <a:blipFill>
                <a:blip r:embed="rId5"/>
                <a:stretch>
                  <a:fillRect l="-1178" b="-900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6FD504B4-3BE4-DD4D-97F5-B13EA1081920}"/>
              </a:ext>
            </a:extLst>
          </p:cNvPr>
          <p:cNvSpPr txBox="1"/>
          <p:nvPr/>
        </p:nvSpPr>
        <p:spPr>
          <a:xfrm>
            <a:off x="228600" y="156508"/>
            <a:ext cx="18059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000" b="1" dirty="0"/>
              <a:t>Bài 3: Viết phân số thập phân và số thập phân thích hợp vào chỗ chấm (theo mẫu)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9">
            <a:extLst>
              <a:ext uri="{FF2B5EF4-FFF2-40B4-BE49-F238E27FC236}">
                <a16:creationId xmlns:a16="http://schemas.microsoft.com/office/drawing/2014/main" id="{B7AFBF44-139E-1C46-8713-4F85C8DF4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364100"/>
              </p:ext>
            </p:extLst>
          </p:nvPr>
        </p:nvGraphicFramePr>
        <p:xfrm>
          <a:off x="152400" y="1638300"/>
          <a:ext cx="18059400" cy="730432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4020631089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432770041"/>
                    </a:ext>
                  </a:extLst>
                </a:gridCol>
              </a:tblGrid>
              <a:tr h="161789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spc="-300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4800" b="1" spc="-3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spc="-300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4800" b="1" spc="-3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spc="-300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800" b="1" spc="-3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spc="-300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thập</a:t>
                      </a:r>
                      <a:r>
                        <a:rPr lang="en-US" sz="4800" b="1" spc="-3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spc="-300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4800" b="1" spc="-3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spc="-300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4800" b="1" spc="-3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spc="-300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800" b="1" spc="-3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spc="-300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thập</a:t>
                      </a:r>
                      <a:r>
                        <a:rPr lang="en-US" sz="4800" b="1" spc="-30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800" b="1" spc="-300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endParaRPr lang="en-US" sz="4800" b="1" spc="-300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5476"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5476"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921347"/>
                  </a:ext>
                </a:extLst>
              </a:tr>
              <a:tr h="1895476"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49042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030290-4FB4-D143-B41F-442D674A06D7}"/>
                  </a:ext>
                </a:extLst>
              </p:cNvPr>
              <p:cNvSpPr txBox="1"/>
              <p:nvPr/>
            </p:nvSpPr>
            <p:spPr>
              <a:xfrm>
                <a:off x="8458200" y="3369334"/>
                <a:ext cx="8622063" cy="207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VN" sz="5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					0,001 m		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030290-4FB4-D143-B41F-442D674A0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3369334"/>
                <a:ext cx="8622063" cy="2078967"/>
              </a:xfrm>
              <a:prstGeom prst="rect">
                <a:avLst/>
              </a:prstGeom>
              <a:blipFill>
                <a:blip r:embed="rId2"/>
                <a:stretch>
                  <a:fillRect l="-1031" r="-279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3B575E-A0BD-1D46-B367-2C3C4F6A4BE3}"/>
                  </a:ext>
                </a:extLst>
              </p:cNvPr>
              <p:cNvSpPr txBox="1"/>
              <p:nvPr/>
            </p:nvSpPr>
            <p:spPr>
              <a:xfrm>
                <a:off x="8458200" y="5290460"/>
                <a:ext cx="8622063" cy="2162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vi-VN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VN" sz="5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					0,056 m		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3B575E-A0BD-1D46-B367-2C3C4F6A4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5290460"/>
                <a:ext cx="8622063" cy="2162643"/>
              </a:xfrm>
              <a:prstGeom prst="rect">
                <a:avLst/>
              </a:prstGeom>
              <a:blipFill>
                <a:blip r:embed="rId3"/>
                <a:stretch>
                  <a:fillRect l="-1031" r="-279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B436A5-3991-CF4A-8267-A3DC6DF3F1FF}"/>
                  </a:ext>
                </a:extLst>
              </p:cNvPr>
              <p:cNvSpPr txBox="1"/>
              <p:nvPr/>
            </p:nvSpPr>
            <p:spPr>
              <a:xfrm>
                <a:off x="8458200" y="7158378"/>
                <a:ext cx="8622063" cy="2162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375</m:t>
                        </m:r>
                      </m:num>
                      <m:den>
                        <m:r>
                          <a:rPr lang="vi-VN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VN" sz="5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					0,375 m		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B436A5-3991-CF4A-8267-A3DC6DF3F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7158378"/>
                <a:ext cx="8622063" cy="2162643"/>
              </a:xfrm>
              <a:prstGeom prst="rect">
                <a:avLst/>
              </a:prstGeom>
              <a:blipFill>
                <a:blip r:embed="rId4"/>
                <a:stretch>
                  <a:fillRect l="-1031" r="-279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69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9218" name="Picture 2" descr="Happy cute little kid boy and girl notebook template">
            <a:extLst>
              <a:ext uri="{FF2B5EF4-FFF2-40B4-BE49-F238E27FC236}">
                <a16:creationId xmlns:a16="http://schemas.microsoft.com/office/drawing/2014/main" id="{8B78C9CF-B507-DE4C-820A-C908D0B2B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32" y="-372691"/>
            <a:ext cx="15413736" cy="1103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5CAE7E5-9CCD-2141-8B96-F1BD02DE6E62}"/>
              </a:ext>
            </a:extLst>
          </p:cNvPr>
          <p:cNvSpPr/>
          <p:nvPr/>
        </p:nvSpPr>
        <p:spPr>
          <a:xfrm>
            <a:off x="6781800" y="3467100"/>
            <a:ext cx="4724400" cy="4191000"/>
          </a:xfrm>
          <a:prstGeom prst="rect">
            <a:avLst/>
          </a:prstGeom>
          <a:solidFill>
            <a:srgbClr val="13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5">
            <a:extLst>
              <a:ext uri="{FF2B5EF4-FFF2-40B4-BE49-F238E27FC236}">
                <a16:creationId xmlns:a16="http://schemas.microsoft.com/office/drawing/2014/main" id="{D20CC3D0-B6CD-F14D-BFB3-042C56376BBD}"/>
              </a:ext>
            </a:extLst>
          </p:cNvPr>
          <p:cNvGrpSpPr/>
          <p:nvPr/>
        </p:nvGrpSpPr>
        <p:grpSpPr>
          <a:xfrm>
            <a:off x="-685796" y="-5150832"/>
            <a:ext cx="19154584" cy="7141721"/>
            <a:chOff x="0" y="0"/>
            <a:chExt cx="3842941" cy="1259579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279A46B8-A2A1-3444-A809-66573995E936}"/>
                </a:ext>
              </a:extLst>
            </p:cNvPr>
            <p:cNvSpPr/>
            <p:nvPr/>
          </p:nvSpPr>
          <p:spPr>
            <a:xfrm>
              <a:off x="0" y="0"/>
              <a:ext cx="3842941" cy="1259579"/>
            </a:xfrm>
            <a:custGeom>
              <a:avLst/>
              <a:gdLst/>
              <a:ahLst/>
              <a:cxnLst/>
              <a:rect l="l" t="t" r="r" b="b"/>
              <a:pathLst>
                <a:path w="3842941" h="1259579">
                  <a:moveTo>
                    <a:pt x="41386" y="0"/>
                  </a:moveTo>
                  <a:lnTo>
                    <a:pt x="3801555" y="0"/>
                  </a:lnTo>
                  <a:cubicBezTo>
                    <a:pt x="3812531" y="0"/>
                    <a:pt x="3823058" y="4360"/>
                    <a:pt x="3830819" y="12122"/>
                  </a:cubicBezTo>
                  <a:cubicBezTo>
                    <a:pt x="3838580" y="19883"/>
                    <a:pt x="3842941" y="30410"/>
                    <a:pt x="3842941" y="41386"/>
                  </a:cubicBezTo>
                  <a:lnTo>
                    <a:pt x="3842941" y="1218193"/>
                  </a:lnTo>
                  <a:cubicBezTo>
                    <a:pt x="3842941" y="1229169"/>
                    <a:pt x="3838580" y="1239696"/>
                    <a:pt x="3830819" y="1247457"/>
                  </a:cubicBezTo>
                  <a:cubicBezTo>
                    <a:pt x="3823058" y="1255219"/>
                    <a:pt x="3812531" y="1259579"/>
                    <a:pt x="3801555" y="1259579"/>
                  </a:cubicBezTo>
                  <a:lnTo>
                    <a:pt x="41386" y="1259579"/>
                  </a:lnTo>
                  <a:cubicBezTo>
                    <a:pt x="30410" y="1259579"/>
                    <a:pt x="19883" y="1255219"/>
                    <a:pt x="12122" y="1247457"/>
                  </a:cubicBezTo>
                  <a:cubicBezTo>
                    <a:pt x="4360" y="1239696"/>
                    <a:pt x="0" y="1229169"/>
                    <a:pt x="0" y="1218193"/>
                  </a:cubicBezTo>
                  <a:lnTo>
                    <a:pt x="0" y="41386"/>
                  </a:lnTo>
                  <a:cubicBezTo>
                    <a:pt x="0" y="30410"/>
                    <a:pt x="4360" y="19883"/>
                    <a:pt x="12122" y="12122"/>
                  </a:cubicBezTo>
                  <a:cubicBezTo>
                    <a:pt x="19883" y="4360"/>
                    <a:pt x="30410" y="0"/>
                    <a:pt x="41386" y="0"/>
                  </a:cubicBezTo>
                  <a:close/>
                </a:path>
              </a:pathLst>
            </a:custGeom>
            <a:solidFill>
              <a:srgbClr val="FFE8EB"/>
            </a:solidFill>
          </p:spPr>
        </p:sp>
        <p:sp>
          <p:nvSpPr>
            <p:cNvPr id="63" name="TextBox 7">
              <a:extLst>
                <a:ext uri="{FF2B5EF4-FFF2-40B4-BE49-F238E27FC236}">
                  <a16:creationId xmlns:a16="http://schemas.microsoft.com/office/drawing/2014/main" id="{A1F308C6-29AD-3248-88B9-BF483406246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21CBCD-3253-4B44-93A4-3D1D9697AB18}"/>
              </a:ext>
            </a:extLst>
          </p:cNvPr>
          <p:cNvGrpSpPr/>
          <p:nvPr/>
        </p:nvGrpSpPr>
        <p:grpSpPr>
          <a:xfrm>
            <a:off x="-251460" y="1723537"/>
            <a:ext cx="4267200" cy="3154710"/>
            <a:chOff x="-251460" y="1723537"/>
            <a:chExt cx="4267200" cy="3154710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E73B0F76-DA49-054F-9AE0-CD5258CD5F08}"/>
                </a:ext>
              </a:extLst>
            </p:cNvPr>
            <p:cNvSpPr/>
            <p:nvPr/>
          </p:nvSpPr>
          <p:spPr>
            <a:xfrm>
              <a:off x="609600" y="2336292"/>
              <a:ext cx="2590800" cy="2464308"/>
            </a:xfrm>
            <a:prstGeom prst="roundRect">
              <a:avLst/>
            </a:prstGeom>
            <a:solidFill>
              <a:srgbClr val="EF26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DE399A4-1658-9845-998D-6C3E899F946F}"/>
                    </a:ext>
                  </a:extLst>
                </p:cNvPr>
                <p:cNvSpPr txBox="1"/>
                <p:nvPr/>
              </p:nvSpPr>
              <p:spPr>
                <a:xfrm>
                  <a:off x="-251460" y="1723537"/>
                  <a:ext cx="4267200" cy="3154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VN" sz="199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VN" sz="199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DE399A4-1658-9845-998D-6C3E899F94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1460" y="1723537"/>
                  <a:ext cx="4267200" cy="31547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3A609D-8215-BE41-811B-5890229EC623}"/>
              </a:ext>
            </a:extLst>
          </p:cNvPr>
          <p:cNvGrpSpPr/>
          <p:nvPr/>
        </p:nvGrpSpPr>
        <p:grpSpPr>
          <a:xfrm>
            <a:off x="5941048" y="4644185"/>
            <a:ext cx="4508927" cy="4343400"/>
            <a:chOff x="5941048" y="4644185"/>
            <a:chExt cx="4508927" cy="434340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71A07EB-AC26-9746-9CA1-08657536D73E}"/>
                </a:ext>
              </a:extLst>
            </p:cNvPr>
            <p:cNvSpPr/>
            <p:nvPr/>
          </p:nvSpPr>
          <p:spPr>
            <a:xfrm>
              <a:off x="5943600" y="4876800"/>
              <a:ext cx="2590800" cy="246430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E1BFE5-819F-494A-AFC9-A5F72BA65581}"/>
                </a:ext>
              </a:extLst>
            </p:cNvPr>
            <p:cNvSpPr txBox="1"/>
            <p:nvPr/>
          </p:nvSpPr>
          <p:spPr>
            <a:xfrm rot="2761722">
              <a:off x="6023812" y="4561421"/>
              <a:ext cx="4343400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700" b="1" dirty="0"/>
                <a:t>+</a:t>
              </a:r>
              <a:endParaRPr lang="en-VN" sz="34400" b="1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34B1301-39EB-9645-B75C-FC5E1409B6F7}"/>
              </a:ext>
            </a:extLst>
          </p:cNvPr>
          <p:cNvGrpSpPr/>
          <p:nvPr/>
        </p:nvGrpSpPr>
        <p:grpSpPr>
          <a:xfrm>
            <a:off x="3276600" y="6108954"/>
            <a:ext cx="4648200" cy="4508927"/>
            <a:chOff x="3276600" y="6108954"/>
            <a:chExt cx="4648200" cy="4508927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01F3FD0-F8E1-174D-882F-FE40B3346DB0}"/>
                </a:ext>
              </a:extLst>
            </p:cNvPr>
            <p:cNvSpPr/>
            <p:nvPr/>
          </p:nvSpPr>
          <p:spPr>
            <a:xfrm>
              <a:off x="3276600" y="7377684"/>
              <a:ext cx="2590800" cy="246430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792A87-C187-7E41-AF87-B6C5DDBD8785}"/>
                </a:ext>
              </a:extLst>
            </p:cNvPr>
            <p:cNvSpPr txBox="1"/>
            <p:nvPr/>
          </p:nvSpPr>
          <p:spPr>
            <a:xfrm>
              <a:off x="3581400" y="6108954"/>
              <a:ext cx="4343400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700" b="1" dirty="0"/>
                <a:t>=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C89501B-265A-A74F-BB37-F81396088B4A}"/>
              </a:ext>
            </a:extLst>
          </p:cNvPr>
          <p:cNvGrpSpPr/>
          <p:nvPr/>
        </p:nvGrpSpPr>
        <p:grpSpPr>
          <a:xfrm>
            <a:off x="609600" y="7389876"/>
            <a:ext cx="2933700" cy="2464308"/>
            <a:chOff x="609600" y="7389876"/>
            <a:chExt cx="2933700" cy="246430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F2BE339-DB0C-AA48-AC2D-B00B864368E9}"/>
                </a:ext>
              </a:extLst>
            </p:cNvPr>
            <p:cNvSpPr/>
            <p:nvPr/>
          </p:nvSpPr>
          <p:spPr>
            <a:xfrm>
              <a:off x="609600" y="7389876"/>
              <a:ext cx="2590800" cy="2464308"/>
            </a:xfrm>
            <a:prstGeom prst="roundRect">
              <a:avLst/>
            </a:prstGeom>
            <a:solidFill>
              <a:srgbClr val="929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TextBox 32">
              <a:extLst>
                <a:ext uri="{FF2B5EF4-FFF2-40B4-BE49-F238E27FC236}">
                  <a16:creationId xmlns:a16="http://schemas.microsoft.com/office/drawing/2014/main" id="{8713CD92-7B71-524B-B99B-BF315863AFFF}"/>
                </a:ext>
              </a:extLst>
            </p:cNvPr>
            <p:cNvSpPr txBox="1"/>
            <p:nvPr/>
          </p:nvSpPr>
          <p:spPr>
            <a:xfrm>
              <a:off x="1104900" y="7716914"/>
              <a:ext cx="24384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11500" b="1" dirty="0"/>
                <a:t>18</a:t>
              </a:r>
              <a:endParaRPr lang="en-VN" sz="16600" b="1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12AF10-6FA7-4540-BF97-95A53F7EF340}"/>
              </a:ext>
            </a:extLst>
          </p:cNvPr>
          <p:cNvGrpSpPr/>
          <p:nvPr/>
        </p:nvGrpSpPr>
        <p:grpSpPr>
          <a:xfrm>
            <a:off x="5943600" y="-372913"/>
            <a:ext cx="2590800" cy="5187229"/>
            <a:chOff x="5943600" y="-372913"/>
            <a:chExt cx="2590800" cy="518722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3BEA8101-C342-D742-A5B6-A139CCA2B87F}"/>
                </a:ext>
              </a:extLst>
            </p:cNvPr>
            <p:cNvSpPr/>
            <p:nvPr/>
          </p:nvSpPr>
          <p:spPr>
            <a:xfrm>
              <a:off x="5943600" y="2350008"/>
              <a:ext cx="2590800" cy="246430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TextBox 32">
              <a:extLst>
                <a:ext uri="{FF2B5EF4-FFF2-40B4-BE49-F238E27FC236}">
                  <a16:creationId xmlns:a16="http://schemas.microsoft.com/office/drawing/2014/main" id="{8713CD92-7B71-524B-B99B-BF315863AFFF}"/>
                </a:ext>
              </a:extLst>
            </p:cNvPr>
            <p:cNvSpPr txBox="1"/>
            <p:nvPr/>
          </p:nvSpPr>
          <p:spPr>
            <a:xfrm>
              <a:off x="6272784" y="-372913"/>
              <a:ext cx="1447800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28700" b="1" dirty="0"/>
                <a:t>_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2A5ACA-7A55-F942-A52A-8541AB2E77BC}"/>
              </a:ext>
            </a:extLst>
          </p:cNvPr>
          <p:cNvGrpSpPr/>
          <p:nvPr/>
        </p:nvGrpSpPr>
        <p:grpSpPr>
          <a:xfrm>
            <a:off x="3276600" y="2261616"/>
            <a:ext cx="2590800" cy="2526792"/>
            <a:chOff x="3276600" y="2261616"/>
            <a:chExt cx="2590800" cy="2526792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04D1E62-D982-0141-BC53-75C5CAEB4549}"/>
                </a:ext>
              </a:extLst>
            </p:cNvPr>
            <p:cNvSpPr/>
            <p:nvPr/>
          </p:nvSpPr>
          <p:spPr>
            <a:xfrm>
              <a:off x="3276600" y="2324100"/>
              <a:ext cx="2590800" cy="246430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32">
                  <a:extLst>
                    <a:ext uri="{FF2B5EF4-FFF2-40B4-BE49-F238E27FC236}">
                      <a16:creationId xmlns:a16="http://schemas.microsoft.com/office/drawing/2014/main" id="{8713CD92-7B71-524B-B99B-BF315863AFFF}"/>
                    </a:ext>
                  </a:extLst>
                </p:cNvPr>
                <p:cNvSpPr txBox="1"/>
                <p:nvPr/>
              </p:nvSpPr>
              <p:spPr>
                <a:xfrm>
                  <a:off x="3607308" y="2261616"/>
                  <a:ext cx="1447800" cy="23971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VN" sz="8000" b="1" i="1" spc="-30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8000" b="1" i="1" spc="-30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8000" b="1" i="1" spc="-300" smtClean="0">
                                <a:latin typeface="Cambria Math" panose="02040503050406030204" pitchFamily="18" charset="0"/>
                              </a:rPr>
                              <m:t>𝟏𝟎𝟎</m:t>
                            </m:r>
                          </m:den>
                        </m:f>
                      </m:oMath>
                    </m:oMathPara>
                  </a14:m>
                  <a:endParaRPr lang="en-VN" sz="8000" b="1" spc="-300" dirty="0"/>
                </a:p>
              </p:txBody>
            </p:sp>
          </mc:Choice>
          <mc:Fallback xmlns="">
            <p:sp>
              <p:nvSpPr>
                <p:cNvPr id="19" name="TextBox 32">
                  <a:extLst>
                    <a:ext uri="{FF2B5EF4-FFF2-40B4-BE49-F238E27FC236}">
                      <a16:creationId xmlns:a16="http://schemas.microsoft.com/office/drawing/2014/main" id="{8713CD92-7B71-524B-B99B-BF315863AF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308" y="2261616"/>
                  <a:ext cx="1447800" cy="2397131"/>
                </a:xfrm>
                <a:prstGeom prst="rect">
                  <a:avLst/>
                </a:prstGeom>
                <a:blipFill>
                  <a:blip r:embed="rId3"/>
                  <a:stretch>
                    <a:fillRect l="-17544" r="-49123" b="-12169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1CAE6FA-D9F5-6247-8DE9-4E41755A1E34}"/>
              </a:ext>
            </a:extLst>
          </p:cNvPr>
          <p:cNvGrpSpPr/>
          <p:nvPr/>
        </p:nvGrpSpPr>
        <p:grpSpPr>
          <a:xfrm>
            <a:off x="571500" y="3989593"/>
            <a:ext cx="2590800" cy="3770263"/>
            <a:chOff x="609600" y="3989593"/>
            <a:chExt cx="2590800" cy="3770263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B89C38D-119D-C24F-AE2E-E795BE445FC8}"/>
                </a:ext>
              </a:extLst>
            </p:cNvPr>
            <p:cNvSpPr/>
            <p:nvPr/>
          </p:nvSpPr>
          <p:spPr>
            <a:xfrm>
              <a:off x="609600" y="4863084"/>
              <a:ext cx="2590800" cy="246430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TextBox 32">
              <a:extLst>
                <a:ext uri="{FF2B5EF4-FFF2-40B4-BE49-F238E27FC236}">
                  <a16:creationId xmlns:a16="http://schemas.microsoft.com/office/drawing/2014/main" id="{8713CD92-7B71-524B-B99B-BF315863AFFF}"/>
                </a:ext>
              </a:extLst>
            </p:cNvPr>
            <p:cNvSpPr txBox="1"/>
            <p:nvPr/>
          </p:nvSpPr>
          <p:spPr>
            <a:xfrm>
              <a:off x="1021080" y="3989593"/>
              <a:ext cx="144780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23900" b="1" dirty="0"/>
                <a:t>&lt;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AEE1AE1-BC04-EF49-BD27-04E777904327}"/>
              </a:ext>
            </a:extLst>
          </p:cNvPr>
          <p:cNvGrpSpPr/>
          <p:nvPr/>
        </p:nvGrpSpPr>
        <p:grpSpPr>
          <a:xfrm>
            <a:off x="3276600" y="3455497"/>
            <a:ext cx="2590800" cy="4508927"/>
            <a:chOff x="3276600" y="3455497"/>
            <a:chExt cx="2590800" cy="450892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98CD2CB-2FE0-A84B-A5C1-15571B07D3D2}"/>
                </a:ext>
              </a:extLst>
            </p:cNvPr>
            <p:cNvSpPr/>
            <p:nvPr/>
          </p:nvSpPr>
          <p:spPr>
            <a:xfrm>
              <a:off x="3276600" y="4850892"/>
              <a:ext cx="2590800" cy="2464308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1" name="TextBox 32">
              <a:extLst>
                <a:ext uri="{FF2B5EF4-FFF2-40B4-BE49-F238E27FC236}">
                  <a16:creationId xmlns:a16="http://schemas.microsoft.com/office/drawing/2014/main" id="{8713CD92-7B71-524B-B99B-BF315863AFFF}"/>
                </a:ext>
              </a:extLst>
            </p:cNvPr>
            <p:cNvSpPr txBox="1"/>
            <p:nvPr/>
          </p:nvSpPr>
          <p:spPr>
            <a:xfrm>
              <a:off x="4000500" y="3455497"/>
              <a:ext cx="1447800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28700" b="1" dirty="0"/>
                <a:t>: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2E5E881-E52F-9F4E-A0BF-A350026F919C}"/>
              </a:ext>
            </a:extLst>
          </p:cNvPr>
          <p:cNvGrpSpPr/>
          <p:nvPr/>
        </p:nvGrpSpPr>
        <p:grpSpPr>
          <a:xfrm>
            <a:off x="5943600" y="6516737"/>
            <a:ext cx="2590800" cy="3770263"/>
            <a:chOff x="5943600" y="6516737"/>
            <a:chExt cx="2590800" cy="3770263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2622CF1-0283-EE42-9643-ECB327BB06BA}"/>
                </a:ext>
              </a:extLst>
            </p:cNvPr>
            <p:cNvSpPr/>
            <p:nvPr/>
          </p:nvSpPr>
          <p:spPr>
            <a:xfrm>
              <a:off x="5943600" y="7403592"/>
              <a:ext cx="2590800" cy="2464308"/>
            </a:xfrm>
            <a:prstGeom prst="roundRect">
              <a:avLst/>
            </a:prstGeom>
            <a:solidFill>
              <a:srgbClr val="D88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32">
              <a:extLst>
                <a:ext uri="{FF2B5EF4-FFF2-40B4-BE49-F238E27FC236}">
                  <a16:creationId xmlns:a16="http://schemas.microsoft.com/office/drawing/2014/main" id="{8713CD92-7B71-524B-B99B-BF315863AFFF}"/>
                </a:ext>
              </a:extLst>
            </p:cNvPr>
            <p:cNvSpPr txBox="1"/>
            <p:nvPr/>
          </p:nvSpPr>
          <p:spPr>
            <a:xfrm>
              <a:off x="6478524" y="6516737"/>
              <a:ext cx="144780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23900" b="1" dirty="0"/>
                <a:t>&gt;</a:t>
              </a:r>
              <a:endParaRPr lang="en-VN" sz="16600" b="1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F8E969-CC82-D048-B9DF-C371755CD9AF}"/>
              </a:ext>
            </a:extLst>
          </p:cNvPr>
          <p:cNvGrpSpPr/>
          <p:nvPr/>
        </p:nvGrpSpPr>
        <p:grpSpPr>
          <a:xfrm>
            <a:off x="9220200" y="1760190"/>
            <a:ext cx="4267200" cy="3154710"/>
            <a:chOff x="-200630" y="1786098"/>
            <a:chExt cx="4267200" cy="3154710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6653CAD6-D5D6-2843-9559-F9DCD84E21A5}"/>
                </a:ext>
              </a:extLst>
            </p:cNvPr>
            <p:cNvSpPr/>
            <p:nvPr/>
          </p:nvSpPr>
          <p:spPr>
            <a:xfrm>
              <a:off x="609600" y="2336292"/>
              <a:ext cx="2590800" cy="2464308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FF2F6CC-EA52-6F4A-972B-0C1E49061D7B}"/>
                    </a:ext>
                  </a:extLst>
                </p:cNvPr>
                <p:cNvSpPr txBox="1"/>
                <p:nvPr/>
              </p:nvSpPr>
              <p:spPr>
                <a:xfrm>
                  <a:off x="-200630" y="1786098"/>
                  <a:ext cx="4267200" cy="31547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VN" sz="199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VN" sz="19900" b="1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FF2F6CC-EA52-6F4A-972B-0C1E49061D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00630" y="1786098"/>
                  <a:ext cx="4267200" cy="31547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1516415-70E1-A34E-923D-8494E9D6F5FC}"/>
              </a:ext>
            </a:extLst>
          </p:cNvPr>
          <p:cNvGrpSpPr/>
          <p:nvPr/>
        </p:nvGrpSpPr>
        <p:grpSpPr>
          <a:xfrm>
            <a:off x="15334577" y="3594352"/>
            <a:ext cx="4648200" cy="4508927"/>
            <a:chOff x="5943600" y="3619500"/>
            <a:chExt cx="4648200" cy="4508927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55D29EDA-D3F1-CF46-989E-D2F9A026E506}"/>
                </a:ext>
              </a:extLst>
            </p:cNvPr>
            <p:cNvSpPr/>
            <p:nvPr/>
          </p:nvSpPr>
          <p:spPr>
            <a:xfrm>
              <a:off x="5943600" y="4876800"/>
              <a:ext cx="2590800" cy="246430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30FA36D-075B-0041-BD97-3045C82411CD}"/>
                </a:ext>
              </a:extLst>
            </p:cNvPr>
            <p:cNvSpPr txBox="1"/>
            <p:nvPr/>
          </p:nvSpPr>
          <p:spPr>
            <a:xfrm>
              <a:off x="6248400" y="3619500"/>
              <a:ext cx="4343400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700" b="1" dirty="0"/>
                <a:t>+</a:t>
              </a:r>
              <a:endParaRPr lang="en-VN" sz="34400" b="1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D47FD4C-DB9A-8E4E-BEB4-F1965A412CF8}"/>
              </a:ext>
            </a:extLst>
          </p:cNvPr>
          <p:cNvGrpSpPr/>
          <p:nvPr/>
        </p:nvGrpSpPr>
        <p:grpSpPr>
          <a:xfrm>
            <a:off x="10058400" y="7363968"/>
            <a:ext cx="3429000" cy="2464308"/>
            <a:chOff x="637570" y="7389876"/>
            <a:chExt cx="3429000" cy="2464308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91383B8E-97FC-BE40-A0C5-1714C67295E0}"/>
                </a:ext>
              </a:extLst>
            </p:cNvPr>
            <p:cNvSpPr/>
            <p:nvPr/>
          </p:nvSpPr>
          <p:spPr>
            <a:xfrm>
              <a:off x="637570" y="7389876"/>
              <a:ext cx="2590800" cy="2464308"/>
            </a:xfrm>
            <a:prstGeom prst="roundRect">
              <a:avLst/>
            </a:prstGeom>
            <a:solidFill>
              <a:srgbClr val="929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TextBox 32">
              <a:extLst>
                <a:ext uri="{FF2B5EF4-FFF2-40B4-BE49-F238E27FC236}">
                  <a16:creationId xmlns:a16="http://schemas.microsoft.com/office/drawing/2014/main" id="{73E2160B-3D45-0044-B136-949C2DC696E7}"/>
                </a:ext>
              </a:extLst>
            </p:cNvPr>
            <p:cNvSpPr txBox="1"/>
            <p:nvPr/>
          </p:nvSpPr>
          <p:spPr>
            <a:xfrm>
              <a:off x="1180517" y="7678814"/>
              <a:ext cx="288605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11500" b="1" dirty="0"/>
                <a:t>81</a:t>
              </a:r>
              <a:endParaRPr lang="en-VN" sz="19900" b="1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5D8497A-EE74-D441-AB5B-742153F93DE2}"/>
              </a:ext>
            </a:extLst>
          </p:cNvPr>
          <p:cNvGrpSpPr/>
          <p:nvPr/>
        </p:nvGrpSpPr>
        <p:grpSpPr>
          <a:xfrm>
            <a:off x="12697430" y="4632839"/>
            <a:ext cx="2590800" cy="5183245"/>
            <a:chOff x="12697430" y="4632839"/>
            <a:chExt cx="2590800" cy="5183245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1679E383-58ED-4243-9B26-6550583EC2A2}"/>
                </a:ext>
              </a:extLst>
            </p:cNvPr>
            <p:cNvSpPr/>
            <p:nvPr/>
          </p:nvSpPr>
          <p:spPr>
            <a:xfrm>
              <a:off x="12697430" y="7351776"/>
              <a:ext cx="2590800" cy="246430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6" name="TextBox 32">
              <a:extLst>
                <a:ext uri="{FF2B5EF4-FFF2-40B4-BE49-F238E27FC236}">
                  <a16:creationId xmlns:a16="http://schemas.microsoft.com/office/drawing/2014/main" id="{13224300-E519-444F-AF67-B7002333A3AF}"/>
                </a:ext>
              </a:extLst>
            </p:cNvPr>
            <p:cNvSpPr txBox="1"/>
            <p:nvPr/>
          </p:nvSpPr>
          <p:spPr>
            <a:xfrm>
              <a:off x="13030783" y="4632839"/>
              <a:ext cx="1447800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28700" b="1" dirty="0"/>
                <a:t>_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0DCDA92-4815-8A49-BAB0-0EB07590C630}"/>
              </a:ext>
            </a:extLst>
          </p:cNvPr>
          <p:cNvGrpSpPr/>
          <p:nvPr/>
        </p:nvGrpSpPr>
        <p:grpSpPr>
          <a:xfrm>
            <a:off x="12697430" y="2235708"/>
            <a:ext cx="2590800" cy="2526792"/>
            <a:chOff x="3276600" y="2261616"/>
            <a:chExt cx="2590800" cy="2526792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0837C725-D8D6-DE4B-B198-137F0AA23173}"/>
                </a:ext>
              </a:extLst>
            </p:cNvPr>
            <p:cNvSpPr/>
            <p:nvPr/>
          </p:nvSpPr>
          <p:spPr>
            <a:xfrm>
              <a:off x="3276600" y="2324100"/>
              <a:ext cx="2590800" cy="246430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32">
                  <a:extLst>
                    <a:ext uri="{FF2B5EF4-FFF2-40B4-BE49-F238E27FC236}">
                      <a16:creationId xmlns:a16="http://schemas.microsoft.com/office/drawing/2014/main" id="{259AD59E-B8E1-4842-B70E-CC4435D815FC}"/>
                    </a:ext>
                  </a:extLst>
                </p:cNvPr>
                <p:cNvSpPr txBox="1"/>
                <p:nvPr/>
              </p:nvSpPr>
              <p:spPr>
                <a:xfrm>
                  <a:off x="3607308" y="2261616"/>
                  <a:ext cx="1447800" cy="23971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VN" sz="8000" b="1" i="1" spc="-30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8000" b="1" i="1" spc="-30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8000" b="1" i="1" spc="-300" smtClean="0">
                                <a:latin typeface="Cambria Math" panose="02040503050406030204" pitchFamily="18" charset="0"/>
                              </a:rPr>
                              <m:t>𝟏𝟎𝟎</m:t>
                            </m:r>
                          </m:den>
                        </m:f>
                      </m:oMath>
                    </m:oMathPara>
                  </a14:m>
                  <a:endParaRPr lang="en-VN" sz="8000" b="1" spc="-300" dirty="0"/>
                </a:p>
              </p:txBody>
            </p:sp>
          </mc:Choice>
          <mc:Fallback xmlns="">
            <p:sp>
              <p:nvSpPr>
                <p:cNvPr id="49" name="TextBox 32">
                  <a:extLst>
                    <a:ext uri="{FF2B5EF4-FFF2-40B4-BE49-F238E27FC236}">
                      <a16:creationId xmlns:a16="http://schemas.microsoft.com/office/drawing/2014/main" id="{259AD59E-B8E1-4842-B70E-CC4435D815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308" y="2261616"/>
                  <a:ext cx="1447800" cy="2397131"/>
                </a:xfrm>
                <a:prstGeom prst="rect">
                  <a:avLst/>
                </a:prstGeom>
                <a:blipFill>
                  <a:blip r:embed="rId5"/>
                  <a:stretch>
                    <a:fillRect l="-17391" r="-47826" b="-12169"/>
                  </a:stretch>
                </a:blipFill>
              </p:spPr>
              <p:txBody>
                <a:bodyPr/>
                <a:lstStyle/>
                <a:p>
                  <a:r>
                    <a:rPr lang="en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1598F10-C6E9-104A-B434-431AF6FD065B}"/>
              </a:ext>
            </a:extLst>
          </p:cNvPr>
          <p:cNvGrpSpPr/>
          <p:nvPr/>
        </p:nvGrpSpPr>
        <p:grpSpPr>
          <a:xfrm>
            <a:off x="9992330" y="3963685"/>
            <a:ext cx="2590800" cy="3770263"/>
            <a:chOff x="609600" y="3989593"/>
            <a:chExt cx="2590800" cy="3770263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E01615BD-3666-0249-93FF-2DD20BA6C271}"/>
                </a:ext>
              </a:extLst>
            </p:cNvPr>
            <p:cNvSpPr/>
            <p:nvPr/>
          </p:nvSpPr>
          <p:spPr>
            <a:xfrm>
              <a:off x="609600" y="4863084"/>
              <a:ext cx="2590800" cy="246430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2" name="TextBox 32">
              <a:extLst>
                <a:ext uri="{FF2B5EF4-FFF2-40B4-BE49-F238E27FC236}">
                  <a16:creationId xmlns:a16="http://schemas.microsoft.com/office/drawing/2014/main" id="{A5E8ED64-FB06-6746-8B58-9DFE2D77C329}"/>
                </a:ext>
              </a:extLst>
            </p:cNvPr>
            <p:cNvSpPr txBox="1"/>
            <p:nvPr/>
          </p:nvSpPr>
          <p:spPr>
            <a:xfrm>
              <a:off x="1021080" y="3989593"/>
              <a:ext cx="144780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23900" b="1" dirty="0"/>
                <a:t>&lt;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1E262C7-1F2E-F84A-82AE-4A85205A6FB7}"/>
              </a:ext>
            </a:extLst>
          </p:cNvPr>
          <p:cNvGrpSpPr/>
          <p:nvPr/>
        </p:nvGrpSpPr>
        <p:grpSpPr>
          <a:xfrm>
            <a:off x="12697430" y="3429589"/>
            <a:ext cx="2590800" cy="4508927"/>
            <a:chOff x="3276600" y="3455497"/>
            <a:chExt cx="2590800" cy="4508927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EEB121BC-1AB5-0543-BCAA-94F2E8918AD7}"/>
                </a:ext>
              </a:extLst>
            </p:cNvPr>
            <p:cNvSpPr/>
            <p:nvPr/>
          </p:nvSpPr>
          <p:spPr>
            <a:xfrm>
              <a:off x="3276600" y="4850892"/>
              <a:ext cx="2590800" cy="2464308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5" name="TextBox 32">
              <a:extLst>
                <a:ext uri="{FF2B5EF4-FFF2-40B4-BE49-F238E27FC236}">
                  <a16:creationId xmlns:a16="http://schemas.microsoft.com/office/drawing/2014/main" id="{DC5DF80C-E6DA-9844-AFED-BECD46D255F7}"/>
                </a:ext>
              </a:extLst>
            </p:cNvPr>
            <p:cNvSpPr txBox="1"/>
            <p:nvPr/>
          </p:nvSpPr>
          <p:spPr>
            <a:xfrm>
              <a:off x="4000500" y="3455497"/>
              <a:ext cx="1447800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28700" b="1" dirty="0"/>
                <a:t>: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98C1447-42B9-104D-ACB7-2606FFC99011}"/>
              </a:ext>
            </a:extLst>
          </p:cNvPr>
          <p:cNvGrpSpPr/>
          <p:nvPr/>
        </p:nvGrpSpPr>
        <p:grpSpPr>
          <a:xfrm>
            <a:off x="15364430" y="6490829"/>
            <a:ext cx="2590800" cy="3770263"/>
            <a:chOff x="5943600" y="6516737"/>
            <a:chExt cx="2590800" cy="3770263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8ECC29E7-9483-274B-B0C3-77635E480EB1}"/>
                </a:ext>
              </a:extLst>
            </p:cNvPr>
            <p:cNvSpPr/>
            <p:nvPr/>
          </p:nvSpPr>
          <p:spPr>
            <a:xfrm>
              <a:off x="5943600" y="7403592"/>
              <a:ext cx="2590800" cy="2464308"/>
            </a:xfrm>
            <a:prstGeom prst="roundRect">
              <a:avLst/>
            </a:prstGeom>
            <a:solidFill>
              <a:srgbClr val="D88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8" name="TextBox 32">
              <a:extLst>
                <a:ext uri="{FF2B5EF4-FFF2-40B4-BE49-F238E27FC236}">
                  <a16:creationId xmlns:a16="http://schemas.microsoft.com/office/drawing/2014/main" id="{FCAB4FE2-97AC-4944-8E79-4885CA8E588C}"/>
                </a:ext>
              </a:extLst>
            </p:cNvPr>
            <p:cNvSpPr txBox="1"/>
            <p:nvPr/>
          </p:nvSpPr>
          <p:spPr>
            <a:xfrm>
              <a:off x="6478524" y="6516737"/>
              <a:ext cx="144780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23900" b="1" dirty="0"/>
                <a:t>&gt;</a:t>
              </a:r>
              <a:endParaRPr lang="en-VN" sz="166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AC6BE83-8239-0146-BE05-AC3B4DD5A988}"/>
              </a:ext>
            </a:extLst>
          </p:cNvPr>
          <p:cNvGrpSpPr/>
          <p:nvPr/>
        </p:nvGrpSpPr>
        <p:grpSpPr>
          <a:xfrm>
            <a:off x="15364430" y="1083081"/>
            <a:ext cx="4714359" cy="4508927"/>
            <a:chOff x="15364430" y="1083081"/>
            <a:chExt cx="4714359" cy="4508927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491B8F24-641E-6841-9653-49ED564AF9C6}"/>
                </a:ext>
              </a:extLst>
            </p:cNvPr>
            <p:cNvSpPr/>
            <p:nvPr/>
          </p:nvSpPr>
          <p:spPr>
            <a:xfrm>
              <a:off x="15364430" y="2324100"/>
              <a:ext cx="2590800" cy="246430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2E80A5A-F7DD-1445-A887-B8301144A6E3}"/>
                </a:ext>
              </a:extLst>
            </p:cNvPr>
            <p:cNvSpPr txBox="1"/>
            <p:nvPr/>
          </p:nvSpPr>
          <p:spPr>
            <a:xfrm>
              <a:off x="15735389" y="1083081"/>
              <a:ext cx="4343400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700" b="1" dirty="0"/>
                <a:t>=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FC364F-4711-994F-9A09-FCFA79EDFF97}"/>
              </a:ext>
            </a:extLst>
          </p:cNvPr>
          <p:cNvCxnSpPr>
            <a:cxnSpLocks/>
          </p:cNvCxnSpPr>
          <p:nvPr/>
        </p:nvCxnSpPr>
        <p:spPr>
          <a:xfrm>
            <a:off x="9220200" y="2261616"/>
            <a:ext cx="0" cy="83562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4C96C6E-D30C-8449-995F-8131A80DA64E}"/>
              </a:ext>
            </a:extLst>
          </p:cNvPr>
          <p:cNvSpPr txBox="1"/>
          <p:nvPr/>
        </p:nvSpPr>
        <p:spPr>
          <a:xfrm>
            <a:off x="4259669" y="371667"/>
            <a:ext cx="109263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VN" sz="8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TINH MẮT HƠN ?</a:t>
            </a:r>
          </a:p>
        </p:txBody>
      </p:sp>
    </p:spTree>
    <p:extLst>
      <p:ext uri="{BB962C8B-B14F-4D97-AF65-F5344CB8AC3E}">
        <p14:creationId xmlns:p14="http://schemas.microsoft.com/office/powerpoint/2010/main" val="12467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981B7BA-3976-A44A-9E19-43CFB1F2B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8288000" cy="1032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8CDD3C-F8A8-F645-A88F-66921014E912}"/>
              </a:ext>
            </a:extLst>
          </p:cNvPr>
          <p:cNvSpPr/>
          <p:nvPr/>
        </p:nvSpPr>
        <p:spPr>
          <a:xfrm>
            <a:off x="2819400" y="266700"/>
            <a:ext cx="12115800" cy="2362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1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75"/>
                </a:solidFill>
                <a:effectLst>
                  <a:glow rad="1499941">
                    <a:srgbClr val="FFFF00"/>
                  </a:glow>
                  <a:outerShdw dist="38100" dir="2700000" algn="tl" rotWithShape="0">
                    <a:schemeClr val="accent2"/>
                  </a:outerShdw>
                </a:effectLst>
              </a:rPr>
              <a:t>PHI HÀNH GIA TÀI GIỎI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052DB55-2321-914D-A336-02B9320AD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2B1FF"/>
              </a:clrFrom>
              <a:clrTo>
                <a:srgbClr val="82B1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3028951"/>
            <a:ext cx="8763000" cy="76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61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8992BD9F-AA6A-A04C-9AB2-D39639A80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9099" r="5001" b="9090"/>
          <a:stretch/>
        </p:blipFill>
        <p:spPr bwMode="auto">
          <a:xfrm>
            <a:off x="0" y="-178804"/>
            <a:ext cx="18519736" cy="1046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2321D92-0AF4-A84A-8CE1-F4E66CEEC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5C4FC"/>
              </a:clrFrom>
              <a:clrTo>
                <a:srgbClr val="95C4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5509628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205E18-1307-154B-BB79-1189A843F778}"/>
                  </a:ext>
                </a:extLst>
              </p:cNvPr>
              <p:cNvSpPr txBox="1"/>
              <p:nvPr/>
            </p:nvSpPr>
            <p:spPr>
              <a:xfrm>
                <a:off x="11506200" y="15582900"/>
                <a:ext cx="7010400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15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VN" sz="115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205E18-1307-154B-BB79-1189A843F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6200" y="15582900"/>
                <a:ext cx="7010400" cy="1862048"/>
              </a:xfrm>
              <a:prstGeom prst="rect">
                <a:avLst/>
              </a:prstGeom>
              <a:blipFill>
                <a:blip r:embed="rId4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5EAAD5-8E47-0F43-B57D-7F36376670FE}"/>
                  </a:ext>
                </a:extLst>
              </p:cNvPr>
              <p:cNvSpPr txBox="1"/>
              <p:nvPr/>
            </p:nvSpPr>
            <p:spPr>
              <a:xfrm>
                <a:off x="2667000" y="1181100"/>
                <a:ext cx="12954000" cy="5551841"/>
              </a:xfrm>
              <a:prstGeom prst="rect">
                <a:avLst/>
              </a:prstGeom>
              <a:noFill/>
              <a:ln w="762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VN" sz="11500" b="1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VN" sz="166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66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16600" b="1" i="1" dirty="0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vi-VN" sz="166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VN" sz="11500" b="1" dirty="0"/>
                  <a:t>gấp ….….lần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138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38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138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138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13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VN" sz="11500" b="1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5EAAD5-8E47-0F43-B57D-7F3637667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181100"/>
                <a:ext cx="12954000" cy="5551841"/>
              </a:xfrm>
              <a:prstGeom prst="rect">
                <a:avLst/>
              </a:prstGeom>
              <a:blipFill>
                <a:blip r:embed="rId5"/>
                <a:stretch>
                  <a:fillRect l="-979" r="-294" b="-7551"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28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C 0.02135 -0.24907 0.04253 -0.49784 -1.00669 -0.6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35" y="-318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-0.08303 C 0.04592 -0.50386 0.01276 -0.92423 -0.0546 -1.10139 C -0.12196 -1.27886 -0.325 -1.14723 -0.325 -1.14692 L -0.325 -1.14723 " pathEditMode="relative" rAng="0" ptsTypes="AAAA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-555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inted Starry Sky Background Material, Constellation Background, Starry Material, Painted">
            <a:extLst>
              <a:ext uri="{FF2B5EF4-FFF2-40B4-BE49-F238E27FC236}">
                <a16:creationId xmlns:a16="http://schemas.microsoft.com/office/drawing/2014/main" id="{CA0224E8-F725-0B49-8934-C59A27C6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0C7C54-5CAB-F64A-9ECF-B2595F0572F0}"/>
              </a:ext>
            </a:extLst>
          </p:cNvPr>
          <p:cNvSpPr txBox="1"/>
          <p:nvPr/>
        </p:nvSpPr>
        <p:spPr>
          <a:xfrm>
            <a:off x="2438400" y="2552700"/>
            <a:ext cx="12954000" cy="4570482"/>
          </a:xfrm>
          <a:prstGeom prst="rect">
            <a:avLst/>
          </a:prstGeom>
          <a:solidFill>
            <a:schemeClr val="bg1"/>
          </a:solidFill>
          <a:ln w="76200">
            <a:solidFill>
              <a:srgbClr val="EF267D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VN" sz="8800" b="1" dirty="0"/>
          </a:p>
          <a:p>
            <a:pPr algn="ctr"/>
            <a:r>
              <a:rPr lang="en-VN" sz="11500" b="1" dirty="0"/>
              <a:t>12 cm = </a:t>
            </a:r>
            <a:r>
              <a:rPr lang="en-VN" sz="11500" dirty="0"/>
              <a:t>…………….</a:t>
            </a:r>
            <a:r>
              <a:rPr lang="en-VN" sz="11500" b="1" dirty="0"/>
              <a:t>m</a:t>
            </a:r>
          </a:p>
          <a:p>
            <a:pPr algn="ctr"/>
            <a:endParaRPr lang="en-VN" sz="8800" b="1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92321D92-0AF4-A84A-8CE1-F4E66CEEC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5C4FC"/>
              </a:clrFrom>
              <a:clrTo>
                <a:srgbClr val="95C4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5295900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205E18-1307-154B-BB79-1189A843F778}"/>
                  </a:ext>
                </a:extLst>
              </p:cNvPr>
              <p:cNvSpPr txBox="1"/>
              <p:nvPr/>
            </p:nvSpPr>
            <p:spPr>
              <a:xfrm>
                <a:off x="11506200" y="15582900"/>
                <a:ext cx="7010400" cy="341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1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1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vi-VN" sz="11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VN" sz="115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205E18-1307-154B-BB79-1189A843F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6200" y="15582900"/>
                <a:ext cx="7010400" cy="3417026"/>
              </a:xfrm>
              <a:prstGeom prst="rect">
                <a:avLst/>
              </a:prstGeom>
              <a:blipFill>
                <a:blip r:embed="rId4"/>
                <a:stretch>
                  <a:fillRect b="-1180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71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0.02222 C -0.03524 -0.22439 -0.01649 -0.47084 -0.94583 -0.6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23" y="-31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-0.1253 C 0.10842 -0.54614 0.07526 -0.96651 0.0079 -1.14367 C -0.05946 -1.32114 -0.2625 -1.1895 -0.2625 -1.18919 L -0.2625 -1.1895 " pathEditMode="relative" rAng="0" ptsTypes="AAAA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-555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2400" y="1104900"/>
            <a:ext cx="18102568" cy="4981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1500" b="1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1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1500" b="1" dirty="0" err="1">
                <a:solidFill>
                  <a:srgbClr val="EF2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11500" b="1" dirty="0">
                <a:solidFill>
                  <a:srgbClr val="EF2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0" b="1" dirty="0" err="1">
                <a:solidFill>
                  <a:srgbClr val="EF2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11500" b="1" dirty="0">
                <a:solidFill>
                  <a:srgbClr val="EF2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0" b="1" dirty="0" err="1">
                <a:solidFill>
                  <a:srgbClr val="EF2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1500" b="1" dirty="0">
                <a:solidFill>
                  <a:srgbClr val="EF2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0" b="1" dirty="0" err="1">
                <a:solidFill>
                  <a:srgbClr val="EF2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11500" b="1" dirty="0">
                <a:solidFill>
                  <a:srgbClr val="EF2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0" b="1" dirty="0" err="1">
                <a:solidFill>
                  <a:srgbClr val="EF2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11500" b="1" dirty="0">
              <a:solidFill>
                <a:srgbClr val="EF26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478396">
            <a:off x="14958560" y="6953277"/>
            <a:ext cx="2636567" cy="15724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69549" y="-3064756"/>
            <a:ext cx="5236901" cy="62888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955393" y="6996156"/>
            <a:ext cx="5236901" cy="62888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508484">
            <a:off x="-437786" y="9192126"/>
            <a:ext cx="4455000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 flipH="1">
            <a:off x="16456883" y="9142188"/>
            <a:ext cx="802895" cy="11938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089724" flipH="1" flipV="1">
            <a:off x="1215083" y="8079338"/>
            <a:ext cx="802895" cy="1193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4343400" y="462834"/>
            <a:ext cx="13996723" cy="1614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13"/>
              </a:lnSpc>
              <a:spcBef>
                <a:spcPct val="0"/>
              </a:spcBef>
            </a:pPr>
            <a:r>
              <a:rPr lang="en-US" sz="7200" b="1" dirty="0" err="1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7200" b="1" dirty="0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7200" b="1" dirty="0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248400" y="2178519"/>
            <a:ext cx="11963400" cy="6165381"/>
            <a:chOff x="0" y="-38100"/>
            <a:chExt cx="2525488" cy="11380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25488" cy="1099932"/>
            </a:xfrm>
            <a:custGeom>
              <a:avLst/>
              <a:gdLst/>
              <a:ahLst/>
              <a:cxnLst/>
              <a:rect l="l" t="t" r="r" b="b"/>
              <a:pathLst>
                <a:path w="2525488" h="1292515">
                  <a:moveTo>
                    <a:pt x="62975" y="0"/>
                  </a:moveTo>
                  <a:lnTo>
                    <a:pt x="2462513" y="0"/>
                  </a:lnTo>
                  <a:cubicBezTo>
                    <a:pt x="2497293" y="0"/>
                    <a:pt x="2525488" y="28195"/>
                    <a:pt x="2525488" y="62975"/>
                  </a:cubicBezTo>
                  <a:lnTo>
                    <a:pt x="2525488" y="1229540"/>
                  </a:lnTo>
                  <a:cubicBezTo>
                    <a:pt x="2525488" y="1264320"/>
                    <a:pt x="2497293" y="1292515"/>
                    <a:pt x="2462513" y="1292515"/>
                  </a:cubicBezTo>
                  <a:lnTo>
                    <a:pt x="62975" y="1292515"/>
                  </a:lnTo>
                  <a:cubicBezTo>
                    <a:pt x="46273" y="1292515"/>
                    <a:pt x="30255" y="1285881"/>
                    <a:pt x="18445" y="1274070"/>
                  </a:cubicBezTo>
                  <a:cubicBezTo>
                    <a:pt x="6635" y="1262260"/>
                    <a:pt x="0" y="1246242"/>
                    <a:pt x="0" y="1229540"/>
                  </a:cubicBezTo>
                  <a:lnTo>
                    <a:pt x="0" y="62975"/>
                  </a:lnTo>
                  <a:cubicBezTo>
                    <a:pt x="0" y="46273"/>
                    <a:pt x="6635" y="30255"/>
                    <a:pt x="18445" y="18445"/>
                  </a:cubicBezTo>
                  <a:cubicBezTo>
                    <a:pt x="30255" y="6635"/>
                    <a:pt x="46273" y="0"/>
                    <a:pt x="62975" y="0"/>
                  </a:cubicBezTo>
                  <a:close/>
                </a:path>
              </a:pathLst>
            </a:custGeom>
            <a:solidFill>
              <a:srgbClr val="FFE8E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9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832686" y="7630360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421660" y="568470"/>
            <a:ext cx="1082759" cy="1610050"/>
          </a:xfrm>
          <a:prstGeom prst="rect">
            <a:avLst/>
          </a:prstGeom>
        </p:spPr>
      </p:pic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334011"/>
              </p:ext>
            </p:extLst>
          </p:nvPr>
        </p:nvGraphicFramePr>
        <p:xfrm>
          <a:off x="228600" y="2375431"/>
          <a:ext cx="5873216" cy="5275835"/>
        </p:xfrm>
        <a:graphic>
          <a:graphicData uri="http://schemas.openxmlformats.org/drawingml/2006/table">
            <a:tbl>
              <a:tblPr/>
              <a:tblGrid>
                <a:gridCol w="1468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8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166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en-US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lang="en-US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72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4722"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4722"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2C3AFD-1AFB-F848-B02F-D88AB0B48B79}"/>
                  </a:ext>
                </a:extLst>
              </p:cNvPr>
              <p:cNvSpPr txBox="1"/>
              <p:nvPr/>
            </p:nvSpPr>
            <p:spPr>
              <a:xfrm>
                <a:off x="6324600" y="3132041"/>
                <a:ext cx="4964463" cy="14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* 1dm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2C3AFD-1AFB-F848-B02F-D88AB0B48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132041"/>
                <a:ext cx="4964463" cy="1401859"/>
              </a:xfrm>
              <a:prstGeom prst="rect">
                <a:avLst/>
              </a:prstGeom>
              <a:blipFill>
                <a:blip r:embed="rId6"/>
                <a:stretch>
                  <a:fillRect l="-5627" b="-714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2DF897-C6C8-3541-95DD-367A510765A6}"/>
                  </a:ext>
                </a:extLst>
              </p:cNvPr>
              <p:cNvSpPr txBox="1"/>
              <p:nvPr/>
            </p:nvSpPr>
            <p:spPr>
              <a:xfrm>
                <a:off x="6324599" y="4700554"/>
                <a:ext cx="4964463" cy="14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* 1cm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6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2DF897-C6C8-3541-95DD-367A51076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599" y="4700554"/>
                <a:ext cx="4964463" cy="1401859"/>
              </a:xfrm>
              <a:prstGeom prst="rect">
                <a:avLst/>
              </a:prstGeom>
              <a:blipFill>
                <a:blip r:embed="rId7"/>
                <a:stretch>
                  <a:fillRect l="-5357" b="-810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46B3E3-E538-3343-9DCA-988E0DE8D068}"/>
                  </a:ext>
                </a:extLst>
              </p:cNvPr>
              <p:cNvSpPr txBox="1"/>
              <p:nvPr/>
            </p:nvSpPr>
            <p:spPr>
              <a:xfrm>
                <a:off x="6248400" y="6294474"/>
                <a:ext cx="5555395" cy="14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* </a:t>
                </a:r>
                <a:r>
                  <a:rPr lang="en-VN" sz="4800" spc="-150" dirty="0">
                    <a:latin typeface="Arial" panose="020B0604020202020204" pitchFamily="34" charset="0"/>
                    <a:cs typeface="Arial" panose="020B0604020202020204" pitchFamily="34" charset="0"/>
                  </a:rPr>
                  <a:t>1mm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i="1" spc="-15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pc="-15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6000" b="0" i="1" spc="-150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VN" sz="4800" spc="-150" dirty="0"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46B3E3-E538-3343-9DCA-988E0DE8D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6294474"/>
                <a:ext cx="5555395" cy="1401859"/>
              </a:xfrm>
              <a:prstGeom prst="rect">
                <a:avLst/>
              </a:prstGeom>
              <a:blipFill>
                <a:blip r:embed="rId8"/>
                <a:stretch>
                  <a:fillRect l="-5251" b="-714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09C9255-1D69-864D-8E18-D5EEA0E8DE25}"/>
              </a:ext>
            </a:extLst>
          </p:cNvPr>
          <p:cNvSpPr txBox="1"/>
          <p:nvPr/>
        </p:nvSpPr>
        <p:spPr>
          <a:xfrm>
            <a:off x="10820400" y="3445859"/>
            <a:ext cx="884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còn được viết thành      m</a:t>
            </a:r>
            <a:endParaRPr lang="en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36E4C-FE48-F04B-9C64-817C55A0032B}"/>
              </a:ext>
            </a:extLst>
          </p:cNvPr>
          <p:cNvSpPr txBox="1"/>
          <p:nvPr/>
        </p:nvSpPr>
        <p:spPr>
          <a:xfrm>
            <a:off x="10817352" y="4970242"/>
            <a:ext cx="884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spc="-150" dirty="0">
                <a:latin typeface="Arial" panose="020B0604020202020204" pitchFamily="34" charset="0"/>
                <a:cs typeface="Arial" panose="020B0604020202020204" pitchFamily="34" charset="0"/>
              </a:rPr>
              <a:t>còn được viết thành          m</a:t>
            </a:r>
            <a:endParaRPr lang="en-VN" sz="48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814A6C-B07B-8B42-AD6D-33462B1D4C85}"/>
              </a:ext>
            </a:extLst>
          </p:cNvPr>
          <p:cNvSpPr txBox="1"/>
          <p:nvPr/>
        </p:nvSpPr>
        <p:spPr>
          <a:xfrm>
            <a:off x="10844784" y="6640435"/>
            <a:ext cx="884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spc="-150" dirty="0">
                <a:latin typeface="Arial" panose="020B0604020202020204" pitchFamily="34" charset="0"/>
                <a:cs typeface="Arial" panose="020B0604020202020204" pitchFamily="34" charset="0"/>
              </a:rPr>
              <a:t>còn được viết thành           m</a:t>
            </a:r>
            <a:endParaRPr lang="en-VN" sz="48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72FD24-CF33-8B46-8565-8E59366D3CFC}"/>
              </a:ext>
            </a:extLst>
          </p:cNvPr>
          <p:cNvSpPr txBox="1"/>
          <p:nvPr/>
        </p:nvSpPr>
        <p:spPr>
          <a:xfrm>
            <a:off x="19202400" y="1714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3C603E-8A36-9848-9CC9-83631AD08B4B}"/>
              </a:ext>
            </a:extLst>
          </p:cNvPr>
          <p:cNvSpPr txBox="1"/>
          <p:nvPr/>
        </p:nvSpPr>
        <p:spPr>
          <a:xfrm>
            <a:off x="16383000" y="3480127"/>
            <a:ext cx="120196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en-VN" sz="4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8773EA-94CF-724A-9951-431749FC95E7}"/>
              </a:ext>
            </a:extLst>
          </p:cNvPr>
          <p:cNvSpPr txBox="1"/>
          <p:nvPr/>
        </p:nvSpPr>
        <p:spPr>
          <a:xfrm>
            <a:off x="16154400" y="5013348"/>
            <a:ext cx="120196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0,01</a:t>
            </a:r>
            <a:endParaRPr lang="en-VN" sz="4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D6FBCD-0777-6743-9DE6-8D49A05F30B0}"/>
              </a:ext>
            </a:extLst>
          </p:cNvPr>
          <p:cNvSpPr txBox="1"/>
          <p:nvPr/>
        </p:nvSpPr>
        <p:spPr>
          <a:xfrm>
            <a:off x="16002000" y="6670475"/>
            <a:ext cx="120196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0,001</a:t>
            </a:r>
            <a:endParaRPr lang="en-VN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7411932" y="-462619"/>
            <a:ext cx="2818938" cy="33851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431908" y="6743708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3856" y="-2895825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821401" y="8460295"/>
            <a:ext cx="4240207" cy="42402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 flipH="1">
            <a:off x="17180045" y="-443735"/>
            <a:ext cx="1082759" cy="1610050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E7A532D-87DF-6645-BDA3-3CEA85E9D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309807"/>
              </p:ext>
            </p:extLst>
          </p:nvPr>
        </p:nvGraphicFramePr>
        <p:xfrm>
          <a:off x="4495800" y="921592"/>
          <a:ext cx="8686801" cy="8443815"/>
        </p:xfrm>
        <a:graphic>
          <a:graphicData uri="http://schemas.openxmlformats.org/drawingml/2006/table">
            <a:tbl>
              <a:tblPr/>
              <a:tblGrid>
                <a:gridCol w="3889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7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505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6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38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6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381">
                <a:tc>
                  <a:txBody>
                    <a:bodyPr/>
                    <a:lstStyle/>
                    <a:p>
                      <a:pPr algn="ctr"/>
                      <a:endParaRPr lang="en-VN" sz="6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C04A56-B50A-0049-96F7-9B9475881896}"/>
                  </a:ext>
                </a:extLst>
              </p:cNvPr>
              <p:cNvSpPr txBox="1"/>
              <p:nvPr/>
            </p:nvSpPr>
            <p:spPr>
              <a:xfrm>
                <a:off x="5937750" y="1229975"/>
                <a:ext cx="1244840" cy="1838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8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VN" sz="8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6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C04A56-B50A-0049-96F7-9B9475881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750" y="1229975"/>
                <a:ext cx="1244840" cy="1838388"/>
              </a:xfrm>
              <a:prstGeom prst="rect">
                <a:avLst/>
              </a:prstGeom>
              <a:blipFill>
                <a:blip r:embed="rId8"/>
                <a:stretch>
                  <a:fillRect l="-11111" b="-890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1E91A3-ED30-AF42-8F23-FAAC5C9C9664}"/>
                  </a:ext>
                </a:extLst>
              </p:cNvPr>
              <p:cNvSpPr txBox="1"/>
              <p:nvPr/>
            </p:nvSpPr>
            <p:spPr>
              <a:xfrm>
                <a:off x="5784186" y="4036499"/>
                <a:ext cx="1244840" cy="1838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8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VN" sz="8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6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1E91A3-ED30-AF42-8F23-FAAC5C9C9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186" y="4036499"/>
                <a:ext cx="1244840" cy="1838388"/>
              </a:xfrm>
              <a:prstGeom prst="rect">
                <a:avLst/>
              </a:prstGeom>
              <a:blipFill>
                <a:blip r:embed="rId9"/>
                <a:stretch>
                  <a:fillRect l="-11111" r="-29293" b="-890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353185-161D-1245-967C-84BED689CB49}"/>
                  </a:ext>
                </a:extLst>
              </p:cNvPr>
              <p:cNvSpPr txBox="1"/>
              <p:nvPr/>
            </p:nvSpPr>
            <p:spPr>
              <a:xfrm>
                <a:off x="5638801" y="6872706"/>
                <a:ext cx="1244840" cy="1838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8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80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VN" sz="8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6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353185-161D-1245-967C-84BED689C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1" y="6872706"/>
                <a:ext cx="1244840" cy="1838388"/>
              </a:xfrm>
              <a:prstGeom prst="rect">
                <a:avLst/>
              </a:prstGeom>
              <a:blipFill>
                <a:blip r:embed="rId10"/>
                <a:stretch>
                  <a:fillRect l="-12245" r="-64286" b="-890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EC7819-707D-6D4F-80C2-108AA4960F20}"/>
                  </a:ext>
                </a:extLst>
              </p:cNvPr>
              <p:cNvSpPr txBox="1"/>
              <p:nvPr/>
            </p:nvSpPr>
            <p:spPr>
              <a:xfrm>
                <a:off x="10134601" y="1400410"/>
                <a:ext cx="12448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7200" b="1" i="1" smtClean="0">
                        <a:solidFill>
                          <a:srgbClr val="EF267D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7200" b="1" i="1" smtClean="0">
                        <a:solidFill>
                          <a:srgbClr val="EF267D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7200" b="1" i="1" smtClean="0">
                        <a:solidFill>
                          <a:srgbClr val="EF267D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VN" sz="7200" b="1" dirty="0">
                    <a:solidFill>
                      <a:srgbClr val="EF26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6000" b="1" dirty="0">
                  <a:solidFill>
                    <a:srgbClr val="EF267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EC7819-707D-6D4F-80C2-108AA4960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601" y="1400410"/>
                <a:ext cx="1244840" cy="1200329"/>
              </a:xfrm>
              <a:prstGeom prst="rect">
                <a:avLst/>
              </a:prstGeom>
              <a:blipFill>
                <a:blip r:embed="rId11"/>
                <a:stretch>
                  <a:fillRect l="-18182" r="-46465" b="-631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A56C86-A14F-F347-BA92-A46BDB89BB1B}"/>
                  </a:ext>
                </a:extLst>
              </p:cNvPr>
              <p:cNvSpPr txBox="1"/>
              <p:nvPr/>
            </p:nvSpPr>
            <p:spPr>
              <a:xfrm>
                <a:off x="9822109" y="4245532"/>
                <a:ext cx="12448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7200" b="1" i="1" smtClean="0">
                        <a:solidFill>
                          <a:srgbClr val="EF267D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7200" b="1" i="1" smtClean="0">
                        <a:solidFill>
                          <a:srgbClr val="EF267D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7200" b="1" i="1" smtClean="0">
                        <a:solidFill>
                          <a:srgbClr val="EF267D"/>
                        </a:solidFill>
                        <a:latin typeface="Cambria Math" panose="02040503050406030204" pitchFamily="18" charset="0"/>
                      </a:rPr>
                      <m:t>𝟎𝟏</m:t>
                    </m:r>
                  </m:oMath>
                </a14:m>
                <a:r>
                  <a:rPr lang="en-VN" sz="7200" b="1" dirty="0">
                    <a:solidFill>
                      <a:srgbClr val="EF26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6000" b="1" dirty="0">
                  <a:solidFill>
                    <a:srgbClr val="EF267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A56C86-A14F-F347-BA92-A46BDB89B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109" y="4245532"/>
                <a:ext cx="1244840" cy="1200329"/>
              </a:xfrm>
              <a:prstGeom prst="rect">
                <a:avLst/>
              </a:prstGeom>
              <a:blipFill>
                <a:blip r:embed="rId12"/>
                <a:stretch>
                  <a:fillRect l="-18182" r="-90909" b="-526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224D9B-24BA-3D4E-8F93-6154764D4137}"/>
                  </a:ext>
                </a:extLst>
              </p:cNvPr>
              <p:cNvSpPr txBox="1"/>
              <p:nvPr/>
            </p:nvSpPr>
            <p:spPr>
              <a:xfrm>
                <a:off x="9629464" y="7259966"/>
                <a:ext cx="12448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7200" b="1" i="1" smtClean="0">
                        <a:solidFill>
                          <a:srgbClr val="EF267D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7200" b="1" i="1" smtClean="0">
                        <a:solidFill>
                          <a:srgbClr val="EF267D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7200" b="1" i="1" smtClean="0">
                        <a:solidFill>
                          <a:srgbClr val="EF267D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r>
                  <a:rPr lang="en-VN" sz="7200" b="1" dirty="0">
                    <a:solidFill>
                      <a:srgbClr val="EF26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6000" b="1" dirty="0">
                  <a:solidFill>
                    <a:srgbClr val="EF267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224D9B-24BA-3D4E-8F93-6154764D4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464" y="7259966"/>
                <a:ext cx="1244840" cy="1200329"/>
              </a:xfrm>
              <a:prstGeom prst="rect">
                <a:avLst/>
              </a:prstGeom>
              <a:blipFill>
                <a:blip r:embed="rId13"/>
                <a:stretch>
                  <a:fillRect l="-18182" r="-134343" b="-520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4343400" y="462834"/>
            <a:ext cx="13996723" cy="1614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13"/>
              </a:lnSpc>
              <a:spcBef>
                <a:spcPct val="0"/>
              </a:spcBef>
            </a:pPr>
            <a:r>
              <a:rPr lang="en-US" sz="7200" b="1" dirty="0" err="1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7200" b="1" dirty="0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7200" b="1" dirty="0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248400" y="2178519"/>
            <a:ext cx="11963400" cy="6165381"/>
            <a:chOff x="0" y="-38100"/>
            <a:chExt cx="2525488" cy="11380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25488" cy="1099932"/>
            </a:xfrm>
            <a:custGeom>
              <a:avLst/>
              <a:gdLst/>
              <a:ahLst/>
              <a:cxnLst/>
              <a:rect l="l" t="t" r="r" b="b"/>
              <a:pathLst>
                <a:path w="2525488" h="1292515">
                  <a:moveTo>
                    <a:pt x="62975" y="0"/>
                  </a:moveTo>
                  <a:lnTo>
                    <a:pt x="2462513" y="0"/>
                  </a:lnTo>
                  <a:cubicBezTo>
                    <a:pt x="2497293" y="0"/>
                    <a:pt x="2525488" y="28195"/>
                    <a:pt x="2525488" y="62975"/>
                  </a:cubicBezTo>
                  <a:lnTo>
                    <a:pt x="2525488" y="1229540"/>
                  </a:lnTo>
                  <a:cubicBezTo>
                    <a:pt x="2525488" y="1264320"/>
                    <a:pt x="2497293" y="1292515"/>
                    <a:pt x="2462513" y="1292515"/>
                  </a:cubicBezTo>
                  <a:lnTo>
                    <a:pt x="62975" y="1292515"/>
                  </a:lnTo>
                  <a:cubicBezTo>
                    <a:pt x="46273" y="1292515"/>
                    <a:pt x="30255" y="1285881"/>
                    <a:pt x="18445" y="1274070"/>
                  </a:cubicBezTo>
                  <a:cubicBezTo>
                    <a:pt x="6635" y="1262260"/>
                    <a:pt x="0" y="1246242"/>
                    <a:pt x="0" y="1229540"/>
                  </a:cubicBezTo>
                  <a:lnTo>
                    <a:pt x="0" y="62975"/>
                  </a:lnTo>
                  <a:cubicBezTo>
                    <a:pt x="0" y="46273"/>
                    <a:pt x="6635" y="30255"/>
                    <a:pt x="18445" y="18445"/>
                  </a:cubicBezTo>
                  <a:cubicBezTo>
                    <a:pt x="30255" y="6635"/>
                    <a:pt x="46273" y="0"/>
                    <a:pt x="62975" y="0"/>
                  </a:cubicBezTo>
                  <a:close/>
                </a:path>
              </a:pathLst>
            </a:custGeom>
            <a:solidFill>
              <a:srgbClr val="FFE8E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9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832686" y="7630360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421660" y="568470"/>
            <a:ext cx="1082759" cy="1610050"/>
          </a:xfrm>
          <a:prstGeom prst="rect">
            <a:avLst/>
          </a:prstGeom>
        </p:spPr>
      </p:pic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228600" y="2375431"/>
          <a:ext cx="5873216" cy="5275835"/>
        </p:xfrm>
        <a:graphic>
          <a:graphicData uri="http://schemas.openxmlformats.org/drawingml/2006/table">
            <a:tbl>
              <a:tblPr/>
              <a:tblGrid>
                <a:gridCol w="1468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8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166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en-US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lang="en-US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72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4722"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4722"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2C3AFD-1AFB-F848-B02F-D88AB0B48B79}"/>
                  </a:ext>
                </a:extLst>
              </p:cNvPr>
              <p:cNvSpPr txBox="1"/>
              <p:nvPr/>
            </p:nvSpPr>
            <p:spPr>
              <a:xfrm>
                <a:off x="6324600" y="3132041"/>
                <a:ext cx="4964463" cy="14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* 1dm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2C3AFD-1AFB-F848-B02F-D88AB0B48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132041"/>
                <a:ext cx="4964463" cy="1401859"/>
              </a:xfrm>
              <a:prstGeom prst="rect">
                <a:avLst/>
              </a:prstGeom>
              <a:blipFill>
                <a:blip r:embed="rId6"/>
                <a:stretch>
                  <a:fillRect l="-5627" b="-714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2DF897-C6C8-3541-95DD-367A510765A6}"/>
                  </a:ext>
                </a:extLst>
              </p:cNvPr>
              <p:cNvSpPr txBox="1"/>
              <p:nvPr/>
            </p:nvSpPr>
            <p:spPr>
              <a:xfrm>
                <a:off x="6324599" y="4700554"/>
                <a:ext cx="4964463" cy="14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* 1cm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6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2DF897-C6C8-3541-95DD-367A51076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599" y="4700554"/>
                <a:ext cx="4964463" cy="1401859"/>
              </a:xfrm>
              <a:prstGeom prst="rect">
                <a:avLst/>
              </a:prstGeom>
              <a:blipFill>
                <a:blip r:embed="rId7"/>
                <a:stretch>
                  <a:fillRect l="-5357" b="-810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46B3E3-E538-3343-9DCA-988E0DE8D068}"/>
                  </a:ext>
                </a:extLst>
              </p:cNvPr>
              <p:cNvSpPr txBox="1"/>
              <p:nvPr/>
            </p:nvSpPr>
            <p:spPr>
              <a:xfrm>
                <a:off x="6248400" y="6294474"/>
                <a:ext cx="5555395" cy="14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* </a:t>
                </a:r>
                <a:r>
                  <a:rPr lang="en-VN" sz="4800" spc="-150" dirty="0">
                    <a:latin typeface="Arial" panose="020B0604020202020204" pitchFamily="34" charset="0"/>
                    <a:cs typeface="Arial" panose="020B0604020202020204" pitchFamily="34" charset="0"/>
                  </a:rPr>
                  <a:t>1mm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6000" i="1" spc="-15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pc="-15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6000" b="0" i="1" spc="-150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VN" sz="4800" spc="-150" dirty="0"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46B3E3-E538-3343-9DCA-988E0DE8D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6294474"/>
                <a:ext cx="5555395" cy="1401859"/>
              </a:xfrm>
              <a:prstGeom prst="rect">
                <a:avLst/>
              </a:prstGeom>
              <a:blipFill>
                <a:blip r:embed="rId8"/>
                <a:stretch>
                  <a:fillRect l="-5251" b="-714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09C9255-1D69-864D-8E18-D5EEA0E8DE25}"/>
              </a:ext>
            </a:extLst>
          </p:cNvPr>
          <p:cNvSpPr txBox="1"/>
          <p:nvPr/>
        </p:nvSpPr>
        <p:spPr>
          <a:xfrm>
            <a:off x="10820400" y="3445859"/>
            <a:ext cx="884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còn được viết thành      m</a:t>
            </a:r>
            <a:endParaRPr lang="en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36E4C-FE48-F04B-9C64-817C55A0032B}"/>
              </a:ext>
            </a:extLst>
          </p:cNvPr>
          <p:cNvSpPr txBox="1"/>
          <p:nvPr/>
        </p:nvSpPr>
        <p:spPr>
          <a:xfrm>
            <a:off x="10817352" y="4970242"/>
            <a:ext cx="884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spc="-150" dirty="0">
                <a:latin typeface="Arial" panose="020B0604020202020204" pitchFamily="34" charset="0"/>
                <a:cs typeface="Arial" panose="020B0604020202020204" pitchFamily="34" charset="0"/>
              </a:rPr>
              <a:t>còn được viết thành          m</a:t>
            </a:r>
            <a:endParaRPr lang="en-VN" sz="48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814A6C-B07B-8B42-AD6D-33462B1D4C85}"/>
              </a:ext>
            </a:extLst>
          </p:cNvPr>
          <p:cNvSpPr txBox="1"/>
          <p:nvPr/>
        </p:nvSpPr>
        <p:spPr>
          <a:xfrm>
            <a:off x="10844784" y="6640435"/>
            <a:ext cx="884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spc="-150" dirty="0">
                <a:latin typeface="Arial" panose="020B0604020202020204" pitchFamily="34" charset="0"/>
                <a:cs typeface="Arial" panose="020B0604020202020204" pitchFamily="34" charset="0"/>
              </a:rPr>
              <a:t>còn được viết thành           m</a:t>
            </a:r>
            <a:endParaRPr lang="en-VN" sz="48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72FD24-CF33-8B46-8565-8E59366D3CFC}"/>
              </a:ext>
            </a:extLst>
          </p:cNvPr>
          <p:cNvSpPr txBox="1"/>
          <p:nvPr/>
        </p:nvSpPr>
        <p:spPr>
          <a:xfrm>
            <a:off x="19202400" y="1714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3C603E-8A36-9848-9CC9-83631AD08B4B}"/>
              </a:ext>
            </a:extLst>
          </p:cNvPr>
          <p:cNvSpPr txBox="1"/>
          <p:nvPr/>
        </p:nvSpPr>
        <p:spPr>
          <a:xfrm>
            <a:off x="16383000" y="3480127"/>
            <a:ext cx="120196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en-VN" sz="4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8773EA-94CF-724A-9951-431749FC95E7}"/>
              </a:ext>
            </a:extLst>
          </p:cNvPr>
          <p:cNvSpPr txBox="1"/>
          <p:nvPr/>
        </p:nvSpPr>
        <p:spPr>
          <a:xfrm>
            <a:off x="16154400" y="5013348"/>
            <a:ext cx="120196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0,01</a:t>
            </a:r>
            <a:endParaRPr lang="en-VN" sz="48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D6FBCD-0777-6743-9DE6-8D49A05F30B0}"/>
              </a:ext>
            </a:extLst>
          </p:cNvPr>
          <p:cNvSpPr txBox="1"/>
          <p:nvPr/>
        </p:nvSpPr>
        <p:spPr>
          <a:xfrm>
            <a:off x="16002000" y="6670475"/>
            <a:ext cx="120196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0,001</a:t>
            </a:r>
            <a:endParaRPr lang="en-VN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 dir="in"/>
      </p:transition>
    </mc:Choice>
    <mc:Fallback xmlns="">
      <p:transition spd="slow" advClick="0">
        <p:zoom dir="in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21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427</Words>
  <Application>Microsoft Macintosh PowerPoint</Application>
  <PresentationFormat>Custom</PresentationFormat>
  <Paragraphs>155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Cambria Math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Minimalist Math Class Presentation</dc:title>
  <cp:lastModifiedBy>Nguyễn Thu Ngân</cp:lastModifiedBy>
  <cp:revision>9</cp:revision>
  <dcterms:created xsi:type="dcterms:W3CDTF">2006-08-16T00:00:00Z</dcterms:created>
  <dcterms:modified xsi:type="dcterms:W3CDTF">2022-10-18T08:12:43Z</dcterms:modified>
  <dc:identifier>DAFO-2k5uBI</dc:identifier>
</cp:coreProperties>
</file>